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79" r:id="rId6"/>
    <p:sldId id="278" r:id="rId7"/>
    <p:sldId id="273" r:id="rId8"/>
    <p:sldId id="274" r:id="rId9"/>
    <p:sldId id="277" r:id="rId10"/>
    <p:sldId id="280" r:id="rId11"/>
    <p:sldId id="281" r:id="rId12"/>
    <p:sldId id="282" r:id="rId13"/>
    <p:sldId id="283" r:id="rId14"/>
    <p:sldId id="271" r:id="rId15"/>
    <p:sldId id="272" r:id="rId16"/>
    <p:sldId id="284" r:id="rId17"/>
    <p:sldId id="264" r:id="rId18"/>
    <p:sldId id="27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08187518226888"/>
          <c:y val="0.14718253968253969"/>
          <c:w val="0.81237423447069113"/>
          <c:h val="0.669986564179477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Náklady na audit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CSS </c:v>
                </c:pt>
                <c:pt idx="1">
                  <c:v>Externí firma</c:v>
                </c:pt>
              </c:strCache>
            </c:strRef>
          </c:cat>
          <c:val>
            <c:numRef>
              <c:f>List1!$B$2:$B$3</c:f>
              <c:numCache>
                <c:formatCode>#,##0</c:formatCode>
                <c:ptCount val="2"/>
                <c:pt idx="0">
                  <c:v>243000</c:v>
                </c:pt>
                <c:pt idx="1">
                  <c:v>907500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0F-4AD1-AE6A-7A0C1ABE0D7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Náklady na měsíční poplatky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CSS </c:v>
                </c:pt>
                <c:pt idx="1">
                  <c:v>Externí firma</c:v>
                </c:pt>
              </c:strCache>
            </c:strRef>
          </c:cat>
          <c:val>
            <c:numRef>
              <c:f>List1!$C$2:$C$3</c:f>
              <c:numCache>
                <c:formatCode>#,##0</c:formatCode>
                <c:ptCount val="2"/>
                <c:pt idx="0">
                  <c:v>175392</c:v>
                </c:pt>
                <c:pt idx="1">
                  <c:v>1056000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0F-4AD1-AE6A-7A0C1ABE0D7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-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List1!$A$2:$A$3</c:f>
              <c:strCache>
                <c:ptCount val="2"/>
                <c:pt idx="0">
                  <c:v>CSS </c:v>
                </c:pt>
                <c:pt idx="1">
                  <c:v>Externí firma</c:v>
                </c:pt>
              </c:strCache>
            </c:strRef>
          </c:cat>
          <c:val>
            <c:numRef>
              <c:f>List1!$D$2:$D$3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430F-4AD1-AE6A-7A0C1ABE0D78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Úspora poplatky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CSS </c:v>
                </c:pt>
                <c:pt idx="1">
                  <c:v>Externí firma</c:v>
                </c:pt>
              </c:strCache>
            </c:strRef>
          </c:cat>
          <c:val>
            <c:numRef>
              <c:f>List1!$E$2:$E$3</c:f>
              <c:numCache>
                <c:formatCode>General</c:formatCode>
                <c:ptCount val="2"/>
                <c:pt idx="0" formatCode="#,##0">
                  <c:v>880608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0F-4AD1-AE6A-7A0C1ABE0D78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Úspora audit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CSS </c:v>
                </c:pt>
                <c:pt idx="1">
                  <c:v>Externí firma</c:v>
                </c:pt>
              </c:strCache>
            </c:strRef>
          </c:cat>
          <c:val>
            <c:numRef>
              <c:f>List1!$F$2:$F$3</c:f>
              <c:numCache>
                <c:formatCode>General</c:formatCode>
                <c:ptCount val="2"/>
                <c:pt idx="0" formatCode="#,##0">
                  <c:v>664500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0F-4AD1-AE6A-7A0C1ABE0D78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Celková úspora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CSS </c:v>
                </c:pt>
                <c:pt idx="1">
                  <c:v>Externí firma</c:v>
                </c:pt>
              </c:strCache>
            </c:strRef>
          </c:cat>
          <c:val>
            <c:numRef>
              <c:f>List1!$G$2:$G$3</c:f>
              <c:numCache>
                <c:formatCode>General</c:formatCode>
                <c:ptCount val="2"/>
                <c:pt idx="0" formatCode="#,##0">
                  <c:v>1545108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0F-4AD1-AE6A-7A0C1ABE0D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138176"/>
        <c:axId val="13152256"/>
      </c:barChart>
      <c:catAx>
        <c:axId val="13138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152256"/>
        <c:crosses val="autoZero"/>
        <c:auto val="1"/>
        <c:lblAlgn val="ctr"/>
        <c:lblOffset val="100"/>
        <c:noMultiLvlLbl val="0"/>
      </c:catAx>
      <c:valAx>
        <c:axId val="13152256"/>
        <c:scaling>
          <c:orientation val="minMax"/>
          <c:max val="16000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13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8.2641576462588656E-2"/>
          <c:y val="0.8986616799693441"/>
          <c:w val="0.87834715320204959"/>
          <c:h val="8.7156903232674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11736" y="3486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60" y="18863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6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 userDrawn="1"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 userDrawn="1"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2" descr="SMOCR_blue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78352" y="6559743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5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3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07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91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0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32"/>
          <p:cNvSpPr/>
          <p:nvPr userDrawn="1"/>
        </p:nvSpPr>
        <p:spPr>
          <a:xfrm>
            <a:off x="22860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9" name="Shape 33"/>
          <p:cNvSpPr/>
          <p:nvPr userDrawn="1"/>
        </p:nvSpPr>
        <p:spPr>
          <a:xfrm>
            <a:off x="0" y="0"/>
            <a:ext cx="8229314" cy="688744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2" descr="SMOCR_blue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9509"/>
            <a:ext cx="7048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66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tewestewe@seznam.cz" TargetMode="External"/><Relationship Id="rId2" Type="http://schemas.openxmlformats.org/officeDocument/2006/relationships/hyperlink" Target="mailto:mikroregionbystricko@centrum.cz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Mikroregion Bystřicko - CSS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VII. Setkání se starosty obcí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4208" y="566124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Bystřice n. P.</a:t>
            </a:r>
          </a:p>
          <a:p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20.6.2019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764703"/>
            <a:ext cx="47525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Posilování administrativní kapacity obcí na bázi meziobecní spolupráce, </a:t>
            </a:r>
            <a:br>
              <a:rPr lang="cs-CZ" sz="1600" b="1" dirty="0"/>
            </a:br>
            <a:r>
              <a:rPr lang="cs-CZ" sz="1600" b="1" dirty="0" err="1"/>
              <a:t>reg</a:t>
            </a:r>
            <a:r>
              <a:rPr lang="cs-CZ" sz="1600" b="1" dirty="0"/>
              <a:t>. č.: CZ.03.4.74/0.0/0.0/15_019/0003017</a:t>
            </a:r>
            <a:endParaRPr lang="cs-CZ" sz="16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0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EA705-3BA8-44FA-9F2D-064AF45B6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úspor GDPR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0FDE6-2EE9-4845-BD9C-1504FE4B3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67333"/>
            <a:ext cx="6840760" cy="5174035"/>
          </a:xfrm>
        </p:spPr>
        <p:txBody>
          <a:bodyPr>
            <a:normAutofit fontScale="92500"/>
          </a:bodyPr>
          <a:lstStyle/>
          <a:p>
            <a:r>
              <a:rPr lang="cs-CZ" sz="2200" b="1" dirty="0"/>
              <a:t>AUDIT</a:t>
            </a:r>
          </a:p>
          <a:p>
            <a:pPr marL="0" indent="0">
              <a:buNone/>
            </a:pPr>
            <a:r>
              <a:rPr lang="cs-CZ" sz="1800" dirty="0"/>
              <a:t>- Cena za obec CSS: 5 -12 tis. Kč dle počtu dalších organizací a uvolněnosti starosty</a:t>
            </a:r>
          </a:p>
          <a:p>
            <a:pPr marL="0" indent="0">
              <a:buNone/>
            </a:pPr>
            <a:r>
              <a:rPr lang="cs-CZ" sz="1800" dirty="0"/>
              <a:t>- Cena za obec firma: 20 – 60 tis. Kč dle velikosti a  počtu organizací </a:t>
            </a:r>
          </a:p>
          <a:p>
            <a:r>
              <a:rPr lang="cs-CZ" sz="2200" b="1" dirty="0"/>
              <a:t>MĚSÍČNÍ POPLATEK ZA POVĚŘENCE</a:t>
            </a:r>
          </a:p>
          <a:p>
            <a:pPr marL="0" indent="0">
              <a:buNone/>
            </a:pPr>
            <a:r>
              <a:rPr lang="cs-CZ" sz="1800" dirty="0"/>
              <a:t>- Cena  za obec CSS: 406 Kč (hrazeno svazkem - mzda)</a:t>
            </a:r>
          </a:p>
          <a:p>
            <a:pPr marL="0" indent="0">
              <a:buNone/>
            </a:pPr>
            <a:r>
              <a:rPr lang="cs-CZ" sz="1800" dirty="0"/>
              <a:t>- Cena za obec firma: 2 – 6 tis. Kč</a:t>
            </a:r>
          </a:p>
          <a:p>
            <a:r>
              <a:rPr lang="cs-CZ" sz="2400" b="1" dirty="0"/>
              <a:t>Úspora pro malou obec (př. Blažkov) </a:t>
            </a:r>
          </a:p>
          <a:p>
            <a:pPr marL="0" indent="0">
              <a:buNone/>
            </a:pPr>
            <a:r>
              <a:rPr lang="cs-CZ" sz="1800" dirty="0"/>
              <a:t>	CSS: 9 872 Kč (5000 + 12x406)</a:t>
            </a:r>
          </a:p>
          <a:p>
            <a:pPr marL="0" indent="0">
              <a:buNone/>
            </a:pPr>
            <a:r>
              <a:rPr lang="cs-CZ" sz="1800" dirty="0"/>
              <a:t>	Firma: 42 000 Kč (20 000 + 12x2000)</a:t>
            </a:r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000" b="1" u="sng" dirty="0"/>
              <a:t>Roční úspora: 32 128 Kč</a:t>
            </a:r>
          </a:p>
          <a:p>
            <a:r>
              <a:rPr lang="cs-CZ" sz="2400" b="1" dirty="0"/>
              <a:t>Úspora pro velkou obec (př. Dolní Rožínka)</a:t>
            </a:r>
          </a:p>
          <a:p>
            <a:pPr marL="0" indent="0">
              <a:buNone/>
            </a:pPr>
            <a:r>
              <a:rPr lang="cs-CZ" sz="1800" b="1" dirty="0"/>
              <a:t>	</a:t>
            </a:r>
            <a:r>
              <a:rPr lang="cs-CZ" sz="1800" dirty="0"/>
              <a:t>CSS: 14 872 Kč (10000 + 12x406)</a:t>
            </a:r>
          </a:p>
          <a:p>
            <a:pPr marL="0" indent="0">
              <a:buNone/>
            </a:pPr>
            <a:r>
              <a:rPr lang="cs-CZ" sz="1800" dirty="0"/>
              <a:t>	Firma: 77 000 Kč (35 000 + 12x3500)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2000" b="1" u="sng" dirty="0"/>
              <a:t>Roční úspora: 62 128 Kč</a:t>
            </a:r>
          </a:p>
        </p:txBody>
      </p:sp>
    </p:spTree>
    <p:extLst>
      <p:ext uri="{BB962C8B-B14F-4D97-AF65-F5344CB8AC3E}">
        <p14:creationId xmlns:p14="http://schemas.microsoft.com/office/powerpoint/2010/main" val="276335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D0913-D2BA-4872-9B8C-3F4DE882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268760"/>
            <a:ext cx="7571184" cy="652934"/>
          </a:xfrm>
        </p:spPr>
        <p:txBody>
          <a:bodyPr/>
          <a:lstStyle/>
          <a:p>
            <a:r>
              <a:rPr lang="cs-CZ" sz="3600" dirty="0"/>
              <a:t>Roční náklady a úspory 36 obcí za jednotlivé služby GDPR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7FD5CAB3-9F51-47AA-82F7-14E03C9B3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088168"/>
              </p:ext>
            </p:extLst>
          </p:nvPr>
        </p:nvGraphicFramePr>
        <p:xfrm>
          <a:off x="-163490" y="1268760"/>
          <a:ext cx="7859216" cy="5373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043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E0FD51A-A772-4A11-92B2-9107FF33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908720"/>
            <a:ext cx="7499176" cy="652463"/>
          </a:xfrm>
        </p:spPr>
        <p:txBody>
          <a:bodyPr/>
          <a:lstStyle/>
          <a:p>
            <a:r>
              <a:rPr lang="cs-CZ" dirty="0"/>
              <a:t>Výstupy z analýzy přínosů CSS – VZ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01F46C9-4D02-4B81-9F23-D81BAC32F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44824"/>
            <a:ext cx="6707088" cy="4886003"/>
          </a:xfrm>
        </p:spPr>
        <p:txBody>
          <a:bodyPr>
            <a:normAutofit/>
          </a:bodyPr>
          <a:lstStyle/>
          <a:p>
            <a:r>
              <a:rPr lang="cs-CZ" sz="2400" dirty="0"/>
              <a:t>Zejména </a:t>
            </a:r>
            <a:r>
              <a:rPr lang="cs-CZ" sz="2400" b="1" dirty="0"/>
              <a:t>metodické vedení a poradenská činnost</a:t>
            </a:r>
          </a:p>
          <a:p>
            <a:r>
              <a:rPr lang="cs-CZ" sz="2400" b="1" dirty="0"/>
              <a:t>Přímý nákup a výběr dodavatelů</a:t>
            </a:r>
          </a:p>
          <a:p>
            <a:r>
              <a:rPr lang="cs-CZ" sz="2400" dirty="0"/>
              <a:t>Od roku 2019 také </a:t>
            </a:r>
            <a:r>
              <a:rPr lang="cs-CZ" sz="2400" b="1" dirty="0"/>
              <a:t>zpracování kompletní dokumentace k VZMR</a:t>
            </a:r>
          </a:p>
          <a:p>
            <a:r>
              <a:rPr lang="cs-CZ" sz="2400" dirty="0"/>
              <a:t>V době tvorby analýzy bylo </a:t>
            </a:r>
            <a:r>
              <a:rPr lang="cs-CZ" sz="2400" b="1" dirty="0"/>
              <a:t>47 aktivit z této oblasti</a:t>
            </a:r>
            <a:r>
              <a:rPr lang="cs-CZ" sz="2400" dirty="0"/>
              <a:t> (konzultace, poradenství, oslovení dodavatelů zboží či služeb, vypracování vzorových dokumentů a zadávací dokumentace včetně dokumentace pro vyhodnocení nabídek)</a:t>
            </a:r>
          </a:p>
        </p:txBody>
      </p:sp>
    </p:spTree>
    <p:extLst>
      <p:ext uri="{BB962C8B-B14F-4D97-AF65-F5344CB8AC3E}">
        <p14:creationId xmlns:p14="http://schemas.microsoft.com/office/powerpoint/2010/main" val="233167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4AF7E-543E-4C4E-B514-EE3019A2E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5" y="1052736"/>
            <a:ext cx="7715200" cy="652934"/>
          </a:xfrm>
        </p:spPr>
        <p:txBody>
          <a:bodyPr/>
          <a:lstStyle/>
          <a:p>
            <a:r>
              <a:rPr lang="cs-CZ" sz="3200" dirty="0"/>
              <a:t>Příklad úspory financí díky agendě </a:t>
            </a:r>
            <a:br>
              <a:rPr lang="cs-CZ" sz="3200" dirty="0"/>
            </a:br>
            <a:r>
              <a:rPr lang="cs-CZ" sz="3200" dirty="0"/>
              <a:t>VZ prostřednictvím CSS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99E46F9-DA39-4433-8D93-A0CB01F78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374698"/>
              </p:ext>
            </p:extLst>
          </p:nvPr>
        </p:nvGraphicFramePr>
        <p:xfrm>
          <a:off x="194855" y="1678023"/>
          <a:ext cx="6969431" cy="4712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2260">
                  <a:extLst>
                    <a:ext uri="{9D8B030D-6E8A-4147-A177-3AD203B41FA5}">
                      <a16:colId xmlns:a16="http://schemas.microsoft.com/office/drawing/2014/main" val="1242518120"/>
                    </a:ext>
                  </a:extLst>
                </a:gridCol>
                <a:gridCol w="750753">
                  <a:extLst>
                    <a:ext uri="{9D8B030D-6E8A-4147-A177-3AD203B41FA5}">
                      <a16:colId xmlns:a16="http://schemas.microsoft.com/office/drawing/2014/main" val="2790062153"/>
                    </a:ext>
                  </a:extLst>
                </a:gridCol>
                <a:gridCol w="768159">
                  <a:extLst>
                    <a:ext uri="{9D8B030D-6E8A-4147-A177-3AD203B41FA5}">
                      <a16:colId xmlns:a16="http://schemas.microsoft.com/office/drawing/2014/main" val="2179231692"/>
                    </a:ext>
                  </a:extLst>
                </a:gridCol>
                <a:gridCol w="1044393">
                  <a:extLst>
                    <a:ext uri="{9D8B030D-6E8A-4147-A177-3AD203B41FA5}">
                      <a16:colId xmlns:a16="http://schemas.microsoft.com/office/drawing/2014/main" val="1213927559"/>
                    </a:ext>
                  </a:extLst>
                </a:gridCol>
                <a:gridCol w="1044393">
                  <a:extLst>
                    <a:ext uri="{9D8B030D-6E8A-4147-A177-3AD203B41FA5}">
                      <a16:colId xmlns:a16="http://schemas.microsoft.com/office/drawing/2014/main" val="2622363523"/>
                    </a:ext>
                  </a:extLst>
                </a:gridCol>
                <a:gridCol w="815080">
                  <a:extLst>
                    <a:ext uri="{9D8B030D-6E8A-4147-A177-3AD203B41FA5}">
                      <a16:colId xmlns:a16="http://schemas.microsoft.com/office/drawing/2014/main" val="1385118975"/>
                    </a:ext>
                  </a:extLst>
                </a:gridCol>
                <a:gridCol w="1044393">
                  <a:extLst>
                    <a:ext uri="{9D8B030D-6E8A-4147-A177-3AD203B41FA5}">
                      <a16:colId xmlns:a16="http://schemas.microsoft.com/office/drawing/2014/main" val="4030825623"/>
                    </a:ext>
                  </a:extLst>
                </a:gridCol>
              </a:tblGrid>
              <a:tr h="2055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Předmět činnosti VZ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činností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Časová dotace/ 1 činnost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Náklady externě (1200 Kč/hod, školení 750 Kč/hodina)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Náklady CSS (150 Kč/hod) personální 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Ceník služeb (3 000 Kč/celá dokumentace; 1500 Kč/výzva nebo hodnocení)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Úspora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77122238"/>
                  </a:ext>
                </a:extLst>
              </a:tr>
              <a:tr h="3824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Podklady pro hodnocení nabídek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19 200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  2 400Kč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10 800 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83420993"/>
                  </a:ext>
                </a:extLst>
              </a:tr>
              <a:tr h="191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Podklady pro VZMR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38 400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  4 800 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27 600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86903062"/>
                  </a:ext>
                </a:extLst>
              </a:tr>
              <a:tr h="3824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Zpracování výzvy k podání nabídek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38 400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  4 800 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27 600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62276682"/>
                  </a:ext>
                </a:extLst>
              </a:tr>
              <a:tr h="366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Plánování a příprava VZ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9 600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  1 200 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8 400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22753666"/>
                  </a:ext>
                </a:extLst>
              </a:tr>
              <a:tr h="366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VZMR – přímý nákup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12 000 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  1 500 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10 500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68331953"/>
                  </a:ext>
                </a:extLst>
              </a:tr>
              <a:tr h="366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Poradenství z oblasti VZ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6 600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825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5 775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71882683"/>
                  </a:ext>
                </a:extLst>
              </a:tr>
              <a:tr h="191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Školení VZ*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3 000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600 Kč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2 400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90207449"/>
                  </a:ext>
                </a:extLst>
              </a:tr>
              <a:tr h="191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Konzultace VZ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       20 400 Kč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  2 550 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17 850 Kč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04883798"/>
                  </a:ext>
                </a:extLst>
              </a:tr>
              <a:tr h="191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Celkem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47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147</a:t>
                      </a: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400" b="1" dirty="0">
                          <a:effectLst/>
                        </a:rPr>
                        <a:t>600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400" b="1" dirty="0">
                          <a:effectLst/>
                        </a:rPr>
                        <a:t>Kč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18</a:t>
                      </a: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675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400" b="1" dirty="0">
                          <a:effectLst/>
                        </a:rPr>
                        <a:t>Kč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18</a:t>
                      </a: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400" b="1" dirty="0">
                          <a:effectLst/>
                        </a:rPr>
                        <a:t>000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400" b="1" dirty="0">
                          <a:effectLst/>
                        </a:rPr>
                        <a:t>Kč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110</a:t>
                      </a:r>
                      <a:r>
                        <a:rPr lang="cs-CZ" sz="1100" dirty="0">
                          <a:effectLst/>
                        </a:rPr>
                        <a:t> </a:t>
                      </a:r>
                      <a:r>
                        <a:rPr lang="cs-CZ" sz="1400" b="1" dirty="0">
                          <a:effectLst/>
                        </a:rPr>
                        <a:t>925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400" b="1" dirty="0">
                          <a:effectLst/>
                        </a:rPr>
                        <a:t>Kč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2900444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C9491509-4414-48A1-9319-FB5ADA004E8F}"/>
              </a:ext>
            </a:extLst>
          </p:cNvPr>
          <p:cNvSpPr/>
          <p:nvPr/>
        </p:nvSpPr>
        <p:spPr>
          <a:xfrm>
            <a:off x="194855" y="6363577"/>
            <a:ext cx="8118648" cy="543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Zdroj: náklady externě na http://www.renc-eler.cz/konzultantske.htm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úspora na jednoho účastníka obou školení, cena je uvedena od společnosti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Osigeno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02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4149080"/>
            <a:ext cx="6104933" cy="2469256"/>
          </a:xfrm>
        </p:spPr>
        <p:txBody>
          <a:bodyPr/>
          <a:lstStyle/>
          <a:p>
            <a:r>
              <a:rPr lang="cs-CZ" sz="3600" dirty="0"/>
              <a:t>Ověření spokojenosti s rozsahem a kvalitou poskytovaných služeb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323528" y="1844824"/>
            <a:ext cx="1944216" cy="1500187"/>
          </a:xfrm>
        </p:spPr>
        <p:txBody>
          <a:bodyPr/>
          <a:lstStyle/>
          <a:p>
            <a:r>
              <a:rPr lang="cs-CZ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25554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6491064" cy="576064"/>
          </a:xfrm>
        </p:spPr>
        <p:txBody>
          <a:bodyPr/>
          <a:lstStyle/>
          <a:p>
            <a:r>
              <a:rPr lang="cs-CZ" dirty="0"/>
              <a:t>Dotazník pro starosty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8092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Hodnocení</a:t>
            </a:r>
            <a:r>
              <a:rPr lang="cs-CZ" dirty="0"/>
              <a:t> jako ve škole, </a:t>
            </a:r>
            <a:r>
              <a:rPr lang="cs-CZ" b="1" dirty="0"/>
              <a:t>tedy 1 – 5</a:t>
            </a:r>
          </a:p>
          <a:p>
            <a:r>
              <a:rPr lang="cs-CZ" dirty="0"/>
              <a:t>Hodnocení by nemělo překročit průměr 2,5 </a:t>
            </a:r>
          </a:p>
          <a:p>
            <a:pPr marL="0" indent="0">
              <a:buNone/>
            </a:pPr>
            <a:r>
              <a:rPr lang="cs-CZ" dirty="0"/>
              <a:t>	(bude požadováno vysvětlení)</a:t>
            </a:r>
          </a:p>
          <a:p>
            <a:r>
              <a:rPr lang="cs-CZ" b="1" u="sng" dirty="0"/>
              <a:t>Otázky:</a:t>
            </a:r>
          </a:p>
          <a:p>
            <a:pPr marL="0" indent="0">
              <a:buNone/>
            </a:pPr>
            <a:r>
              <a:rPr lang="cs-CZ" dirty="0"/>
              <a:t>1) Jak jste spokojen/a s rozsahem nabízených   služeb? </a:t>
            </a:r>
            <a:r>
              <a:rPr lang="cs-CZ" b="1" dirty="0"/>
              <a:t>(známka)</a:t>
            </a:r>
          </a:p>
          <a:p>
            <a:pPr marL="0" indent="0">
              <a:buNone/>
            </a:pPr>
            <a:r>
              <a:rPr lang="cs-CZ" dirty="0"/>
              <a:t>2) Chtěl/a byste něco změnit, pokud ano, pak co? </a:t>
            </a:r>
            <a:r>
              <a:rPr lang="cs-CZ" b="1" dirty="0"/>
              <a:t>(text)</a:t>
            </a:r>
          </a:p>
          <a:p>
            <a:pPr marL="0" indent="0">
              <a:buNone/>
            </a:pPr>
            <a:r>
              <a:rPr lang="cs-CZ" dirty="0"/>
              <a:t>3) Jak jste spokojeni s kvalitou poskytovaných služeb? </a:t>
            </a:r>
            <a:r>
              <a:rPr lang="cs-CZ" b="1" dirty="0"/>
              <a:t>(známka)</a:t>
            </a:r>
          </a:p>
          <a:p>
            <a:pPr marL="0" indent="0">
              <a:buNone/>
            </a:pPr>
            <a:r>
              <a:rPr lang="cs-CZ" dirty="0"/>
              <a:t>4) Máte doporučení pro zvýšení kvality poskytovaných služeb? Jaké? </a:t>
            </a:r>
            <a:r>
              <a:rPr lang="cs-CZ" b="1" dirty="0"/>
              <a:t>(text)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6271F8-A6EC-4BB0-93EE-7DC1D91BC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06" y="1595988"/>
            <a:ext cx="6707088" cy="51453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0400" dirty="0"/>
              <a:t>5) S jakými kompetencemi byste byli rádi, aby Vám DSO resp. zaměstnanci tohoto svazku pomohli (kompetence jako taková by zůstala obci, DSO by pouze pomáhal při jejím výkonu, pokud by o to obec měla zájem): (</a:t>
            </a:r>
            <a:r>
              <a:rPr lang="cs-CZ" sz="10400" b="1" dirty="0"/>
              <a:t>zaškrtněte</a:t>
            </a:r>
            <a:r>
              <a:rPr lang="cs-CZ" sz="10400" dirty="0"/>
              <a:t>)</a:t>
            </a:r>
          </a:p>
          <a:p>
            <a:pPr marL="0" indent="0">
              <a:buNone/>
            </a:pPr>
            <a:r>
              <a:rPr lang="cs-CZ" sz="6400" dirty="0"/>
              <a:t>•Kácení stromů,</a:t>
            </a:r>
          </a:p>
          <a:p>
            <a:pPr marL="0" indent="0">
              <a:buNone/>
            </a:pPr>
            <a:r>
              <a:rPr lang="cs-CZ" sz="6400" dirty="0"/>
              <a:t>•Povolení k umístění herního prostoru,</a:t>
            </a:r>
          </a:p>
          <a:p>
            <a:pPr marL="0" indent="0">
              <a:buNone/>
            </a:pPr>
            <a:r>
              <a:rPr lang="cs-CZ" sz="6400" dirty="0"/>
              <a:t>•Povolení shromáždění, </a:t>
            </a:r>
            <a:br>
              <a:rPr lang="cs-CZ" sz="6400" dirty="0"/>
            </a:br>
            <a:r>
              <a:rPr lang="cs-CZ" sz="6400" dirty="0"/>
              <a:t>•Přestupky,</a:t>
            </a:r>
          </a:p>
          <a:p>
            <a:pPr marL="0" indent="0">
              <a:buNone/>
            </a:pPr>
            <a:r>
              <a:rPr lang="cs-CZ" sz="6400" dirty="0"/>
              <a:t>•Rušení trvalého pobytu,</a:t>
            </a:r>
          </a:p>
          <a:p>
            <a:pPr marL="0" indent="0">
              <a:buNone/>
            </a:pPr>
            <a:r>
              <a:rPr lang="cs-CZ" sz="6400" dirty="0"/>
              <a:t>•Řízení o místních poplatcích,</a:t>
            </a:r>
          </a:p>
          <a:p>
            <a:pPr marL="0" indent="0">
              <a:buNone/>
            </a:pPr>
            <a:r>
              <a:rPr lang="cs-CZ" sz="6400" dirty="0"/>
              <a:t>•Výkon funkce orgánu ochrany přírody,</a:t>
            </a:r>
          </a:p>
          <a:p>
            <a:pPr marL="0" indent="0">
              <a:buNone/>
            </a:pPr>
            <a:r>
              <a:rPr lang="cs-CZ" sz="6400" dirty="0"/>
              <a:t>•Výkon funkce silničního správního úřadu ve věcech místních komunikací,</a:t>
            </a:r>
          </a:p>
          <a:p>
            <a:pPr marL="0" indent="0">
              <a:buNone/>
            </a:pPr>
            <a:r>
              <a:rPr lang="cs-CZ" sz="6400" dirty="0"/>
              <a:t>•Zařazení a vyřazení pozemních komunikací do kategorie místních komunikací,</a:t>
            </a:r>
          </a:p>
          <a:p>
            <a:pPr marL="0" indent="0">
              <a:buNone/>
            </a:pPr>
            <a:r>
              <a:rPr lang="cs-CZ" sz="6400" dirty="0"/>
              <a:t>•Zabezpečení voleb,</a:t>
            </a:r>
          </a:p>
          <a:p>
            <a:pPr marL="0" indent="0">
              <a:buNone/>
            </a:pPr>
            <a:r>
              <a:rPr lang="cs-CZ" sz="6400" dirty="0"/>
              <a:t>•Jiné (prosím uveďte):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A0FA4DB-6E60-4B0E-955F-44F277F2D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006" y="736049"/>
            <a:ext cx="6491288" cy="652463"/>
          </a:xfrm>
        </p:spPr>
        <p:txBody>
          <a:bodyPr/>
          <a:lstStyle/>
          <a:p>
            <a:r>
              <a:rPr lang="cs-CZ" dirty="0"/>
              <a:t>Dotazník pro starosty </a:t>
            </a:r>
          </a:p>
        </p:txBody>
      </p:sp>
    </p:spTree>
    <p:extLst>
      <p:ext uri="{BB962C8B-B14F-4D97-AF65-F5344CB8AC3E}">
        <p14:creationId xmlns:p14="http://schemas.microsoft.com/office/powerpoint/2010/main" val="58233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Projednání návrhů na změny v činnosti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72134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227769" y="767943"/>
            <a:ext cx="1944216" cy="1500187"/>
          </a:xfrm>
        </p:spPr>
        <p:txBody>
          <a:bodyPr/>
          <a:lstStyle/>
          <a:p>
            <a:r>
              <a:rPr lang="cs-CZ" dirty="0"/>
              <a:t>6.</a:t>
            </a:r>
          </a:p>
        </p:txBody>
      </p:sp>
      <p:sp>
        <p:nvSpPr>
          <p:cNvPr id="5" name="Nadpis 5">
            <a:extLst>
              <a:ext uri="{FF2B5EF4-FFF2-40B4-BE49-F238E27FC236}">
                <a16:creationId xmlns:a16="http://schemas.microsoft.com/office/drawing/2014/main" id="{8AF5DDB9-9C3C-4AAD-82DA-4F8FCF0414E2}"/>
              </a:ext>
            </a:extLst>
          </p:cNvPr>
          <p:cNvSpPr txBox="1">
            <a:spLocks/>
          </p:cNvSpPr>
          <p:nvPr/>
        </p:nvSpPr>
        <p:spPr>
          <a:xfrm>
            <a:off x="227768" y="2268130"/>
            <a:ext cx="7152544" cy="43980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dirty="0"/>
              <a:t>Závěr -</a:t>
            </a:r>
            <a:br>
              <a:rPr lang="cs-CZ" dirty="0"/>
            </a:br>
            <a:r>
              <a:rPr lang="cs-CZ" sz="2800" dirty="0"/>
              <a:t>projektový tým Vám Děkuje za pozornost! 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Kontakty:</a:t>
            </a:r>
            <a:br>
              <a:rPr lang="cs-CZ" sz="2800" dirty="0"/>
            </a:br>
            <a:r>
              <a:rPr lang="cs-CZ" sz="2000" b="0" cap="none" dirty="0"/>
              <a:t>Mgr. Veronika Benová, manažer CSS a MB (nyní MD)</a:t>
            </a:r>
          </a:p>
          <a:p>
            <a:br>
              <a:rPr lang="cs-CZ" sz="2000" b="0" cap="none" dirty="0"/>
            </a:br>
            <a:r>
              <a:rPr lang="cs-CZ" sz="2000" cap="none" dirty="0"/>
              <a:t>Ing. Jitka Dočkalová, specialista pro rozvoj regionu a VZ</a:t>
            </a:r>
            <a:br>
              <a:rPr lang="cs-CZ" sz="2000" cap="none" dirty="0"/>
            </a:br>
            <a:r>
              <a:rPr lang="cs-CZ" sz="2000" cap="none" dirty="0">
                <a:hlinkClick r:id="rId2"/>
              </a:rPr>
              <a:t>mikroregionbystricko@centrum.cz</a:t>
            </a:r>
            <a:r>
              <a:rPr lang="cs-CZ" sz="2000" cap="none" dirty="0"/>
              <a:t>, 736 535 145</a:t>
            </a:r>
            <a:br>
              <a:rPr lang="cs-CZ" sz="2000" cap="none" dirty="0"/>
            </a:br>
            <a:br>
              <a:rPr lang="cs-CZ" sz="2000" b="0" cap="none" dirty="0"/>
            </a:br>
            <a:r>
              <a:rPr lang="cs-CZ" sz="2000" b="0" cap="none" dirty="0"/>
              <a:t>Ing. Petr Šnek, pověřenec pro ochranu osobních údajů</a:t>
            </a:r>
            <a:br>
              <a:rPr lang="cs-CZ" sz="2000" b="0" cap="none" dirty="0"/>
            </a:br>
            <a:r>
              <a:rPr lang="cs-CZ" sz="2000" b="0" cap="none" dirty="0">
                <a:hlinkClick r:id="rId3"/>
              </a:rPr>
              <a:t>stewestewe@seznam.cz</a:t>
            </a:r>
            <a:r>
              <a:rPr lang="cs-CZ" sz="2000" b="0" cap="none" dirty="0"/>
              <a:t>, 776 772 446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9169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" y="1916832"/>
            <a:ext cx="7787208" cy="4525963"/>
          </a:xfrm>
        </p:spPr>
        <p:txBody>
          <a:bodyPr>
            <a:normAutofit/>
          </a:bodyPr>
          <a:lstStyle/>
          <a:p>
            <a:r>
              <a:rPr lang="cs-CZ" dirty="0"/>
              <a:t>1)	Prezence účastníků</a:t>
            </a:r>
          </a:p>
          <a:p>
            <a:pPr marL="358775" indent="-358775"/>
            <a:r>
              <a:rPr lang="cs-CZ" dirty="0"/>
              <a:t>2)	Informování o činnosti CSS – prodloužení  projektu a nová klíčová aktivita</a:t>
            </a:r>
          </a:p>
          <a:p>
            <a:r>
              <a:rPr lang="cs-CZ" dirty="0"/>
              <a:t>3)	Výstupy z posledních dvou analýz přínosů CSS – GDPR, VZ</a:t>
            </a:r>
          </a:p>
          <a:p>
            <a:r>
              <a:rPr lang="cs-CZ" dirty="0"/>
              <a:t>3)	Ověření spokojenosti s rozsahem a kvalitou poskytovaných služeb</a:t>
            </a:r>
          </a:p>
          <a:p>
            <a:r>
              <a:rPr lang="cs-CZ" dirty="0"/>
              <a:t>4)	Projednání návrhů na změny v činnosti</a:t>
            </a:r>
          </a:p>
          <a:p>
            <a:r>
              <a:rPr lang="cs-CZ" dirty="0"/>
              <a:t>6)	Závěr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03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činnosti CSS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372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188" y="597564"/>
            <a:ext cx="6383052" cy="576064"/>
          </a:xfrm>
        </p:spPr>
        <p:txBody>
          <a:bodyPr/>
          <a:lstStyle/>
          <a:p>
            <a:r>
              <a:rPr lang="cs-CZ" sz="3200" dirty="0"/>
              <a:t>Informování o činnosti CSS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9188" y="1196752"/>
            <a:ext cx="6923112" cy="529512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Příprava 7. </a:t>
            </a:r>
            <a:r>
              <a:rPr lang="cs-CZ" u="sng" dirty="0"/>
              <a:t>Informačního zpravodaje</a:t>
            </a:r>
            <a:r>
              <a:rPr lang="cs-CZ" dirty="0"/>
              <a:t> pro starosty a občany</a:t>
            </a:r>
          </a:p>
          <a:p>
            <a:r>
              <a:rPr lang="cs-CZ" dirty="0"/>
              <a:t>Pravidelná projektová </a:t>
            </a:r>
            <a:r>
              <a:rPr lang="cs-CZ" u="sng" dirty="0"/>
              <a:t>setkání a pořádání školení</a:t>
            </a:r>
            <a:r>
              <a:rPr lang="cs-CZ" dirty="0"/>
              <a:t> – (zastupitelé, soc. sl. a GDPR)</a:t>
            </a:r>
          </a:p>
          <a:p>
            <a:r>
              <a:rPr lang="cs-CZ" dirty="0"/>
              <a:t>Odborné </a:t>
            </a:r>
            <a:r>
              <a:rPr lang="cs-CZ" u="sng" dirty="0"/>
              <a:t>poradenství</a:t>
            </a:r>
            <a:r>
              <a:rPr lang="cs-CZ" dirty="0"/>
              <a:t> pro starosty a občany</a:t>
            </a:r>
          </a:p>
          <a:p>
            <a:r>
              <a:rPr lang="cs-CZ" u="sng" dirty="0"/>
              <a:t>Dotační management </a:t>
            </a:r>
            <a:r>
              <a:rPr lang="cs-CZ" dirty="0"/>
              <a:t>– zpracování žádostí a poradenství</a:t>
            </a:r>
          </a:p>
          <a:p>
            <a:r>
              <a:rPr lang="cs-CZ" u="sng" dirty="0"/>
              <a:t>VZMR</a:t>
            </a:r>
            <a:r>
              <a:rPr lang="cs-CZ" dirty="0"/>
              <a:t> – konzultační činnost a zpracování </a:t>
            </a:r>
          </a:p>
          <a:p>
            <a:r>
              <a:rPr lang="cs-CZ" u="sng" dirty="0"/>
              <a:t>GDPR </a:t>
            </a:r>
            <a:r>
              <a:rPr lang="cs-CZ" dirty="0"/>
              <a:t>– pověřenec pro ochranu osobních údajů </a:t>
            </a:r>
          </a:p>
          <a:p>
            <a:r>
              <a:rPr lang="cs-CZ" u="sng" dirty="0"/>
              <a:t>Právní poradna </a:t>
            </a:r>
            <a:r>
              <a:rPr lang="cs-CZ" dirty="0"/>
              <a:t>pro obce</a:t>
            </a:r>
          </a:p>
          <a:p>
            <a:r>
              <a:rPr lang="cs-CZ" dirty="0"/>
              <a:t>Běžné akce svazku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>
                <a:solidFill>
                  <a:srgbClr val="FF0000"/>
                </a:solidFill>
              </a:rPr>
              <a:t>Lokální ekonomika </a:t>
            </a:r>
            <a:r>
              <a:rPr lang="cs-CZ" dirty="0">
                <a:solidFill>
                  <a:srgbClr val="FF0000"/>
                </a:solidFill>
              </a:rPr>
              <a:t>– nová KA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9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304E75-0352-4BAC-9462-2C6576F54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Prodloužení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DF4596-2A30-4BC0-8A4C-348357AF3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139136" cy="506916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1.7.2019 - 31.12.2019</a:t>
            </a:r>
            <a:r>
              <a:rPr lang="cs-CZ" dirty="0"/>
              <a:t>, poté 13. měsíční udržitelnost (min. jeden zaměstnanec)</a:t>
            </a:r>
          </a:p>
          <a:p>
            <a:r>
              <a:rPr lang="cs-CZ" dirty="0"/>
              <a:t>Počet aktivit se nenavyšuje (</a:t>
            </a:r>
            <a:r>
              <a:rPr lang="cs-CZ" b="1" dirty="0"/>
              <a:t>170/čtvrtletí</a:t>
            </a:r>
            <a:r>
              <a:rPr lang="cs-CZ" dirty="0"/>
              <a:t>)</a:t>
            </a:r>
          </a:p>
          <a:p>
            <a:r>
              <a:rPr lang="cs-CZ" dirty="0"/>
              <a:t>Analýza se již nebude zpracovávat, počet realizovaných projektů meziobecní spol. se také nenavyšuje</a:t>
            </a:r>
          </a:p>
          <a:p>
            <a:r>
              <a:rPr lang="cs-CZ" b="1" dirty="0"/>
              <a:t>Úvazky (hrazeno 100% SMO ČR)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		0,7 manažer</a:t>
            </a:r>
          </a:p>
          <a:p>
            <a:pPr marL="457200" lvl="1" indent="0">
              <a:buNone/>
            </a:pPr>
            <a:r>
              <a:rPr lang="cs-CZ" dirty="0"/>
              <a:t>	              </a:t>
            </a:r>
            <a:r>
              <a:rPr lang="cs-CZ" sz="2800" dirty="0"/>
              <a:t>0,4 specialista na VZ</a:t>
            </a:r>
          </a:p>
          <a:p>
            <a:pPr marL="457200" lvl="1" indent="0">
              <a:buNone/>
            </a:pPr>
            <a:r>
              <a:rPr lang="cs-CZ" sz="2800" dirty="0"/>
              <a:t>	            0,3 pověřenec GDPR</a:t>
            </a:r>
          </a:p>
          <a:p>
            <a:pPr marL="457200" lvl="1" indent="0">
              <a:buNone/>
            </a:pPr>
            <a:r>
              <a:rPr lang="cs-CZ" sz="2800" dirty="0"/>
              <a:t>		0,7 specialista pro rozvoj</a:t>
            </a:r>
          </a:p>
          <a:p>
            <a:pPr marL="285750" lvl="1">
              <a:buFont typeface="Wingdings" panose="05000000000000000000" pitchFamily="2" charset="2"/>
              <a:buChar char="Ø"/>
            </a:pPr>
            <a:r>
              <a:rPr lang="cs-CZ" sz="2800" b="1" dirty="0"/>
              <a:t>Prodloužení smluv na GDPR</a:t>
            </a:r>
          </a:p>
          <a:p>
            <a:pPr marL="285750" lvl="1">
              <a:buFont typeface="Wingdings" panose="05000000000000000000" pitchFamily="2" charset="2"/>
              <a:buChar char="Ø"/>
            </a:pPr>
            <a:r>
              <a:rPr lang="cs-CZ" sz="2800" b="1" dirty="0"/>
              <a:t>Spoluúčast v projektu – </a:t>
            </a:r>
            <a:r>
              <a:rPr lang="cs-CZ" sz="2800" dirty="0"/>
              <a:t>pozastavena, finální zúčtování v říjnu 2019</a:t>
            </a:r>
          </a:p>
          <a:p>
            <a:pPr marL="285750" lvl="1">
              <a:buFont typeface="Wingdings" panose="05000000000000000000" pitchFamily="2" charset="2"/>
              <a:buChar char="Ø"/>
            </a:pPr>
            <a:r>
              <a:rPr lang="cs-CZ" sz="2800" b="1" dirty="0"/>
              <a:t>Dodatek smlouvy na prodloužení projektu CSS je již podepsán (záloha na financování – 153 720 Kč)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57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344AD-E5D2-49F6-9F4A-C973ACE1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ekonomika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2D07A9-5D5B-480A-B7DB-1F715B522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Nová klíčová aktivita </a:t>
            </a:r>
            <a:r>
              <a:rPr lang="cs-CZ" dirty="0"/>
              <a:t>v rámci prodloužení projektu CSS</a:t>
            </a:r>
          </a:p>
          <a:p>
            <a:r>
              <a:rPr lang="cs-CZ" b="1" dirty="0"/>
              <a:t>výstupy:</a:t>
            </a:r>
          </a:p>
          <a:p>
            <a:pPr lvl="1"/>
            <a:r>
              <a:rPr lang="cs-CZ" sz="2800" dirty="0"/>
              <a:t>Seznam malých a středních podnikatelů </a:t>
            </a:r>
          </a:p>
          <a:p>
            <a:pPr lvl="1"/>
            <a:r>
              <a:rPr lang="cs-CZ" sz="2800" dirty="0"/>
              <a:t>Databázi </a:t>
            </a:r>
            <a:r>
              <a:rPr lang="cs-CZ" sz="2800" dirty="0" err="1"/>
              <a:t>brownfields</a:t>
            </a:r>
            <a:r>
              <a:rPr lang="cs-CZ" sz="2800" dirty="0"/>
              <a:t> a nebytových prostor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Oslovení obcí ohledně spolupráce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Vzdělávání zaměstnanců CSS v této aktivitě během 2. pol. roku</a:t>
            </a:r>
          </a:p>
        </p:txBody>
      </p:sp>
    </p:spTree>
    <p:extLst>
      <p:ext uri="{BB962C8B-B14F-4D97-AF65-F5344CB8AC3E}">
        <p14:creationId xmlns:p14="http://schemas.microsoft.com/office/powerpoint/2010/main" val="36544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analýz přínosů CSS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63470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596" y="980728"/>
            <a:ext cx="7067128" cy="652934"/>
          </a:xfrm>
        </p:spPr>
        <p:txBody>
          <a:bodyPr/>
          <a:lstStyle/>
          <a:p>
            <a:r>
              <a:rPr lang="cs-CZ" dirty="0"/>
              <a:t>Výstupy z analýzy přínosů CSS – GDPR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0C7A46-05C3-4FA2-A42D-06FFBE313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596" y="2172206"/>
            <a:ext cx="6707088" cy="4680520"/>
          </a:xfrm>
        </p:spPr>
        <p:txBody>
          <a:bodyPr>
            <a:normAutofit/>
          </a:bodyPr>
          <a:lstStyle/>
          <a:p>
            <a:r>
              <a:rPr lang="cs-CZ" sz="2000" dirty="0"/>
              <a:t>Pověřenec prostřednictvím projektu CSS pracuje pro cca</a:t>
            </a:r>
            <a:r>
              <a:rPr lang="cs-CZ" sz="2000" b="1" dirty="0"/>
              <a:t> 60 subjektů v regionu (obce, školy, školky, ZUŠ, DDM)</a:t>
            </a:r>
          </a:p>
          <a:p>
            <a:r>
              <a:rPr lang="cs-CZ" sz="2000" dirty="0"/>
              <a:t>Úhrada prostřednictvím projektu CSS + cestovné individuálně (zachováme i v prodloužení do konce roku) – poté externí služba na fakturu (cca 25 tis. měsíčně za všechny subjekty)</a:t>
            </a:r>
          </a:p>
          <a:p>
            <a:r>
              <a:rPr lang="cs-CZ" sz="2000" b="1" dirty="0"/>
              <a:t>Současný stav </a:t>
            </a:r>
            <a:r>
              <a:rPr lang="cs-CZ" sz="2000" dirty="0"/>
              <a:t>– všechny subjekty mají vypracované základní dokumenty, aktuální informace a školení, změna v souvislosti s novým zákonem</a:t>
            </a:r>
          </a:p>
          <a:p>
            <a:r>
              <a:rPr lang="cs-CZ" sz="2000" b="1" dirty="0"/>
              <a:t>Výhoda: úspora financí díky sdílenému pověřenci přes DSO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8268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666986"/>
            <a:ext cx="7067128" cy="652934"/>
          </a:xfrm>
        </p:spPr>
        <p:txBody>
          <a:bodyPr/>
          <a:lstStyle/>
          <a:p>
            <a:r>
              <a:rPr lang="cs-CZ" sz="2400" dirty="0"/>
              <a:t>Úspora financí – sdílený pověřenec přes DSO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BAB5372-4DB1-4085-85B2-D8D757D6D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96210" y="-13578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Zpracování žádostí prostřednictvím CSS v číslech: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Dotační poradenství prostřednictvím CSS v číslech: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54E6B7CF-3632-438D-9D97-D43E0785D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75398"/>
              </p:ext>
            </p:extLst>
          </p:nvPr>
        </p:nvGraphicFramePr>
        <p:xfrm>
          <a:off x="316592" y="1196752"/>
          <a:ext cx="4831471" cy="562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8908">
                  <a:extLst>
                    <a:ext uri="{9D8B030D-6E8A-4147-A177-3AD203B41FA5}">
                      <a16:colId xmlns:a16="http://schemas.microsoft.com/office/drawing/2014/main" val="2103757944"/>
                    </a:ext>
                  </a:extLst>
                </a:gridCol>
                <a:gridCol w="908075">
                  <a:extLst>
                    <a:ext uri="{9D8B030D-6E8A-4147-A177-3AD203B41FA5}">
                      <a16:colId xmlns:a16="http://schemas.microsoft.com/office/drawing/2014/main" val="3345207523"/>
                    </a:ext>
                  </a:extLst>
                </a:gridCol>
                <a:gridCol w="908075">
                  <a:extLst>
                    <a:ext uri="{9D8B030D-6E8A-4147-A177-3AD203B41FA5}">
                      <a16:colId xmlns:a16="http://schemas.microsoft.com/office/drawing/2014/main" val="2396785273"/>
                    </a:ext>
                  </a:extLst>
                </a:gridCol>
                <a:gridCol w="908075">
                  <a:extLst>
                    <a:ext uri="{9D8B030D-6E8A-4147-A177-3AD203B41FA5}">
                      <a16:colId xmlns:a16="http://schemas.microsoft.com/office/drawing/2014/main" val="566966326"/>
                    </a:ext>
                  </a:extLst>
                </a:gridCol>
                <a:gridCol w="808338">
                  <a:extLst>
                    <a:ext uri="{9D8B030D-6E8A-4147-A177-3AD203B41FA5}">
                      <a16:colId xmlns:a16="http://schemas.microsoft.com/office/drawing/2014/main" val="3681425230"/>
                    </a:ext>
                  </a:extLst>
                </a:gridCol>
              </a:tblGrid>
              <a:tr h="14216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Obec</a:t>
                      </a:r>
                      <a:endParaRPr lang="cs-CZ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CSS</a:t>
                      </a:r>
                      <a:endParaRPr lang="cs-CZ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Scholaservis</a:t>
                      </a:r>
                      <a:r>
                        <a:rPr lang="cs-CZ" sz="700" dirty="0">
                          <a:effectLst/>
                        </a:rPr>
                        <a:t>.</a:t>
                      </a:r>
                      <a:r>
                        <a:rPr lang="cs-CZ" sz="1100" dirty="0">
                          <a:effectLst/>
                        </a:rPr>
                        <a:t>cz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823555"/>
                  </a:ext>
                </a:extLst>
              </a:tr>
              <a:tr h="1421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</a:rPr>
                        <a:t>Audit</a:t>
                      </a:r>
                      <a:endParaRPr lang="cs-CZ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</a:rPr>
                        <a:t>Měsíčně</a:t>
                      </a:r>
                      <a:endParaRPr lang="cs-CZ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</a:rPr>
                        <a:t>Audit</a:t>
                      </a:r>
                      <a:endParaRPr lang="cs-CZ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</a:rPr>
                        <a:t>Měsíčně</a:t>
                      </a:r>
                      <a:endParaRPr lang="cs-CZ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ctr"/>
                </a:tc>
                <a:extLst>
                  <a:ext uri="{0D108BD9-81ED-4DB2-BD59-A6C34878D82A}">
                    <a16:rowId xmlns:a16="http://schemas.microsoft.com/office/drawing/2014/main" val="956572724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Blažkov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869448718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Bohuňov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3626684521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Bukov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373939604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Bystřice n. P.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60 000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6 000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824317957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Býšovec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628681188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D. Rožínka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3 500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690459110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H. Rožínka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137383856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Chlum -Korouhvice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989133432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Koroužné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588736873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Lísek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3 000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3072389361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Milasín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4042815344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Moravecké Pavlovice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323954788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Nyklovice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42398469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Písečné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2 750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887920092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Radkov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242670760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Rodkov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6113637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Rovečné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3 500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425819181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Rozsochy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12 000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3 000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471782268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Rožná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2 750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357037998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Sejřek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3604755892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Strachujov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561890208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Strážek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3 500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135257564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Střítež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381730905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Sulkovec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935661922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Štěpánov n. S.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3 500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547705090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Ubušínek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163829176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Ujčov 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706412859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Unčín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7 000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27 500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2 500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316340954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Velké Janovice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5 000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044808651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Velké Tresné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5 000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931674843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Věchnov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7 000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2 250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720696431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Věstín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5 000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789625963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Věžná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5 000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3951318415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Vír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10 000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2 750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3074176833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Zvole n. P.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12 000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406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35 000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3 000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2291347775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Ždánice 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5 000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406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20 000 Kč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2 000 Kč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1789953923"/>
                  </a:ext>
                </a:extLst>
              </a:tr>
              <a:tr h="142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Celkem</a:t>
                      </a:r>
                      <a:endParaRPr lang="cs-CZ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</a:rPr>
                        <a:t>243</a:t>
                      </a:r>
                      <a:r>
                        <a:rPr lang="cs-CZ" sz="700" dirty="0">
                          <a:effectLst/>
                        </a:rPr>
                        <a:t> </a:t>
                      </a:r>
                      <a:r>
                        <a:rPr lang="cs-CZ" sz="1050" b="1" dirty="0">
                          <a:effectLst/>
                        </a:rPr>
                        <a:t>000</a:t>
                      </a:r>
                      <a:r>
                        <a:rPr lang="cs-CZ" sz="700" dirty="0">
                          <a:effectLst/>
                        </a:rPr>
                        <a:t> </a:t>
                      </a:r>
                      <a:r>
                        <a:rPr lang="cs-CZ" sz="1050" b="1" dirty="0">
                          <a:effectLst/>
                        </a:rPr>
                        <a:t>Kč</a:t>
                      </a:r>
                      <a:endParaRPr lang="cs-CZ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</a:rPr>
                        <a:t>14</a:t>
                      </a:r>
                      <a:r>
                        <a:rPr lang="cs-CZ" sz="700" dirty="0">
                          <a:effectLst/>
                        </a:rPr>
                        <a:t> </a:t>
                      </a:r>
                      <a:r>
                        <a:rPr lang="cs-CZ" sz="1050" b="1" dirty="0">
                          <a:effectLst/>
                        </a:rPr>
                        <a:t>616</a:t>
                      </a:r>
                      <a:r>
                        <a:rPr lang="cs-CZ" sz="700" dirty="0">
                          <a:effectLst/>
                        </a:rPr>
                        <a:t> </a:t>
                      </a:r>
                      <a:r>
                        <a:rPr lang="cs-CZ" sz="1050" b="1" dirty="0">
                          <a:effectLst/>
                        </a:rPr>
                        <a:t>Kč</a:t>
                      </a:r>
                      <a:endParaRPr lang="cs-CZ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</a:rPr>
                        <a:t>907</a:t>
                      </a:r>
                      <a:r>
                        <a:rPr lang="cs-CZ" sz="700" dirty="0">
                          <a:effectLst/>
                        </a:rPr>
                        <a:t> </a:t>
                      </a:r>
                      <a:r>
                        <a:rPr lang="cs-CZ" sz="1050" b="1" dirty="0">
                          <a:effectLst/>
                        </a:rPr>
                        <a:t>500</a:t>
                      </a:r>
                      <a:r>
                        <a:rPr lang="cs-CZ" sz="700" dirty="0">
                          <a:effectLst/>
                        </a:rPr>
                        <a:t> </a:t>
                      </a:r>
                      <a:r>
                        <a:rPr lang="cs-CZ" sz="1050" b="1" i="0" dirty="0">
                          <a:effectLst/>
                        </a:rPr>
                        <a:t>Kč</a:t>
                      </a:r>
                      <a:endParaRPr lang="cs-CZ" sz="7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50" b="1" dirty="0">
                          <a:effectLst/>
                        </a:rPr>
                        <a:t>88</a:t>
                      </a:r>
                      <a:r>
                        <a:rPr lang="cs-CZ" sz="700" dirty="0">
                          <a:effectLst/>
                        </a:rPr>
                        <a:t> </a:t>
                      </a:r>
                      <a:r>
                        <a:rPr lang="cs-CZ" sz="1050" b="1" dirty="0">
                          <a:effectLst/>
                        </a:rPr>
                        <a:t>000</a:t>
                      </a:r>
                      <a:r>
                        <a:rPr lang="cs-CZ" sz="700" dirty="0">
                          <a:effectLst/>
                        </a:rPr>
                        <a:t> </a:t>
                      </a:r>
                      <a:r>
                        <a:rPr lang="cs-CZ" sz="1050" b="1" dirty="0">
                          <a:effectLst/>
                        </a:rPr>
                        <a:t>Kč</a:t>
                      </a:r>
                      <a:endParaRPr lang="cs-CZ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07" marR="28207" marT="0" marB="0" anchor="b"/>
                </a:tc>
                <a:extLst>
                  <a:ext uri="{0D108BD9-81ED-4DB2-BD59-A6C34878D82A}">
                    <a16:rowId xmlns:a16="http://schemas.microsoft.com/office/drawing/2014/main" val="346639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22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1243</Words>
  <Application>Microsoft Office PowerPoint</Application>
  <PresentationFormat>Předvádění na obrazovce (4:3)</PresentationFormat>
  <Paragraphs>373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systému Office</vt:lpstr>
      <vt:lpstr>VII. Setkání se starosty obcí</vt:lpstr>
      <vt:lpstr>Obsah</vt:lpstr>
      <vt:lpstr>Informování o činnosti CSS</vt:lpstr>
      <vt:lpstr>Informování o činnosti CSS</vt:lpstr>
      <vt:lpstr>Prodloužení projektu</vt:lpstr>
      <vt:lpstr>Lokální ekonomika</vt:lpstr>
      <vt:lpstr>Výstupy z analýz přínosů CSS</vt:lpstr>
      <vt:lpstr>Výstupy z analýzy přínosů CSS – GDPR</vt:lpstr>
      <vt:lpstr>Úspora financí – sdílený pověřenec přes DSO</vt:lpstr>
      <vt:lpstr>Shrnutí úspor GDPR</vt:lpstr>
      <vt:lpstr>Roční náklady a úspory 36 obcí za jednotlivé služby GDPR </vt:lpstr>
      <vt:lpstr>Výstupy z analýzy přínosů CSS – VZ</vt:lpstr>
      <vt:lpstr>Příklad úspory financí díky agendě  VZ prostřednictvím CSS </vt:lpstr>
      <vt:lpstr>Ověření spokojenosti s rozsahem a kvalitou poskytovaných služeb</vt:lpstr>
      <vt:lpstr>Dotazník pro starosty</vt:lpstr>
      <vt:lpstr>Dotazník pro starosty </vt:lpstr>
      <vt:lpstr>Projednání návrhů na změny v činnosti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Mikroregion Bystřicko</cp:lastModifiedBy>
  <cp:revision>127</cp:revision>
  <dcterms:created xsi:type="dcterms:W3CDTF">2016-05-17T08:04:19Z</dcterms:created>
  <dcterms:modified xsi:type="dcterms:W3CDTF">2019-06-20T07:08:22Z</dcterms:modified>
</cp:coreProperties>
</file>