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2" r:id="rId6"/>
    <p:sldId id="275" r:id="rId7"/>
    <p:sldId id="276" r:id="rId8"/>
    <p:sldId id="273" r:id="rId9"/>
    <p:sldId id="274" r:id="rId10"/>
    <p:sldId id="277" r:id="rId11"/>
    <p:sldId id="271" r:id="rId12"/>
    <p:sldId id="272" r:id="rId13"/>
    <p:sldId id="264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11736" y="3486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5517232"/>
            <a:ext cx="5184576" cy="1018119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3356992"/>
            <a:ext cx="5184575" cy="1944216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10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960" y="18863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165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04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4" name="Shape 33"/>
          <p:cNvSpPr/>
          <p:nvPr userDrawn="1"/>
        </p:nvSpPr>
        <p:spPr>
          <a:xfrm>
            <a:off x="-2420" y="0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15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950" y="4293096"/>
            <a:ext cx="5218154" cy="193813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251520" y="2348880"/>
            <a:ext cx="1944216" cy="1500187"/>
          </a:xfrm>
        </p:spPr>
        <p:txBody>
          <a:bodyPr anchor="b">
            <a:noAutofit/>
          </a:bodyPr>
          <a:lstStyle>
            <a:lvl1pPr marL="0" indent="0">
              <a:buNone/>
              <a:defRPr sz="96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č.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78352" y="6559743"/>
            <a:ext cx="2133600" cy="365125"/>
          </a:xfr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52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5070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851920" y="1600200"/>
            <a:ext cx="3250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23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51920" y="1556792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851920" y="2204864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</a:t>
            </a:r>
          </a:p>
          <a:p>
            <a:pPr lvl="0"/>
            <a:r>
              <a:rPr lang="cs-CZ" dirty="0" err="1"/>
              <a:t>hy</a:t>
            </a:r>
            <a:r>
              <a:rPr lang="cs-CZ" dirty="0"/>
              <a:t>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07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91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95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03648" y="69269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03648" y="5373216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00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32"/>
          <p:cNvSpPr/>
          <p:nvPr userDrawn="1"/>
        </p:nvSpPr>
        <p:spPr>
          <a:xfrm>
            <a:off x="22860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F6601C-917D-4FBD-8E76-42B6F45C862A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67070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11" name="Obrázek 1" descr="image002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2" descr="SMOCR_blue_logo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66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000" indent="-3600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SzPct val="85000"/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radnaproobce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Mikroregion Bystřicko - CSS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V. Setkání se starosty obcí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444208" y="5661248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Strážek</a:t>
            </a:r>
          </a:p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19.6.2018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764703"/>
            <a:ext cx="47525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Posilování administrativní kapacity obcí na bázi meziobecní spolupráce, </a:t>
            </a:r>
            <a:br>
              <a:rPr lang="cs-CZ" sz="1600" b="1" dirty="0"/>
            </a:br>
            <a:r>
              <a:rPr lang="cs-CZ" sz="1600" b="1" dirty="0" err="1"/>
              <a:t>reg</a:t>
            </a:r>
            <a:r>
              <a:rPr lang="cs-CZ" sz="1600" b="1" dirty="0"/>
              <a:t>. č.: CZ.03.4.74/0.0/0.0/15_019/0003017</a:t>
            </a:r>
            <a:endParaRPr lang="cs-CZ" sz="16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407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7067128" cy="652934"/>
          </a:xfrm>
        </p:spPr>
        <p:txBody>
          <a:bodyPr/>
          <a:lstStyle/>
          <a:p>
            <a:r>
              <a:rPr lang="cs-CZ" dirty="0"/>
              <a:t>Výstupy z analýzy přínosů CSS – dotace 2017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C6D7823A-631B-4C55-831A-7E74EB9B92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214886"/>
              </p:ext>
            </p:extLst>
          </p:nvPr>
        </p:nvGraphicFramePr>
        <p:xfrm>
          <a:off x="705474" y="3464769"/>
          <a:ext cx="6818854" cy="11384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2442">
                  <a:extLst>
                    <a:ext uri="{9D8B030D-6E8A-4147-A177-3AD203B41FA5}">
                      <a16:colId xmlns:a16="http://schemas.microsoft.com/office/drawing/2014/main" val="3197323316"/>
                    </a:ext>
                  </a:extLst>
                </a:gridCol>
                <a:gridCol w="1108384">
                  <a:extLst>
                    <a:ext uri="{9D8B030D-6E8A-4147-A177-3AD203B41FA5}">
                      <a16:colId xmlns:a16="http://schemas.microsoft.com/office/drawing/2014/main" val="195119463"/>
                    </a:ext>
                  </a:extLst>
                </a:gridCol>
                <a:gridCol w="994009">
                  <a:extLst>
                    <a:ext uri="{9D8B030D-6E8A-4147-A177-3AD203B41FA5}">
                      <a16:colId xmlns:a16="http://schemas.microsoft.com/office/drawing/2014/main" val="1731712349"/>
                    </a:ext>
                  </a:extLst>
                </a:gridCol>
                <a:gridCol w="1209966">
                  <a:extLst>
                    <a:ext uri="{9D8B030D-6E8A-4147-A177-3AD203B41FA5}">
                      <a16:colId xmlns:a16="http://schemas.microsoft.com/office/drawing/2014/main" val="2799702212"/>
                    </a:ext>
                  </a:extLst>
                </a:gridCol>
                <a:gridCol w="1138482">
                  <a:extLst>
                    <a:ext uri="{9D8B030D-6E8A-4147-A177-3AD203B41FA5}">
                      <a16:colId xmlns:a16="http://schemas.microsoft.com/office/drawing/2014/main" val="2966528717"/>
                    </a:ext>
                  </a:extLst>
                </a:gridCol>
                <a:gridCol w="1165571">
                  <a:extLst>
                    <a:ext uri="{9D8B030D-6E8A-4147-A177-3AD203B41FA5}">
                      <a16:colId xmlns:a16="http://schemas.microsoft.com/office/drawing/2014/main" val="2496553576"/>
                    </a:ext>
                  </a:extLst>
                </a:gridCol>
              </a:tblGrid>
              <a:tr h="6038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Subjekt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Počet obcí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Počet žádostí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Personální úspora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Časová úspora (h)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Finanční úspora (Kč)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99897110"/>
                  </a:ext>
                </a:extLst>
              </a:tr>
              <a:tr h="5346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Obec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320 až 480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110 240 až 133 440 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218634"/>
                  </a:ext>
                </a:extLst>
              </a:tr>
            </a:tbl>
          </a:graphicData>
        </a:graphic>
      </p:graphicFrame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65CEC03C-760F-41E9-A5DB-8E3CE00CD0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432298"/>
              </p:ext>
            </p:extLst>
          </p:nvPr>
        </p:nvGraphicFramePr>
        <p:xfrm>
          <a:off x="700809" y="5214236"/>
          <a:ext cx="7067127" cy="12265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0557">
                  <a:extLst>
                    <a:ext uri="{9D8B030D-6E8A-4147-A177-3AD203B41FA5}">
                      <a16:colId xmlns:a16="http://schemas.microsoft.com/office/drawing/2014/main" val="3360058725"/>
                    </a:ext>
                  </a:extLst>
                </a:gridCol>
                <a:gridCol w="1025149">
                  <a:extLst>
                    <a:ext uri="{9D8B030D-6E8A-4147-A177-3AD203B41FA5}">
                      <a16:colId xmlns:a16="http://schemas.microsoft.com/office/drawing/2014/main" val="975334391"/>
                    </a:ext>
                  </a:extLst>
                </a:gridCol>
                <a:gridCol w="1381000">
                  <a:extLst>
                    <a:ext uri="{9D8B030D-6E8A-4147-A177-3AD203B41FA5}">
                      <a16:colId xmlns:a16="http://schemas.microsoft.com/office/drawing/2014/main" val="3894793934"/>
                    </a:ext>
                  </a:extLst>
                </a:gridCol>
                <a:gridCol w="1568902">
                  <a:extLst>
                    <a:ext uri="{9D8B030D-6E8A-4147-A177-3AD203B41FA5}">
                      <a16:colId xmlns:a16="http://schemas.microsoft.com/office/drawing/2014/main" val="2406841384"/>
                    </a:ext>
                  </a:extLst>
                </a:gridCol>
                <a:gridCol w="1881519">
                  <a:extLst>
                    <a:ext uri="{9D8B030D-6E8A-4147-A177-3AD203B41FA5}">
                      <a16:colId xmlns:a16="http://schemas.microsoft.com/office/drawing/2014/main" val="3789158567"/>
                    </a:ext>
                  </a:extLst>
                </a:gridCol>
              </a:tblGrid>
              <a:tr h="4394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Subjekt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Počet aktivit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Časová úspora (h)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Finanční úspora (Kč)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Zisk do území (Kč)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53665249"/>
                  </a:ext>
                </a:extLst>
              </a:tr>
              <a:tr h="7870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Obce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94 + 20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178 + (320-480)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45 390 + (110 240 až 133 440) = </a:t>
                      </a:r>
                      <a:r>
                        <a:rPr lang="cs-CZ" sz="1100" b="1" dirty="0">
                          <a:effectLst/>
                        </a:rPr>
                        <a:t>155 630 až 178 830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3 596 797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016193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F2C1093E-C87F-422A-A84F-DFBB8D998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139" y="4867787"/>
            <a:ext cx="64400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Celkové přínosy pro obce v rámci dotačního poradenství přes CSS:</a:t>
            </a:r>
            <a:endParaRPr kumimoji="0" lang="cs-CZ" altLang="cs-CZ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E7A4946A-C264-4E71-B68B-4E195DFD62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399972"/>
              </p:ext>
            </p:extLst>
          </p:nvPr>
        </p:nvGraphicFramePr>
        <p:xfrm>
          <a:off x="705474" y="2160388"/>
          <a:ext cx="6174432" cy="7470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9682">
                  <a:extLst>
                    <a:ext uri="{9D8B030D-6E8A-4147-A177-3AD203B41FA5}">
                      <a16:colId xmlns:a16="http://schemas.microsoft.com/office/drawing/2014/main" val="4147709408"/>
                    </a:ext>
                  </a:extLst>
                </a:gridCol>
                <a:gridCol w="1363722">
                  <a:extLst>
                    <a:ext uri="{9D8B030D-6E8A-4147-A177-3AD203B41FA5}">
                      <a16:colId xmlns:a16="http://schemas.microsoft.com/office/drawing/2014/main" val="379724801"/>
                    </a:ext>
                  </a:extLst>
                </a:gridCol>
                <a:gridCol w="1561932">
                  <a:extLst>
                    <a:ext uri="{9D8B030D-6E8A-4147-A177-3AD203B41FA5}">
                      <a16:colId xmlns:a16="http://schemas.microsoft.com/office/drawing/2014/main" val="1296372892"/>
                    </a:ext>
                  </a:extLst>
                </a:gridCol>
                <a:gridCol w="1599096">
                  <a:extLst>
                    <a:ext uri="{9D8B030D-6E8A-4147-A177-3AD203B41FA5}">
                      <a16:colId xmlns:a16="http://schemas.microsoft.com/office/drawing/2014/main" val="3986372284"/>
                    </a:ext>
                  </a:extLst>
                </a:gridCol>
              </a:tblGrid>
              <a:tr h="4624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Subjekt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Počet aktivit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Časová úspora (h)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Finanční úspora (Kč)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88556724"/>
                  </a:ext>
                </a:extLst>
              </a:tr>
              <a:tr h="2846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Obce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178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45 390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8600766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EBAB5372-4DB1-4085-85B2-D8D757D6D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96210" y="-135787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Zpracování žádostí prostřednictvím CSS v číslech:</a:t>
            </a:r>
            <a:endParaRPr kumimoji="0" lang="cs-CZ" altLang="cs-CZ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Dotační poradenství prostřednictvím CSS v číslech: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ACD620D-09A7-4D07-A1E3-1A9678000BC8}"/>
              </a:ext>
            </a:extLst>
          </p:cNvPr>
          <p:cNvSpPr/>
          <p:nvPr/>
        </p:nvSpPr>
        <p:spPr>
          <a:xfrm>
            <a:off x="683568" y="1819209"/>
            <a:ext cx="6174432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Zpracování žádostí prostřednictvím CSS v číslech: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5623BFC-C0AA-4E58-ADB7-A39E97B9455A}"/>
              </a:ext>
            </a:extLst>
          </p:cNvPr>
          <p:cNvSpPr/>
          <p:nvPr/>
        </p:nvSpPr>
        <p:spPr>
          <a:xfrm>
            <a:off x="610139" y="3132801"/>
            <a:ext cx="6246440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Dotační poradenství prostřednictvím CSS v číslech: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0BFD7504-FECE-40F7-B831-2B646B643F8C}"/>
              </a:ext>
            </a:extLst>
          </p:cNvPr>
          <p:cNvSpPr/>
          <p:nvPr/>
        </p:nvSpPr>
        <p:spPr>
          <a:xfrm>
            <a:off x="577076" y="6527828"/>
            <a:ext cx="7883356" cy="34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cs-CZ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Pzn</a:t>
            </a: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Výpočet je vztažen vzhledem k ceníku dotačních agentur a mzdám zaměstnanců CSS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22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Ověření spokojenosti se službami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125554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6491064" cy="576064"/>
          </a:xfrm>
        </p:spPr>
        <p:txBody>
          <a:bodyPr/>
          <a:lstStyle/>
          <a:p>
            <a:r>
              <a:rPr lang="cs-CZ" dirty="0"/>
              <a:t>Dotazník pro starosty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280920" cy="511256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Hodnocení</a:t>
            </a:r>
            <a:r>
              <a:rPr lang="cs-CZ" dirty="0"/>
              <a:t> jako ve škole, </a:t>
            </a:r>
            <a:r>
              <a:rPr lang="cs-CZ" b="1" dirty="0"/>
              <a:t>tedy 1 – 5</a:t>
            </a:r>
          </a:p>
          <a:p>
            <a:r>
              <a:rPr lang="cs-CZ" dirty="0"/>
              <a:t>Hodnocení by nemělo překročit průměr 2,5 </a:t>
            </a:r>
          </a:p>
          <a:p>
            <a:pPr marL="0" indent="0">
              <a:buNone/>
            </a:pPr>
            <a:r>
              <a:rPr lang="cs-CZ" dirty="0"/>
              <a:t>	(bude požadováno vysvětlení)</a:t>
            </a:r>
          </a:p>
          <a:p>
            <a:r>
              <a:rPr lang="cs-CZ" b="1" u="sng" dirty="0"/>
              <a:t>Otázky:</a:t>
            </a:r>
          </a:p>
          <a:p>
            <a:pPr marL="0" indent="0">
              <a:buNone/>
            </a:pPr>
            <a:r>
              <a:rPr lang="cs-CZ" dirty="0"/>
              <a:t>1) Jak jste spokojen/a s rozsahem nabízených   služeb? </a:t>
            </a:r>
            <a:r>
              <a:rPr lang="cs-CZ" b="1" dirty="0"/>
              <a:t>(známka)</a:t>
            </a:r>
          </a:p>
          <a:p>
            <a:pPr marL="0" indent="0">
              <a:buNone/>
            </a:pPr>
            <a:r>
              <a:rPr lang="cs-CZ" dirty="0"/>
              <a:t>2) Chtěl/a byste něco změnit, pokud ano, pak co? </a:t>
            </a:r>
            <a:r>
              <a:rPr lang="cs-CZ" b="1" dirty="0"/>
              <a:t>(text)</a:t>
            </a:r>
          </a:p>
          <a:p>
            <a:pPr marL="0" indent="0">
              <a:buNone/>
            </a:pPr>
            <a:r>
              <a:rPr lang="cs-CZ" dirty="0"/>
              <a:t>3) Jak jste spokojeni s kvalitou poskytovaných služeb? </a:t>
            </a:r>
            <a:r>
              <a:rPr lang="cs-CZ" b="1" dirty="0"/>
              <a:t>(známka)</a:t>
            </a:r>
          </a:p>
          <a:p>
            <a:pPr marL="0" indent="0">
              <a:buNone/>
            </a:pPr>
            <a:r>
              <a:rPr lang="cs-CZ" dirty="0"/>
              <a:t>4) Máte doporučení pro zvýšení kvality poskytovaných služeb? Jaké? </a:t>
            </a:r>
            <a:r>
              <a:rPr lang="cs-CZ" b="1" dirty="0"/>
              <a:t>(text)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8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Projednání návrhů na změny v činnosti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272134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65719" y="4077072"/>
            <a:ext cx="5218154" cy="1938139"/>
          </a:xfrm>
        </p:spPr>
        <p:txBody>
          <a:bodyPr/>
          <a:lstStyle/>
          <a:p>
            <a:r>
              <a:rPr lang="cs-CZ" dirty="0"/>
              <a:t>Závěr -</a:t>
            </a:r>
            <a:br>
              <a:rPr lang="cs-CZ" dirty="0"/>
            </a:br>
            <a:r>
              <a:rPr lang="cs-CZ" sz="2800" dirty="0"/>
              <a:t>projektový tým Vám Děkuje za pozornost! 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6.</a:t>
            </a:r>
          </a:p>
        </p:txBody>
      </p:sp>
    </p:spTree>
    <p:extLst>
      <p:ext uri="{BB962C8B-B14F-4D97-AF65-F5344CB8AC3E}">
        <p14:creationId xmlns:p14="http://schemas.microsoft.com/office/powerpoint/2010/main" val="191691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7211144" cy="4525963"/>
          </a:xfrm>
        </p:spPr>
        <p:txBody>
          <a:bodyPr>
            <a:normAutofit/>
          </a:bodyPr>
          <a:lstStyle/>
          <a:p>
            <a:r>
              <a:rPr lang="cs-CZ" dirty="0"/>
              <a:t>     Prezence účastníků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Informování o činnosti CSS – GDPR, VZ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Výstupy z analýzy přínosů CSS – dotační poradenství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Ověření spokojenosti s rozsahem a  	kvalitou poskytovaných služeb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Projednání návrhů na změny v činnosti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Závěr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03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Informování o činnosti CSS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337270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9188" y="597564"/>
            <a:ext cx="6383052" cy="576064"/>
          </a:xfrm>
        </p:spPr>
        <p:txBody>
          <a:bodyPr/>
          <a:lstStyle/>
          <a:p>
            <a:r>
              <a:rPr lang="cs-CZ" sz="3200" dirty="0"/>
              <a:t>Informování o činnosti CSS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49188" y="1196752"/>
            <a:ext cx="6923112" cy="5295124"/>
          </a:xfrm>
        </p:spPr>
        <p:txBody>
          <a:bodyPr>
            <a:normAutofit fontScale="92500" lnSpcReduction="10000"/>
          </a:bodyPr>
          <a:lstStyle/>
          <a:p>
            <a:r>
              <a:rPr lang="cs-CZ" u="sng" dirty="0"/>
              <a:t>Běžná činnost Mikroregionu Bystřicko</a:t>
            </a:r>
          </a:p>
          <a:p>
            <a:r>
              <a:rPr lang="cs-CZ" dirty="0"/>
              <a:t>Příprava 5. </a:t>
            </a:r>
            <a:r>
              <a:rPr lang="cs-CZ" u="sng" dirty="0"/>
              <a:t>Informačního zpravodaje</a:t>
            </a:r>
            <a:r>
              <a:rPr lang="cs-CZ" dirty="0"/>
              <a:t> pro starosty a občany</a:t>
            </a:r>
          </a:p>
          <a:p>
            <a:r>
              <a:rPr lang="cs-CZ" dirty="0"/>
              <a:t>Pravidelná projektová </a:t>
            </a:r>
            <a:r>
              <a:rPr lang="cs-CZ" u="sng" dirty="0"/>
              <a:t>setkání a pořádání školení</a:t>
            </a:r>
            <a:r>
              <a:rPr lang="cs-CZ" dirty="0"/>
              <a:t> – na základě požadavků starostů</a:t>
            </a:r>
          </a:p>
          <a:p>
            <a:r>
              <a:rPr lang="cs-CZ" dirty="0"/>
              <a:t>Odborné </a:t>
            </a:r>
            <a:r>
              <a:rPr lang="cs-CZ" u="sng" dirty="0"/>
              <a:t>poradenství</a:t>
            </a:r>
            <a:r>
              <a:rPr lang="cs-CZ" dirty="0"/>
              <a:t> pro starosty a občany</a:t>
            </a:r>
          </a:p>
          <a:p>
            <a:r>
              <a:rPr lang="cs-CZ" u="sng" dirty="0"/>
              <a:t>Dotační management </a:t>
            </a:r>
            <a:r>
              <a:rPr lang="cs-CZ" dirty="0"/>
              <a:t>– zpracování žádostí a poradenství</a:t>
            </a:r>
          </a:p>
          <a:p>
            <a:r>
              <a:rPr lang="cs-CZ" dirty="0"/>
              <a:t>VZMR – konzultační činnost</a:t>
            </a:r>
          </a:p>
          <a:p>
            <a:r>
              <a:rPr lang="cs-CZ" dirty="0">
                <a:solidFill>
                  <a:srgbClr val="FF0000"/>
                </a:solidFill>
              </a:rPr>
              <a:t>GDPR – pověřenec pro ochranu osobních údajů</a:t>
            </a:r>
          </a:p>
          <a:p>
            <a:r>
              <a:rPr lang="cs-CZ" dirty="0">
                <a:solidFill>
                  <a:srgbClr val="FF0000"/>
                </a:solidFill>
              </a:rPr>
              <a:t>Právní poradna pro obce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96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6491064" cy="1080120"/>
          </a:xfrm>
        </p:spPr>
        <p:txBody>
          <a:bodyPr/>
          <a:lstStyle/>
          <a:p>
            <a:r>
              <a:rPr lang="cs-CZ" dirty="0"/>
              <a:t>GDPR - Pověřenec pro ochranu os.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060848"/>
            <a:ext cx="7776864" cy="446449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Od 1.4. 2018 nový pracovní úvazek 0,4 na pozici pověřenec pro ochranu osobních údajů</a:t>
            </a:r>
          </a:p>
          <a:p>
            <a:pPr marL="0" indent="0">
              <a:buNone/>
            </a:pPr>
            <a:r>
              <a:rPr lang="cs-CZ" u="sng" dirty="0"/>
              <a:t>Současný stav: </a:t>
            </a:r>
          </a:p>
          <a:p>
            <a:r>
              <a:rPr lang="cs-CZ" dirty="0"/>
              <a:t>Všechny obce, které čerpají tuto službu mají zasláno oznámení na ÚOOÚ</a:t>
            </a:r>
          </a:p>
          <a:p>
            <a:r>
              <a:rPr lang="cs-CZ" dirty="0"/>
              <a:t>Nyní probíhá implementace v jednotlivých obcích - všechny obce již mají základní materiály, další vzory budeme postupně doplňovat</a:t>
            </a:r>
          </a:p>
          <a:p>
            <a:r>
              <a:rPr lang="cs-CZ" dirty="0"/>
              <a:t>Většina příspěvkových organizací má základní materiály také hotové – poslední 22.6.2018</a:t>
            </a:r>
          </a:p>
          <a:p>
            <a:r>
              <a:rPr lang="cs-CZ" dirty="0"/>
              <a:t>Samostatně bude řešeno město Bystřice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058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6491064" cy="1080120"/>
          </a:xfrm>
        </p:spPr>
        <p:txBody>
          <a:bodyPr/>
          <a:lstStyle/>
          <a:p>
            <a:r>
              <a:rPr lang="cs-CZ" dirty="0"/>
              <a:t>Veřejné zakázky malého rozsahu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060848"/>
            <a:ext cx="7776864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Současný stav: </a:t>
            </a:r>
          </a:p>
          <a:p>
            <a:endParaRPr lang="cs-CZ" dirty="0"/>
          </a:p>
          <a:p>
            <a:r>
              <a:rPr lang="cs-CZ" dirty="0"/>
              <a:t>CSS nabízí konzultace </a:t>
            </a:r>
          </a:p>
          <a:p>
            <a:r>
              <a:rPr lang="cs-CZ" dirty="0"/>
              <a:t>Během letních měsíců zaměstnanci absolvují stáž, kde načerpají praktické zkušenosti</a:t>
            </a:r>
          </a:p>
          <a:p>
            <a:pPr marL="0" indent="0">
              <a:buNone/>
            </a:pPr>
            <a:r>
              <a:rPr lang="cs-CZ" dirty="0"/>
              <a:t>    - Cíl (metodická pomoc s celým procesem)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12.7.2018 školení k elektronizaci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783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6491064" cy="1080120"/>
          </a:xfrm>
        </p:spPr>
        <p:txBody>
          <a:bodyPr/>
          <a:lstStyle/>
          <a:p>
            <a:r>
              <a:rPr lang="cs-CZ" dirty="0"/>
              <a:t>Právní poradna SMO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988840"/>
            <a:ext cx="7776864" cy="4464496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Obec by měla obdržet přístupové údaje (</a:t>
            </a:r>
            <a:r>
              <a:rPr lang="cs-CZ" dirty="0">
                <a:hlinkClick r:id="rId2"/>
              </a:rPr>
              <a:t>www.poradnaproobce.cz</a:t>
            </a:r>
            <a:r>
              <a:rPr lang="cs-CZ" dirty="0"/>
              <a:t>) </a:t>
            </a:r>
          </a:p>
          <a:p>
            <a:r>
              <a:rPr lang="cs-CZ" dirty="0"/>
              <a:t>5x ročně je zdarma – písemní nebo tel. dotaz</a:t>
            </a:r>
          </a:p>
          <a:p>
            <a:r>
              <a:rPr lang="cs-CZ" dirty="0"/>
              <a:t>1980 Kč (bez DPH) lze dokoupit neomezené vyhledávání v odpovědích, písemné dotazování a dalších 5 tel. dotazů - ročně</a:t>
            </a:r>
          </a:p>
          <a:p>
            <a:r>
              <a:rPr lang="cs-CZ" dirty="0"/>
              <a:t>Pro DSO platí totéž </a:t>
            </a:r>
          </a:p>
          <a:p>
            <a:r>
              <a:rPr lang="cs-CZ" dirty="0">
                <a:solidFill>
                  <a:srgbClr val="FF0000"/>
                </a:solidFill>
              </a:rPr>
              <a:t>Pro nečlenské obce jen po dobu projektu CSS </a:t>
            </a:r>
          </a:p>
          <a:p>
            <a:r>
              <a:rPr lang="cs-CZ" dirty="0">
                <a:solidFill>
                  <a:srgbClr val="FF0000"/>
                </a:solidFill>
              </a:rPr>
              <a:t>Nutno zajistit registraci pro min. 90% obcí do 31.7.2018</a:t>
            </a:r>
          </a:p>
          <a:p>
            <a:r>
              <a:rPr lang="cs-CZ" dirty="0">
                <a:solidFill>
                  <a:srgbClr val="FF0000"/>
                </a:solidFill>
              </a:rPr>
              <a:t>Nezodpovídají se dotazy z oblasti daňové poradny a účetnictví, nevydává ani žádné vzory smluv nebo jejich revize. 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12.7.2018 – školení k aktuální legislativě obcí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778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z analýzy přínosů CSS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63470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2596" y="980728"/>
            <a:ext cx="7067128" cy="652934"/>
          </a:xfrm>
        </p:spPr>
        <p:txBody>
          <a:bodyPr/>
          <a:lstStyle/>
          <a:p>
            <a:r>
              <a:rPr lang="cs-CZ" dirty="0"/>
              <a:t>Výstupy z analýzy přínosů CSS – dotace 2017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0C7A46-05C3-4FA2-A42D-06FFBE313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596" y="2172206"/>
            <a:ext cx="6707088" cy="4680520"/>
          </a:xfrm>
        </p:spPr>
        <p:txBody>
          <a:bodyPr>
            <a:normAutofit/>
          </a:bodyPr>
          <a:lstStyle/>
          <a:p>
            <a:r>
              <a:rPr lang="cs-CZ" sz="2000" b="1" dirty="0"/>
              <a:t>12 dotačních katalogů</a:t>
            </a:r>
          </a:p>
          <a:p>
            <a:endParaRPr lang="cs-CZ" sz="2000" b="1" dirty="0"/>
          </a:p>
          <a:p>
            <a:r>
              <a:rPr lang="cs-CZ" sz="2000" b="1" dirty="0"/>
              <a:t>20 kompletně zpracovaných žádostí </a:t>
            </a:r>
            <a:r>
              <a:rPr lang="cs-CZ" sz="2000" dirty="0"/>
              <a:t>pro 11 obcí našeho regionu - Fond Vysočiny a státní dotace zaměřené na různé projekty – oprava místních komunikací, rekonstrukce dětského hřiště nebo školní tělocvičny, dále dotace na venkovské prodejny, dotace pro JPO a SDH obcí, dotace pro spolky na jejich činnost, dále dotace na zabezpečení dat a technické vybavení OÚ, na kulturní a volnočasové akce a další</a:t>
            </a:r>
          </a:p>
          <a:p>
            <a:endParaRPr lang="cs-CZ" sz="2000" dirty="0"/>
          </a:p>
          <a:p>
            <a:r>
              <a:rPr lang="cs-CZ" sz="2000" b="1" dirty="0"/>
              <a:t>94 aktivit </a:t>
            </a:r>
            <a:r>
              <a:rPr lang="cs-CZ" sz="2000" dirty="0"/>
              <a:t>dotačního poradenství za rok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68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559</Words>
  <Application>Microsoft Office PowerPoint</Application>
  <PresentationFormat>Předvádění na obrazovce (4:3)</PresentationFormat>
  <Paragraphs>116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Motiv systému Office</vt:lpstr>
      <vt:lpstr>V. Setkání se starosty obcí</vt:lpstr>
      <vt:lpstr>Obsah</vt:lpstr>
      <vt:lpstr>Informování o činnosti CSS</vt:lpstr>
      <vt:lpstr>Informování o činnosti CSS</vt:lpstr>
      <vt:lpstr>GDPR - Pověřenec pro ochranu os. údajů</vt:lpstr>
      <vt:lpstr>Veřejné zakázky malého rozsahu</vt:lpstr>
      <vt:lpstr>Právní poradna SMO ČR</vt:lpstr>
      <vt:lpstr>Výstupy z analýzy přínosů CSS</vt:lpstr>
      <vt:lpstr>Výstupy z analýzy přínosů CSS – dotace 2017</vt:lpstr>
      <vt:lpstr>Výstupy z analýzy přínosů CSS – dotace 2017</vt:lpstr>
      <vt:lpstr>Ověření spokojenosti se službami</vt:lpstr>
      <vt:lpstr>Dotazník pro starosty</vt:lpstr>
      <vt:lpstr>Projednání návrhů na změny v činnosti</vt:lpstr>
      <vt:lpstr>Závěr - projektový tým Vám Děkuje za pozornost!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Štefanides Lucia</dc:creator>
  <cp:lastModifiedBy>Bystřicko</cp:lastModifiedBy>
  <cp:revision>91</cp:revision>
  <dcterms:created xsi:type="dcterms:W3CDTF">2016-05-17T08:04:19Z</dcterms:created>
  <dcterms:modified xsi:type="dcterms:W3CDTF">2018-06-19T07:58:51Z</dcterms:modified>
</cp:coreProperties>
</file>