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81" r:id="rId6"/>
    <p:sldId id="279" r:id="rId7"/>
    <p:sldId id="262" r:id="rId8"/>
    <p:sldId id="278" r:id="rId9"/>
    <p:sldId id="280" r:id="rId10"/>
    <p:sldId id="276" r:id="rId11"/>
    <p:sldId id="277" r:id="rId12"/>
    <p:sldId id="271" r:id="rId13"/>
    <p:sldId id="272" r:id="rId14"/>
    <p:sldId id="282" r:id="rId15"/>
    <p:sldId id="283" r:id="rId16"/>
    <p:sldId id="264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32" autoAdjust="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rojekteso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tewestewe@seznam.cz" TargetMode="External"/><Relationship Id="rId2" Type="http://schemas.openxmlformats.org/officeDocument/2006/relationships/hyperlink" Target="mailto:mikroregionbystricko@centrum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adnaproobce.cz/zapomenute-heslo/" TargetMode="External"/><Relationship Id="rId2" Type="http://schemas.openxmlformats.org/officeDocument/2006/relationships/hyperlink" Target="http://www.poradnaproobce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ssm.justice.cz/podani-navrhu/formula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Mikroregion Bystřicko - CSS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VI. Setkání se starosty obcí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44208" y="566124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Bystřice nad Pernštejnem</a:t>
            </a:r>
          </a:p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11.12.2018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764703"/>
            <a:ext cx="4752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Posilování administrativní kapacity obcí na bázi meziobecní spolupráce, </a:t>
            </a:r>
            <a:br>
              <a:rPr lang="cs-CZ" sz="1600" b="1" dirty="0"/>
            </a:br>
            <a:r>
              <a:rPr lang="cs-CZ" sz="1600" b="1" dirty="0" err="1"/>
              <a:t>reg</a:t>
            </a:r>
            <a:r>
              <a:rPr lang="cs-CZ" sz="1600" b="1" dirty="0"/>
              <a:t>. č.: CZ.03.4.74/0.0/0.0/15_019/0003017</a:t>
            </a:r>
            <a:endParaRPr lang="cs-CZ" sz="16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 Prodloužení Projektu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357434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3DFAC-AE38-41D6-9AF8-7C10282B3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180" y="980728"/>
            <a:ext cx="6491064" cy="792088"/>
          </a:xfrm>
        </p:spPr>
        <p:txBody>
          <a:bodyPr/>
          <a:lstStyle/>
          <a:p>
            <a:r>
              <a:rPr lang="cs-CZ" dirty="0"/>
              <a:t>Možnost prodloužení projektu o 6 měsíců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CA9107-66C5-413B-953B-BEC636787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143" y="1988840"/>
            <a:ext cx="6707088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Formou nového dodatku – přelom 1. a 2. Q. 2019</a:t>
            </a:r>
          </a:p>
          <a:p>
            <a:r>
              <a:rPr lang="cs-CZ" dirty="0"/>
              <a:t>Od </a:t>
            </a:r>
            <a:r>
              <a:rPr lang="cs-CZ" dirty="0">
                <a:solidFill>
                  <a:srgbClr val="FF0000"/>
                </a:solidFill>
              </a:rPr>
              <a:t>1.7.2019</a:t>
            </a:r>
            <a:r>
              <a:rPr lang="cs-CZ" dirty="0"/>
              <a:t> v souvislosti s nevyčerpanými financemi na právní služby</a:t>
            </a:r>
          </a:p>
          <a:p>
            <a:r>
              <a:rPr lang="cs-CZ" dirty="0"/>
              <a:t>Podmínka </a:t>
            </a:r>
            <a:r>
              <a:rPr lang="cs-CZ" b="1" dirty="0"/>
              <a:t>zachování všech stávajících úvazků </a:t>
            </a:r>
            <a:r>
              <a:rPr lang="cs-CZ" dirty="0"/>
              <a:t>– 3,0</a:t>
            </a:r>
          </a:p>
          <a:p>
            <a:r>
              <a:rPr lang="cs-CZ" dirty="0"/>
              <a:t>Přidání </a:t>
            </a:r>
            <a:r>
              <a:rPr lang="cs-CZ" b="1" dirty="0"/>
              <a:t>nové klíčové aktivity </a:t>
            </a:r>
            <a:r>
              <a:rPr lang="cs-CZ" dirty="0"/>
              <a:t>– </a:t>
            </a:r>
            <a:r>
              <a:rPr lang="cs-CZ" b="1" dirty="0"/>
              <a:t>lokální ekonomika</a:t>
            </a:r>
          </a:p>
          <a:p>
            <a:r>
              <a:rPr lang="cs-CZ" dirty="0"/>
              <a:t>7-9/2019 spoluúčast DSO 30%</a:t>
            </a:r>
          </a:p>
          <a:p>
            <a:r>
              <a:rPr lang="cs-CZ" dirty="0"/>
              <a:t>10-12/2019 spoluúčast DSO 50%</a:t>
            </a:r>
          </a:p>
          <a:p>
            <a:pPr marL="0" indent="0">
              <a:buNone/>
            </a:pPr>
            <a:r>
              <a:rPr lang="cs-CZ" dirty="0"/>
              <a:t> - </a:t>
            </a:r>
            <a:r>
              <a:rPr lang="cs-CZ" b="1" dirty="0"/>
              <a:t>v průměru spoluúčast DSO 40% + finanční  příspěvek SMO 60%</a:t>
            </a:r>
          </a:p>
          <a:p>
            <a:r>
              <a:rPr lang="cs-CZ" dirty="0">
                <a:solidFill>
                  <a:srgbClr val="FF0000"/>
                </a:solidFill>
              </a:rPr>
              <a:t>k 30.6.2019 končí projekt CSS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797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Efektivní správa obcí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125554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6491064" cy="576064"/>
          </a:xfrm>
        </p:spPr>
        <p:txBody>
          <a:bodyPr/>
          <a:lstStyle/>
          <a:p>
            <a:r>
              <a:rPr lang="cs-CZ" dirty="0"/>
              <a:t>Projekt ESO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28092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zapojení do projektu je </a:t>
            </a:r>
            <a:r>
              <a:rPr lang="cs-CZ" sz="2400" b="1" dirty="0"/>
              <a:t>bezplatné</a:t>
            </a:r>
          </a:p>
          <a:p>
            <a:r>
              <a:rPr lang="cs-CZ" sz="2400" b="1" dirty="0"/>
              <a:t>Cílem</a:t>
            </a:r>
            <a:r>
              <a:rPr lang="cs-CZ" sz="2400" dirty="0"/>
              <a:t> vyšší odborná kvalifikace zastupitelů, zaměstnanců územně samosprávných celků a DSO – vytvoření nabídky specializovaných školení a právního poradenství v otázkách výkonu samostatné a přenesené působnosti</a:t>
            </a:r>
          </a:p>
          <a:p>
            <a:r>
              <a:rPr lang="cs-CZ" sz="2400" b="1" dirty="0"/>
              <a:t>Seminář pro zastupitele</a:t>
            </a:r>
          </a:p>
          <a:p>
            <a:pPr marL="0" indent="0">
              <a:buNone/>
            </a:pPr>
            <a:r>
              <a:rPr lang="cs-CZ" sz="2400" dirty="0"/>
              <a:t>    - dva bloky - Kompetence ve funkci, pravomoci a povinnosti jako základ + výběr z nabízených témat, dle potřeb každé obce (dvoudenní seminář)</a:t>
            </a:r>
          </a:p>
          <a:p>
            <a:pPr marL="0" indent="0">
              <a:buNone/>
            </a:pPr>
            <a:r>
              <a:rPr lang="cs-CZ" sz="2400" dirty="0"/>
              <a:t>    - formou prezenčního školení v místě obec – spolupráce na zajištění prostor, techniky apod.</a:t>
            </a:r>
          </a:p>
          <a:p>
            <a:pPr marL="0" indent="0">
              <a:buNone/>
            </a:pPr>
            <a:r>
              <a:rPr lang="cs-CZ" sz="2400" dirty="0"/>
              <a:t>    - Účast minimálně 10 zastupitelů, účast 50% zastupitelů dané obce, obec obdrží certifikát „Vzdělaná obec“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Více na </a:t>
            </a:r>
            <a:r>
              <a:rPr lang="cs-CZ" sz="2400" dirty="0">
                <a:solidFill>
                  <a:srgbClr val="FF0000"/>
                </a:solidFill>
                <a:hlinkClick r:id="rId2"/>
              </a:rPr>
              <a:t>http://projekteso.cz/</a:t>
            </a:r>
            <a:endParaRPr lang="cs-CZ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Ověření spokojenosti se službami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09552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6491064" cy="576064"/>
          </a:xfrm>
        </p:spPr>
        <p:txBody>
          <a:bodyPr/>
          <a:lstStyle/>
          <a:p>
            <a:r>
              <a:rPr lang="cs-CZ" dirty="0"/>
              <a:t>Dotazník pro starosty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8092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Hodnocení</a:t>
            </a:r>
            <a:r>
              <a:rPr lang="cs-CZ" dirty="0"/>
              <a:t> jako ve škole, </a:t>
            </a:r>
            <a:r>
              <a:rPr lang="cs-CZ" b="1" dirty="0"/>
              <a:t>tedy 1 – 5</a:t>
            </a:r>
          </a:p>
          <a:p>
            <a:r>
              <a:rPr lang="cs-CZ" dirty="0"/>
              <a:t>Hodnocení nad průměr 2,5 	(bude požadováno vysvětlení)</a:t>
            </a:r>
          </a:p>
          <a:p>
            <a:r>
              <a:rPr lang="cs-CZ" sz="2400" b="1" u="sng" dirty="0"/>
              <a:t>Otázky:</a:t>
            </a:r>
          </a:p>
          <a:p>
            <a:pPr marL="0" indent="0">
              <a:buNone/>
            </a:pPr>
            <a:r>
              <a:rPr lang="cs-CZ" sz="2400" dirty="0"/>
              <a:t>1) Jak jste spokojen/a s rozsahem nabízených   služeb? </a:t>
            </a:r>
            <a:r>
              <a:rPr lang="cs-CZ" sz="2400" b="1" dirty="0"/>
              <a:t>(známka)</a:t>
            </a:r>
          </a:p>
          <a:p>
            <a:pPr marL="0" indent="0">
              <a:buNone/>
            </a:pPr>
            <a:r>
              <a:rPr lang="cs-CZ" sz="2400" dirty="0"/>
              <a:t>2) Chtěl/a byste něco změnit, pokud ano, pak co? </a:t>
            </a:r>
            <a:r>
              <a:rPr lang="cs-CZ" sz="2400" b="1" dirty="0"/>
              <a:t>(text)</a:t>
            </a:r>
          </a:p>
          <a:p>
            <a:pPr marL="0" indent="0">
              <a:buNone/>
            </a:pPr>
            <a:r>
              <a:rPr lang="cs-CZ" sz="2400" dirty="0"/>
              <a:t>3) Jak jste spokojeni s kvalitou poskytovaných služeb? </a:t>
            </a:r>
            <a:r>
              <a:rPr lang="cs-CZ" sz="2400" b="1" dirty="0"/>
              <a:t>(známka)</a:t>
            </a:r>
          </a:p>
          <a:p>
            <a:pPr marL="0" indent="0">
              <a:buNone/>
            </a:pPr>
            <a:r>
              <a:rPr lang="cs-CZ" sz="2400" dirty="0"/>
              <a:t>4) Máte doporučení pro zvýšení kvality poskytovaných služeb? Jaké? </a:t>
            </a:r>
            <a:r>
              <a:rPr lang="cs-CZ" sz="2400" b="1" dirty="0"/>
              <a:t>(text)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5) Pokud jste nově zvoleným starostou, byl jste informován o existenci CSS a službách, které obce DSO jeho prostřednictvím využívají? (</a:t>
            </a:r>
            <a:r>
              <a:rPr lang="cs-CZ" sz="2400" b="1" dirty="0">
                <a:solidFill>
                  <a:srgbClr val="FF0000"/>
                </a:solidFill>
              </a:rPr>
              <a:t>text</a:t>
            </a:r>
            <a:r>
              <a:rPr lang="cs-CZ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6) Co byste od CSS očekával – podporu v jaké oblasti? (</a:t>
            </a:r>
            <a:r>
              <a:rPr lang="cs-CZ" sz="2400" b="1" dirty="0">
                <a:solidFill>
                  <a:srgbClr val="FF0000"/>
                </a:solidFill>
              </a:rPr>
              <a:t>text</a:t>
            </a:r>
            <a:r>
              <a:rPr lang="cs-CZ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79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Projednání návrhů na změny v činnosti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72134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459930"/>
            <a:ext cx="6624736" cy="4398070"/>
          </a:xfrm>
        </p:spPr>
        <p:txBody>
          <a:bodyPr/>
          <a:lstStyle/>
          <a:p>
            <a:r>
              <a:rPr lang="cs-CZ" dirty="0"/>
              <a:t>Závěr -</a:t>
            </a:r>
            <a:br>
              <a:rPr lang="cs-CZ" dirty="0"/>
            </a:br>
            <a:r>
              <a:rPr lang="cs-CZ" sz="2800" dirty="0"/>
              <a:t>projektový tým Vám Děkuje za pozornost! 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Kontakty:</a:t>
            </a:r>
            <a:br>
              <a:rPr lang="cs-CZ" sz="2800" dirty="0"/>
            </a:br>
            <a:r>
              <a:rPr lang="cs-CZ" sz="2000" b="0" cap="none" dirty="0"/>
              <a:t>Mgr. Veronika Benová, manažer CSS</a:t>
            </a:r>
            <a:br>
              <a:rPr lang="cs-CZ" sz="2000" b="0" cap="none" dirty="0"/>
            </a:br>
            <a:r>
              <a:rPr lang="cs-CZ" sz="2000" b="0" cap="none" dirty="0"/>
              <a:t>Bc. Michaela Samková, specialista pro rozvoj regionu</a:t>
            </a:r>
            <a:br>
              <a:rPr lang="cs-CZ" sz="2000" b="0" cap="none" dirty="0"/>
            </a:br>
            <a:r>
              <a:rPr lang="cs-CZ" sz="2000" b="0" cap="none" dirty="0">
                <a:hlinkClick r:id="rId2"/>
              </a:rPr>
              <a:t>mikroregionbystricko@centrum.cz</a:t>
            </a:r>
            <a:r>
              <a:rPr lang="cs-CZ" sz="2000" b="0" cap="none" dirty="0"/>
              <a:t>, 736 535 145</a:t>
            </a:r>
            <a:br>
              <a:rPr lang="cs-CZ" sz="2000" b="0" cap="none" dirty="0"/>
            </a:br>
            <a:br>
              <a:rPr lang="cs-CZ" sz="2000" b="0" cap="none" dirty="0"/>
            </a:br>
            <a:r>
              <a:rPr lang="cs-CZ" sz="2000" b="0" cap="none" dirty="0"/>
              <a:t>Ing. Petr Šnek, pověřenec pro ochranu osobních údajů</a:t>
            </a:r>
            <a:br>
              <a:rPr lang="cs-CZ" sz="2000" b="0" cap="none" dirty="0"/>
            </a:br>
            <a:r>
              <a:rPr lang="cs-CZ" sz="2000" b="0" cap="none" dirty="0">
                <a:hlinkClick r:id="rId3"/>
              </a:rPr>
              <a:t>stewestewe@seznam.cz</a:t>
            </a:r>
            <a:r>
              <a:rPr lang="cs-CZ" sz="2000" b="0" cap="none" dirty="0"/>
              <a:t>, 776 772 446</a:t>
            </a:r>
            <a:endParaRPr lang="cs-CZ" b="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323528" y="836712"/>
            <a:ext cx="1944216" cy="1500187"/>
          </a:xfrm>
        </p:spPr>
        <p:txBody>
          <a:bodyPr/>
          <a:lstStyle/>
          <a:p>
            <a:r>
              <a:rPr lang="cs-CZ" dirty="0"/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191691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    Prezence účastníků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Informování o činnosti CSS - GDPR, VZ, Právní poradna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Možnost prodloužení projektu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Projekt ESO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Ověření spokojenosti s rozsahem a  	kvalitou poskytovaných služeb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Projednání návrhů na změny v činnosti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Závěr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0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činnosti CSS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3727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1405" y="836712"/>
            <a:ext cx="6815100" cy="576064"/>
          </a:xfrm>
        </p:spPr>
        <p:txBody>
          <a:bodyPr/>
          <a:lstStyle/>
          <a:p>
            <a:r>
              <a:rPr lang="cs-CZ" sz="3200" dirty="0"/>
              <a:t>Informování o projektu CSS (Centra společných služeb)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67399" y="1700808"/>
            <a:ext cx="6923112" cy="529512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Realizátorem Mikroregion Bystřicko a SMO ČR</a:t>
            </a:r>
          </a:p>
          <a:p>
            <a:r>
              <a:rPr lang="cs-CZ" dirty="0"/>
              <a:t>Realizace od 30.6.2016 do 30.6.2019</a:t>
            </a:r>
          </a:p>
          <a:p>
            <a:r>
              <a:rPr lang="cs-CZ" dirty="0"/>
              <a:t>Projekt zaměřen na administrativní pomoc obcím na bázi meziobecní spolupráce</a:t>
            </a:r>
          </a:p>
          <a:p>
            <a:r>
              <a:rPr lang="cs-CZ" dirty="0"/>
              <a:t>Cíle: snížení administrativní zátěže, zkvalitnění a zefektivnění výkonu veřejné správy, zlepšení informovanosti starostů i občanů, přenos znalostí a zkušeností</a:t>
            </a:r>
          </a:p>
          <a:p>
            <a:r>
              <a:rPr lang="cs-CZ" dirty="0"/>
              <a:t>Z projektu jsou financovány mzdy zaměstnanců CSS (3 úvazky) – manažer, specialista pro rozvoj, specialista pro oblast VZ a specialista na GDRP</a:t>
            </a:r>
          </a:p>
          <a:p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9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188" y="620688"/>
            <a:ext cx="6383052" cy="576064"/>
          </a:xfrm>
        </p:spPr>
        <p:txBody>
          <a:bodyPr/>
          <a:lstStyle/>
          <a:p>
            <a:r>
              <a:rPr lang="cs-CZ" sz="3200" dirty="0"/>
              <a:t>Informování o činnosti CSS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9188" y="1196752"/>
            <a:ext cx="6923112" cy="5295124"/>
          </a:xfrm>
        </p:spPr>
        <p:txBody>
          <a:bodyPr>
            <a:normAutofit lnSpcReduction="10000"/>
          </a:bodyPr>
          <a:lstStyle/>
          <a:p>
            <a:r>
              <a:rPr lang="cs-CZ" b="1" u="sng" dirty="0"/>
              <a:t>Běžná činnost</a:t>
            </a:r>
          </a:p>
          <a:p>
            <a:pPr>
              <a:buFontTx/>
              <a:buChar char="-"/>
            </a:pPr>
            <a:r>
              <a:rPr lang="cs-CZ" dirty="0"/>
              <a:t>Propagace akcí, noviny Bystřicko</a:t>
            </a:r>
          </a:p>
          <a:p>
            <a:pPr>
              <a:buFontTx/>
              <a:buChar char="-"/>
            </a:pPr>
            <a:r>
              <a:rPr lang="cs-CZ" dirty="0"/>
              <a:t>Společné nákupy a spolupráce obcí</a:t>
            </a:r>
          </a:p>
          <a:p>
            <a:pPr>
              <a:buFontTx/>
              <a:buChar char="-"/>
            </a:pPr>
            <a:r>
              <a:rPr lang="cs-CZ" dirty="0"/>
              <a:t>Společné projekty – Bystřicko čte dětem, Putovní letní kino, Hry bez hranic, Soutěž o vánoční strom</a:t>
            </a:r>
          </a:p>
          <a:p>
            <a:pPr>
              <a:buFontTx/>
              <a:buChar char="-"/>
            </a:pPr>
            <a:r>
              <a:rPr lang="cs-CZ" dirty="0"/>
              <a:t>Pořádání společných akcí – dětské soutěže, výstavy, Nositel tradic</a:t>
            </a:r>
          </a:p>
          <a:p>
            <a:pPr>
              <a:buFontTx/>
              <a:buChar char="-"/>
            </a:pPr>
            <a:r>
              <a:rPr lang="cs-CZ" dirty="0"/>
              <a:t>Zvyšování informovanosti starostů</a:t>
            </a:r>
          </a:p>
          <a:p>
            <a:pPr>
              <a:buFontTx/>
              <a:buChar char="-"/>
            </a:pPr>
            <a:r>
              <a:rPr lang="cs-CZ" dirty="0"/>
              <a:t>Sdílení dobré praxe a zkušeností</a:t>
            </a:r>
          </a:p>
          <a:p>
            <a:pPr>
              <a:buFontTx/>
              <a:buChar char="-"/>
            </a:pPr>
            <a:r>
              <a:rPr lang="cs-CZ" dirty="0"/>
              <a:t>Rozvojové aktivity – studie, strategie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85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188" y="620688"/>
            <a:ext cx="6383052" cy="576064"/>
          </a:xfrm>
        </p:spPr>
        <p:txBody>
          <a:bodyPr/>
          <a:lstStyle/>
          <a:p>
            <a:r>
              <a:rPr lang="cs-CZ" sz="3200" dirty="0"/>
              <a:t>Informování o činnosti CSS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9523" y="1124744"/>
            <a:ext cx="6923112" cy="5583156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u="sng" dirty="0"/>
              <a:t>Odborná činnost</a:t>
            </a:r>
          </a:p>
          <a:p>
            <a:r>
              <a:rPr lang="cs-CZ" sz="2400" dirty="0"/>
              <a:t>Příprava 6. </a:t>
            </a:r>
            <a:r>
              <a:rPr lang="cs-CZ" sz="2400" u="sng" dirty="0"/>
              <a:t>Informačního zpravodaje</a:t>
            </a:r>
            <a:r>
              <a:rPr lang="cs-CZ" sz="2400" dirty="0"/>
              <a:t> pro starosty a občany a </a:t>
            </a:r>
            <a:r>
              <a:rPr lang="cs-CZ" sz="2400" u="sng" dirty="0"/>
              <a:t>Analýzy přínosů CSS </a:t>
            </a:r>
            <a:r>
              <a:rPr lang="cs-CZ" sz="2400" dirty="0"/>
              <a:t>– 1.Q.2019</a:t>
            </a:r>
          </a:p>
          <a:p>
            <a:r>
              <a:rPr lang="cs-CZ" sz="2400" dirty="0"/>
              <a:t>Pravidelná projektová </a:t>
            </a:r>
            <a:r>
              <a:rPr lang="cs-CZ" sz="2400" u="sng" dirty="0"/>
              <a:t>setkání</a:t>
            </a:r>
            <a:r>
              <a:rPr lang="cs-CZ" sz="2400" dirty="0"/>
              <a:t> – speciální hosté na základě požadavků starostů + </a:t>
            </a:r>
            <a:r>
              <a:rPr lang="cs-CZ" sz="2400" u="sng" dirty="0">
                <a:solidFill>
                  <a:srgbClr val="FF0000"/>
                </a:solidFill>
              </a:rPr>
              <a:t>školení</a:t>
            </a:r>
            <a:r>
              <a:rPr lang="cs-CZ" sz="2400" dirty="0">
                <a:solidFill>
                  <a:srgbClr val="FF0000"/>
                </a:solidFill>
              </a:rPr>
              <a:t> (NEN, školení pro zastupitele)</a:t>
            </a:r>
          </a:p>
          <a:p>
            <a:r>
              <a:rPr lang="cs-CZ" sz="2400" dirty="0"/>
              <a:t>Odborné </a:t>
            </a:r>
            <a:r>
              <a:rPr lang="cs-CZ" sz="2400" u="sng" dirty="0"/>
              <a:t>poradenství</a:t>
            </a:r>
            <a:r>
              <a:rPr lang="cs-CZ" sz="2400" dirty="0"/>
              <a:t> pro starosty a občany – střet zájmů, GDPR, VZMR, Právní poradna pro obce</a:t>
            </a:r>
          </a:p>
          <a:p>
            <a:r>
              <a:rPr lang="cs-CZ" sz="2400" u="sng" dirty="0"/>
              <a:t>Dotační management </a:t>
            </a:r>
            <a:r>
              <a:rPr lang="cs-CZ" sz="2400" dirty="0"/>
              <a:t>– zpracování žádostí + administrace a poradenství </a:t>
            </a:r>
          </a:p>
          <a:p>
            <a:pPr marL="0" indent="0">
              <a:buNone/>
            </a:pPr>
            <a:r>
              <a:rPr lang="cs-CZ" sz="2400" dirty="0"/>
              <a:t>(MMR – obnova MK, sportovní infrastruktura, stavby a zařízení dopravní infrastruktury, rekonstrukce a přestavba veřejných budov, obnova sakrálních staveb a hřbitovů, obnova a budování míst aktivního a pasivního odpočinku, podpora dostupnosti služeb – lékař, obchod; podpora venkovské pospolitosti a spolupráce na rozvoji obcí) – do 28.2.2019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383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234" y="3305619"/>
            <a:ext cx="6491064" cy="576064"/>
          </a:xfrm>
        </p:spPr>
        <p:txBody>
          <a:bodyPr/>
          <a:lstStyle/>
          <a:p>
            <a:r>
              <a:rPr lang="cs-CZ" dirty="0"/>
              <a:t>VZ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861048"/>
            <a:ext cx="7776864" cy="3135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Současný stav (Zejména VZMR): </a:t>
            </a:r>
          </a:p>
          <a:p>
            <a:r>
              <a:rPr lang="cs-CZ" dirty="0"/>
              <a:t>Poradenství, tvorba vzorů, vyhledávání dodavatelů, metodická pomoc, registrace NEN</a:t>
            </a:r>
          </a:p>
          <a:p>
            <a:r>
              <a:rPr lang="cs-CZ" dirty="0">
                <a:solidFill>
                  <a:srgbClr val="FF0000"/>
                </a:solidFill>
              </a:rPr>
              <a:t>Možnost zajistit školení od MMR – Praktický průvodce NEN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760080E-F428-499E-B4E0-E41F2DD7FF7C}"/>
              </a:ext>
            </a:extLst>
          </p:cNvPr>
          <p:cNvSpPr txBox="1">
            <a:spLocks/>
          </p:cNvSpPr>
          <p:nvPr/>
        </p:nvSpPr>
        <p:spPr>
          <a:xfrm>
            <a:off x="271105" y="908720"/>
            <a:ext cx="649106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dirty="0"/>
              <a:t>GDPR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67D8FC3-DBE0-4497-88F4-627F688939A2}"/>
              </a:ext>
            </a:extLst>
          </p:cNvPr>
          <p:cNvSpPr txBox="1"/>
          <p:nvPr/>
        </p:nvSpPr>
        <p:spPr>
          <a:xfrm>
            <a:off x="271105" y="1489737"/>
            <a:ext cx="720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Pověřenec pro ochranu osobních údajů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záznamy o činnostech zpracování, kontrola zavedení, metodická pomoc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05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6491064" cy="1080120"/>
          </a:xfrm>
        </p:spPr>
        <p:txBody>
          <a:bodyPr/>
          <a:lstStyle/>
          <a:p>
            <a:r>
              <a:rPr lang="cs-CZ" dirty="0"/>
              <a:t>Právní poradna SMO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7776864" cy="5040560"/>
          </a:xfrm>
        </p:spPr>
        <p:txBody>
          <a:bodyPr>
            <a:normAutofit fontScale="77500" lnSpcReduction="20000"/>
          </a:bodyPr>
          <a:lstStyle/>
          <a:p>
            <a:r>
              <a:rPr lang="cs-CZ" sz="3600" dirty="0"/>
              <a:t>Obec obdržela přístupové údaje (</a:t>
            </a:r>
            <a:r>
              <a:rPr lang="cs-CZ" sz="3600" dirty="0">
                <a:hlinkClick r:id="rId2"/>
              </a:rPr>
              <a:t>www.poradnaproobce.cz</a:t>
            </a:r>
            <a:r>
              <a:rPr lang="cs-CZ" sz="3600" dirty="0"/>
              <a:t>) </a:t>
            </a:r>
          </a:p>
          <a:p>
            <a:r>
              <a:rPr lang="cs-CZ" sz="3600" dirty="0"/>
              <a:t>5x ročně je zdarma – písemný nebo tel. dotaz</a:t>
            </a:r>
          </a:p>
          <a:p>
            <a:r>
              <a:rPr lang="cs-CZ" sz="3600" dirty="0"/>
              <a:t>1980 Kč (bez DPH) lze dokoupit neomezené vyhledávání v odpovědích, písemné dotazování a dalších 5 tel. dotazů - ročně</a:t>
            </a:r>
          </a:p>
          <a:p>
            <a:r>
              <a:rPr lang="cs-CZ" sz="3600" dirty="0"/>
              <a:t>Pro DSO platí totéž </a:t>
            </a:r>
          </a:p>
          <a:p>
            <a:r>
              <a:rPr lang="cs-CZ" sz="3600" dirty="0">
                <a:solidFill>
                  <a:srgbClr val="FF0000"/>
                </a:solidFill>
              </a:rPr>
              <a:t>Pro nečlenské obce SMO jen po dobu projektu CSS – max. do 31.12.2019</a:t>
            </a:r>
          </a:p>
          <a:p>
            <a:r>
              <a:rPr lang="cs-CZ" sz="3600" dirty="0">
                <a:solidFill>
                  <a:srgbClr val="FF0000"/>
                </a:solidFill>
              </a:rPr>
              <a:t>Nezodpovídají se dotazy z oblasti daňové poradny a účetnictví, nevydává ani žádné vzory smluv nebo jejich revize. </a:t>
            </a:r>
          </a:p>
          <a:p>
            <a:r>
              <a:rPr lang="cs-CZ" u="sng" dirty="0">
                <a:hlinkClick r:id="rId3"/>
              </a:rPr>
              <a:t>https://www.poradnaproobce.cz/</a:t>
            </a:r>
            <a:r>
              <a:rPr lang="cs-CZ" u="sng" dirty="0" err="1">
                <a:hlinkClick r:id="rId3"/>
              </a:rPr>
              <a:t>zapomenute</a:t>
            </a:r>
            <a:r>
              <a:rPr lang="cs-CZ" u="sng" dirty="0">
                <a:hlinkClick r:id="rId3"/>
              </a:rPr>
              <a:t>-heslo/</a:t>
            </a:r>
            <a:r>
              <a:rPr lang="cs-CZ" dirty="0"/>
              <a:t>. </a:t>
            </a:r>
            <a:endParaRPr lang="cs-CZ" sz="3600" dirty="0">
              <a:solidFill>
                <a:srgbClr val="FF0000"/>
              </a:solidFill>
            </a:endParaRPr>
          </a:p>
          <a:p>
            <a:endParaRPr lang="cs-CZ" sz="3600" dirty="0">
              <a:solidFill>
                <a:srgbClr val="FF0000"/>
              </a:solidFill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77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208912" cy="1080120"/>
          </a:xfrm>
        </p:spPr>
        <p:txBody>
          <a:bodyPr/>
          <a:lstStyle/>
          <a:p>
            <a:r>
              <a:rPr lang="cs-CZ" dirty="0"/>
              <a:t>Evidence skutečných majitelů – </a:t>
            </a:r>
            <a:r>
              <a:rPr lang="cs-CZ" sz="2800" dirty="0"/>
              <a:t>dle zák. č. 253/2008 Sb. a zák. č. 304/2013 Sb.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4355" y="1817440"/>
            <a:ext cx="8892480" cy="5040560"/>
          </a:xfrm>
        </p:spPr>
        <p:txBody>
          <a:bodyPr>
            <a:normAutofit fontScale="25000" lnSpcReduction="20000"/>
          </a:bodyPr>
          <a:lstStyle/>
          <a:p>
            <a:r>
              <a:rPr lang="cs-CZ" sz="8000" dirty="0"/>
              <a:t>Informační systém veřejné správy – neveřejný rejstřík</a:t>
            </a:r>
          </a:p>
          <a:p>
            <a:r>
              <a:rPr lang="cs-CZ" sz="8000" dirty="0"/>
              <a:t>Evidence skutečných majitelů (rozhodující vliv) právnických osob zapsaných v jednom z veřejných rejstříků PO a FO</a:t>
            </a:r>
          </a:p>
          <a:p>
            <a:r>
              <a:rPr lang="cs-CZ" sz="8000" dirty="0">
                <a:solidFill>
                  <a:srgbClr val="FF0000"/>
                </a:solidFill>
              </a:rPr>
              <a:t>Zápis provádí příslušný rejstříkový soud nebo notář – </a:t>
            </a:r>
            <a:r>
              <a:rPr lang="cs-CZ" sz="80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inteligentní formulář</a:t>
            </a:r>
            <a:r>
              <a:rPr lang="cs-CZ" sz="8000" dirty="0">
                <a:solidFill>
                  <a:srgbClr val="002060"/>
                </a:solidFill>
              </a:rPr>
              <a:t> </a:t>
            </a:r>
            <a:r>
              <a:rPr lang="cs-CZ" sz="8000" dirty="0">
                <a:solidFill>
                  <a:srgbClr val="FF0000"/>
                </a:solidFill>
              </a:rPr>
              <a:t>– zaslat formou datové zprávy nebo s ověřeným podpisem poštou</a:t>
            </a:r>
          </a:p>
          <a:p>
            <a:r>
              <a:rPr lang="cs-CZ" sz="8000" dirty="0"/>
              <a:t>Osoby zapsané do obchodního rejstříku – do 1.1.2019</a:t>
            </a:r>
          </a:p>
          <a:p>
            <a:r>
              <a:rPr lang="cs-CZ" sz="8000" dirty="0"/>
              <a:t>Ostatní osoby v jiných rejstřících - do 1.1.2021</a:t>
            </a:r>
          </a:p>
          <a:p>
            <a:r>
              <a:rPr lang="cs-CZ" sz="8000" dirty="0"/>
              <a:t>Zatím nejsou stanoveny </a:t>
            </a:r>
            <a:r>
              <a:rPr lang="cs-CZ" sz="8000" u="sng" dirty="0"/>
              <a:t>žádné sankce</a:t>
            </a:r>
          </a:p>
          <a:p>
            <a:r>
              <a:rPr lang="cs-CZ" sz="8000" dirty="0">
                <a:solidFill>
                  <a:srgbClr val="FF0000"/>
                </a:solidFill>
              </a:rPr>
              <a:t>Dle výkladu MS: Právnické osoby vlastněné či zřizované obcí zapíší do evidence skutečných majitelů svého ředitele v případě příspěvkové organizace, jednatele v případě společnosti s ručením omezeným či například představenstvo u akciové společnosti.</a:t>
            </a:r>
            <a:endParaRPr lang="cs-CZ" sz="8000" u="sng" dirty="0">
              <a:solidFill>
                <a:srgbClr val="FF0000"/>
              </a:solidFill>
            </a:endParaRPr>
          </a:p>
          <a:p>
            <a:r>
              <a:rPr lang="cs-CZ" sz="8000" u="sng" dirty="0"/>
              <a:t>Zápis skutečného majitele nepodléhá do 1. ledna 2019 soudnímu poplatku</a:t>
            </a:r>
            <a:r>
              <a:rPr lang="cs-CZ" sz="8000" dirty="0"/>
              <a:t>. Po uplynutí této doby bude činit poplatek za zapsání údajů o skutečném majiteli 1000 Kč. Od poplatku nicméně budou i poté osvobozeny právnické osoby nezapisované do obchodního rejstříku.</a:t>
            </a:r>
          </a:p>
          <a:p>
            <a:r>
              <a:rPr lang="cs-CZ" sz="8000" dirty="0">
                <a:solidFill>
                  <a:srgbClr val="FF0000"/>
                </a:solidFill>
              </a:rPr>
              <a:t>Týká se i spolků, nadací, ústavů, o.p.s., zájmových sdružení právnických osob apod. </a:t>
            </a:r>
          </a:p>
          <a:p>
            <a:endParaRPr lang="cs-CZ" sz="3600" dirty="0">
              <a:solidFill>
                <a:srgbClr val="FF0000"/>
              </a:solidFill>
            </a:endParaRPr>
          </a:p>
          <a:p>
            <a:endParaRPr lang="cs-CZ" sz="3600" dirty="0">
              <a:solidFill>
                <a:srgbClr val="FF0000"/>
              </a:solidFill>
            </a:endParaRPr>
          </a:p>
          <a:p>
            <a:endParaRPr lang="cs-CZ" sz="3600" dirty="0">
              <a:solidFill>
                <a:srgbClr val="FF0000"/>
              </a:solidFill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14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793</Words>
  <Application>Microsoft Office PowerPoint</Application>
  <PresentationFormat>Předvádění na obrazovce (4:3)</PresentationFormat>
  <Paragraphs>118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Motiv systému Office</vt:lpstr>
      <vt:lpstr>VI. Setkání se starosty obcí</vt:lpstr>
      <vt:lpstr>Obsah</vt:lpstr>
      <vt:lpstr>Informování o činnosti CSS</vt:lpstr>
      <vt:lpstr>Informování o projektu CSS (Centra společných služeb)</vt:lpstr>
      <vt:lpstr>Informování o činnosti CSS</vt:lpstr>
      <vt:lpstr>Informování o činnosti CSS</vt:lpstr>
      <vt:lpstr>VZ</vt:lpstr>
      <vt:lpstr>Právní poradna SMO ČR</vt:lpstr>
      <vt:lpstr>Evidence skutečných majitelů – dle zák. č. 253/2008 Sb. a zák. č. 304/2013 Sb. </vt:lpstr>
      <vt:lpstr>Možnost Prodloužení Projektu</vt:lpstr>
      <vt:lpstr>Možnost prodloužení projektu o 6 měsíců</vt:lpstr>
      <vt:lpstr>Projekt Efektivní správa obcí</vt:lpstr>
      <vt:lpstr>Projekt ESO</vt:lpstr>
      <vt:lpstr>Ověření spokojenosti se službami</vt:lpstr>
      <vt:lpstr>Dotazník pro starosty</vt:lpstr>
      <vt:lpstr>Projednání návrhů na změny v činnosti</vt:lpstr>
      <vt:lpstr>Závěr - projektový tým Vám Děkuje za pozornost!   Kontakty: Mgr. Veronika Benová, manažer CSS Bc. Michaela Samková, specialista pro rozvoj regionu mikroregionbystricko@centrum.cz, 736 535 145  Ing. Petr Šnek, pověřenec pro ochranu osobních údajů stewestewe@seznam.cz, 776 772 446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Mikroregion Bystřicko</cp:lastModifiedBy>
  <cp:revision>121</cp:revision>
  <dcterms:created xsi:type="dcterms:W3CDTF">2016-05-17T08:04:19Z</dcterms:created>
  <dcterms:modified xsi:type="dcterms:W3CDTF">2018-12-11T13:01:58Z</dcterms:modified>
</cp:coreProperties>
</file>