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1" r:id="rId4"/>
    <p:sldId id="262" r:id="rId5"/>
    <p:sldId id="293" r:id="rId6"/>
    <p:sldId id="294" r:id="rId7"/>
    <p:sldId id="274" r:id="rId8"/>
    <p:sldId id="292" r:id="rId9"/>
    <p:sldId id="291" r:id="rId10"/>
    <p:sldId id="281" r:id="rId11"/>
    <p:sldId id="283" r:id="rId12"/>
    <p:sldId id="295" r:id="rId13"/>
    <p:sldId id="296" r:id="rId14"/>
    <p:sldId id="297" r:id="rId15"/>
    <p:sldId id="298" r:id="rId16"/>
    <p:sldId id="284" r:id="rId17"/>
    <p:sldId id="288" r:id="rId18"/>
    <p:sldId id="28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6136" autoAdjust="0"/>
  </p:normalViewPr>
  <p:slideViewPr>
    <p:cSldViewPr>
      <p:cViewPr varScale="1">
        <p:scale>
          <a:sx n="106" d="100"/>
          <a:sy n="106" d="100"/>
        </p:scale>
        <p:origin x="156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</a:rPr>
              <a:t>Porovnání celkové alokace MAS Zubří země pro programové období </a:t>
            </a:r>
          </a:p>
          <a:p>
            <a:pPr>
              <a:defRPr b="1"/>
            </a:pPr>
            <a:r>
              <a:rPr lang="cs-CZ" sz="1800" b="1" dirty="0">
                <a:solidFill>
                  <a:schemeClr val="accent1">
                    <a:lumMod val="75000"/>
                  </a:schemeClr>
                </a:solidFill>
              </a:rPr>
              <a:t>2016 - 2023 a vyčerpání prostředků po prvních výzvách IROP</a:t>
            </a:r>
          </a:p>
          <a:p>
            <a:pPr>
              <a:defRPr b="1"/>
            </a:pPr>
            <a:r>
              <a:rPr lang="cs-CZ" b="0" dirty="0">
                <a:solidFill>
                  <a:srgbClr val="FF0000"/>
                </a:solidFill>
              </a:rPr>
              <a:t>(uvádíme procento vyčerpané alokace po prvních výzvách)</a:t>
            </a:r>
          </a:p>
        </c:rich>
      </c:tx>
      <c:layout>
        <c:manualLayout>
          <c:xMode val="edge"/>
          <c:yMode val="edge"/>
          <c:x val="0.1426537262820017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2238942666377717"/>
          <c:y val="0.18822924137602065"/>
          <c:w val="0.86130752760752161"/>
          <c:h val="0.63783051702138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IROP!$C$25</c:f>
              <c:strCache>
                <c:ptCount val="1"/>
                <c:pt idx="0">
                  <c:v>Celkem alokováno na výzvu pro období 2016 - 2023 v Kč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IROP!$B$26:$B$29</c:f>
              <c:strCache>
                <c:ptCount val="4"/>
                <c:pt idx="0">
                  <c:v>Doprava</c:v>
                </c:pt>
                <c:pt idx="1">
                  <c:v>Sociální infrastruktura</c:v>
                </c:pt>
                <c:pt idx="2">
                  <c:v>Školy</c:v>
                </c:pt>
                <c:pt idx="3">
                  <c:v>Celkem</c:v>
                </c:pt>
              </c:strCache>
            </c:strRef>
          </c:cat>
          <c:val>
            <c:numRef>
              <c:f>IROP!$C$26:$C$29</c:f>
              <c:numCache>
                <c:formatCode>#,##0</c:formatCode>
                <c:ptCount val="4"/>
                <c:pt idx="0">
                  <c:v>22607000</c:v>
                </c:pt>
                <c:pt idx="1">
                  <c:v>11800000</c:v>
                </c:pt>
                <c:pt idx="2">
                  <c:v>12300000</c:v>
                </c:pt>
                <c:pt idx="3">
                  <c:v>46707000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7-47FA-925A-041F21A5A8EA}"/>
            </c:ext>
          </c:extLst>
        </c:ser>
        <c:ser>
          <c:idx val="1"/>
          <c:order val="1"/>
          <c:tx>
            <c:strRef>
              <c:f>IROP!$D$25</c:f>
              <c:strCache>
                <c:ptCount val="1"/>
                <c:pt idx="0">
                  <c:v>Vyčerpáno v prvních výzvách v Kč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17,08%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E7-47FA-925A-041F21A5A8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4,02%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E7-47FA-925A-041F21A5A8E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14,60%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E7-47FA-925A-041F21A5A8E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EE7-47FA-925A-041F21A5A8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IROP!$B$26:$B$29</c:f>
              <c:strCache>
                <c:ptCount val="4"/>
                <c:pt idx="0">
                  <c:v>Doprava</c:v>
                </c:pt>
                <c:pt idx="1">
                  <c:v>Sociální infrastruktura</c:v>
                </c:pt>
                <c:pt idx="2">
                  <c:v>Školy</c:v>
                </c:pt>
                <c:pt idx="3">
                  <c:v>Celkem</c:v>
                </c:pt>
              </c:strCache>
            </c:strRef>
          </c:cat>
          <c:val>
            <c:numRef>
              <c:f>IROP!$D$26:$D$29</c:f>
              <c:numCache>
                <c:formatCode>General</c:formatCode>
                <c:ptCount val="4"/>
                <c:pt idx="0">
                  <c:v>3860895.69</c:v>
                </c:pt>
                <c:pt idx="1">
                  <c:v>474509.82</c:v>
                </c:pt>
                <c:pt idx="2" formatCode="#,##0">
                  <c:v>1796239</c:v>
                </c:pt>
                <c:pt idx="3" formatCode="#,##0">
                  <c:v>6131644.5099999998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E7-47FA-925A-041F21A5A8EA}"/>
            </c:ext>
          </c:extLst>
        </c:ser>
        <c:ser>
          <c:idx val="2"/>
          <c:order val="2"/>
          <c:tx>
            <c:strRef>
              <c:f>IROP!$E$25</c:f>
              <c:strCache>
                <c:ptCount val="1"/>
                <c:pt idx="0">
                  <c:v>Procento čerpání prostředků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IROP!$B$26:$B$29</c:f>
              <c:strCache>
                <c:ptCount val="4"/>
                <c:pt idx="0">
                  <c:v>Doprava</c:v>
                </c:pt>
                <c:pt idx="1">
                  <c:v>Sociální infrastruktura</c:v>
                </c:pt>
                <c:pt idx="2">
                  <c:v>Školy</c:v>
                </c:pt>
                <c:pt idx="3">
                  <c:v>Celkem</c:v>
                </c:pt>
              </c:strCache>
            </c:strRef>
          </c:cat>
          <c:val>
            <c:numRef>
              <c:f>IROP!$E$26:$E$29</c:f>
              <c:numCache>
                <c:formatCode>0.00%</c:formatCode>
                <c:ptCount val="4"/>
                <c:pt idx="0">
                  <c:v>0.17078319502808864</c:v>
                </c:pt>
                <c:pt idx="1">
                  <c:v>4.021269661016949E-2</c:v>
                </c:pt>
                <c:pt idx="2">
                  <c:v>0.14603569105691058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EE7-47FA-925A-041F21A5A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0393968"/>
        <c:axId val="440394296"/>
      </c:barChart>
      <c:catAx>
        <c:axId val="44039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0394296"/>
        <c:crosses val="autoZero"/>
        <c:auto val="1"/>
        <c:lblAlgn val="ctr"/>
        <c:lblOffset val="100"/>
        <c:noMultiLvlLbl val="0"/>
      </c:catAx>
      <c:valAx>
        <c:axId val="440394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03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606F1-D807-4434-AA79-8CD5500332CF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6D0D6-693A-4360-B6A8-D7617F773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0499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41463-E59A-461A-945E-B623445F7E11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AE453-B05D-4442-947F-FE6D3C5889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277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zubrizeme.cz/irop-5-vyzva-mas-zubri-zeme-skoly-ii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zubrizeme.cz/irop-6-vyzva-mas-zubri-zeme-doprava-ii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zubrizeme.cz/opz-1-vyzva-mas-zubri-zeme-podpora-prorodinnych-opatreni-i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zubrizeme.cz/opz-2-vyzva-mas-zubri-zeme-podpora-aktivit-v-ramci-socialnich-sluzeb-i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zubri.zeme@centrum.cz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indrova@zubrizeme.cz" TargetMode="External"/><Relationship Id="rId5" Type="http://schemas.openxmlformats.org/officeDocument/2006/relationships/hyperlink" Target="mailto:scherrerova@zubrizeme.cz" TargetMode="External"/><Relationship Id="rId10" Type="http://schemas.microsoft.com/office/2007/relationships/hdphoto" Target="../media/hdphoto1.wdp"/><Relationship Id="rId4" Type="http://schemas.openxmlformats.org/officeDocument/2006/relationships/hyperlink" Target="mailto:zemanova@zubrizeme.cz" TargetMode="External"/><Relationship Id="rId9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688126" y="5926769"/>
            <a:ext cx="6696744" cy="382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5.říjen 2017, Rožná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83568" y="5497641"/>
            <a:ext cx="4824536" cy="39979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Členská schůze Mikroregionu </a:t>
            </a:r>
            <a:r>
              <a:rPr lang="cs-CZ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Bystřicko</a:t>
            </a:r>
            <a:endParaRPr lang="cs-CZ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-1" y="1897708"/>
            <a:ext cx="910850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MAS Zubří země, o.p.s. – aktuální informace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20939" y="2918459"/>
            <a:ext cx="8183509" cy="221599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Informace k </a:t>
            </a:r>
            <a:r>
              <a:rPr lang="cs-CZ" sz="4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uzavřeným a plánovaným </a:t>
            </a:r>
            <a:r>
              <a:rPr lang="cs-CZ" sz="4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tx2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výzvám MAS Zubří země</a:t>
            </a:r>
            <a:endParaRPr lang="cs-CZ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tx2">
                    <a:lumMod val="60000"/>
                    <a:lumOff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568952" cy="1368152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O AKTUÁLNĚ PŘIPRAVENÝCH VÝZVYÁCH K VYHLÁŠENÍ </a:t>
            </a:r>
            <a:b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 (5. A 6. VÝZVA)</a:t>
            </a:r>
            <a:b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 (1. A 2. VÝZVA)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11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568952" cy="936104"/>
          </a:xfrm>
        </p:spPr>
        <p:txBody>
          <a:bodyPr>
            <a:normAutofit fontScale="90000"/>
          </a:bodyPr>
          <a:lstStyle/>
          <a:p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výzev MAS na 2. pol. roku 2017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10" y="99713"/>
            <a:ext cx="9144000" cy="1507512"/>
          </a:xfrm>
          <a:prstGeom prst="rect">
            <a:avLst/>
          </a:prstGeom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2DD6C22F-3471-43CC-B387-C47E9C055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150925"/>
              </p:ext>
            </p:extLst>
          </p:nvPr>
        </p:nvGraphicFramePr>
        <p:xfrm>
          <a:off x="552381" y="2492896"/>
          <a:ext cx="7704858" cy="3517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867342142"/>
                    </a:ext>
                  </a:extLst>
                </a:gridCol>
                <a:gridCol w="707251">
                  <a:extLst>
                    <a:ext uri="{9D8B030D-6E8A-4147-A177-3AD203B41FA5}">
                      <a16:colId xmlns:a16="http://schemas.microsoft.com/office/drawing/2014/main" val="1409314675"/>
                    </a:ext>
                  </a:extLst>
                </a:gridCol>
                <a:gridCol w="2893149">
                  <a:extLst>
                    <a:ext uri="{9D8B030D-6E8A-4147-A177-3AD203B41FA5}">
                      <a16:colId xmlns:a16="http://schemas.microsoft.com/office/drawing/2014/main" val="3427053860"/>
                    </a:ext>
                  </a:extLst>
                </a:gridCol>
                <a:gridCol w="960108">
                  <a:extLst>
                    <a:ext uri="{9D8B030D-6E8A-4147-A177-3AD203B41FA5}">
                      <a16:colId xmlns:a16="http://schemas.microsoft.com/office/drawing/2014/main" val="723815283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3900306314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3819420412"/>
                    </a:ext>
                  </a:extLst>
                </a:gridCol>
              </a:tblGrid>
              <a:tr h="7165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Číslo výzvy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OP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Program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výzvy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Výše alokace na výzvu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Předpokládaný termín vyhlášení výzvy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Předpokládané ukončení příjmu žádostí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69172585"/>
                  </a:ext>
                </a:extLst>
              </a:tr>
              <a:tr h="443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4.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IROP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effectLst/>
                        </a:rPr>
                        <a:t>Investice do kvality územního a rozvojového plánování – (I.)</a:t>
                      </a:r>
                      <a:endParaRPr lang="cs-CZ" b="1" dirty="0"/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0,75 mil. Kč</a:t>
                      </a:r>
                      <a:endParaRPr lang="cs-CZ" dirty="0"/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14.09.2017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02.11.2017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418760"/>
                  </a:ext>
                </a:extLst>
              </a:tr>
              <a:tr h="444009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5.</a:t>
                      </a:r>
                      <a:endParaRPr lang="cs-CZ" dirty="0"/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Investice do kapacit a modernizace vybavení škol – (II.)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 mil. Kč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18.10.2017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08.12.2017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07267"/>
                  </a:ext>
                </a:extLst>
              </a:tr>
              <a:tr h="4294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6.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Podpora bezpečnosti a komfortu nemotorové a hromadné dopravy – (II.)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 mil. Kč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 26.10.2017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20.12.2017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44012"/>
                  </a:ext>
                </a:extLst>
              </a:tr>
              <a:tr h="4608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1.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OPZ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Podpora prorodinných opatření – (I.)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1,7 mil. Kč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03.11.2017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20.12.2017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045763"/>
                  </a:ext>
                </a:extLst>
              </a:tr>
              <a:tr h="501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Podpora aktivit v rámci sociálních služeb a sociálního začleňování – (I.)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 mil. Kč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638864"/>
                  </a:ext>
                </a:extLst>
              </a:tr>
              <a:tr h="521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1.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OPŽP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Posilování přirozených funkcí krajiny – (I.)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mil. Kč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12/2017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01/2018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14798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858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Výzva mas – </a:t>
            </a:r>
            <a:r>
              <a:rPr lang="cs-CZ" sz="2800" b="1" cap="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</a:t>
            </a:r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Investice do kapacit a modernizace vybavení škol – (II.)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C89FB0D-0E4C-4821-9C84-34EDD6C39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2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Výzva mas – </a:t>
            </a:r>
            <a:r>
              <a:rPr lang="cs-CZ" sz="2400" b="1" cap="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</a:t>
            </a:r>
            <a:r>
              <a:rPr lang="cs-CZ" sz="2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Investice do kapacit a modernizace vybavení škol – (II.)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Předpokládaný termín příjmu žádostí o podporu: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18.10. – 08.12.2017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Alokace výzvy: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5 000 000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Míra podpory: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95% dotace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Kdo žádá: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Kraje, Obce, Organizace zřizované nebo zakládané kraji, Organizace zřizované nebo zakládané obcemi, Organizační složky státu a jejich příspěvkové organizace, Nestátní neziskové organizace, Církve, Církevní organizace, Další subjekty podílející se na realizaci vzdělávacích aktivit, Školy (dle aktivit: ZŠ, SŠ, VOŠ).</a:t>
            </a:r>
          </a:p>
          <a:p>
            <a:pPr marL="0" indent="0" algn="just">
              <a:buNone/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Na co žádá:</a:t>
            </a:r>
          </a:p>
          <a:p>
            <a:pPr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Aktivita INFRASTRUKTURA ZŠ - podpora infrastruktury pro základní vzdělávání v ZŠ.</a:t>
            </a:r>
          </a:p>
          <a:p>
            <a:pPr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Aktivita INFRASTRUKTURA SŠ A VOŠ - podpora infrastruktury škol a školských zařízení pro SŠ a VOŠ.</a:t>
            </a:r>
          </a:p>
          <a:p>
            <a:pPr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Aktivita INFRASTRUKTURA PRO ZÁJMOVÉ, NEFORMÁLNÍ A CELOŽIVOTNÍ VZDĚLÁVÁNÍ - podpora infrastruktury pro celoživotní vzdělávání v klíčových kompetencích, podpora infrastruktury pro zájmové a neformální vzdělávání mládeže.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Informace o výzvě budou uveřejněny na: 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http://zubrizeme.cz/irop-5-vyzva-mas-zubri-zeme-skoly-ii/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10" y="99713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441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Výzva mas – </a:t>
            </a:r>
            <a:r>
              <a:rPr lang="cs-CZ" sz="2800" b="1" cap="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</a:t>
            </a:r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Investice do kapacit a modernizace vybavení škol – (II.)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C89FB0D-0E4C-4821-9C84-34EDD6C39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86434"/>
            <a:ext cx="8229600" cy="529585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2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Výzva mas – </a:t>
            </a:r>
            <a:r>
              <a:rPr lang="cs-CZ" sz="2400" b="1" cap="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</a:t>
            </a:r>
            <a:r>
              <a:rPr lang="cs-CZ" sz="2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podpora bezpečnosti a komfortu nemotorové a hromadné dopravy – (II.)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Předpokládaný termín příjmu žádostí o podporu: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26.10. –20.12.2017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Alokace výzvy: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10 000 000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Míra podpory: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95% dotace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Kdo žádá: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Kraje, Obce, Dobrovolné svazky obcí, Organizace zřizované nebo zakládané kraji, Organizace zřizované nebo zakládané obcemi, Organizace zřizované nebo zakládané dobrovolnými svazky obcí (dle aktivit dále i: dopravci ve veřejné dopravě a provozovatelé dráhy).</a:t>
            </a:r>
          </a:p>
          <a:p>
            <a:pPr marL="0" indent="0" algn="just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Na co žádá:</a:t>
            </a:r>
          </a:p>
          <a:p>
            <a:pPr algn="just"/>
            <a:r>
              <a:rPr lang="cs-CZ" sz="1800" b="1" cap="all" dirty="0">
                <a:latin typeface="Arial" panose="020B0604020202020204" pitchFamily="34" charset="0"/>
                <a:cs typeface="Arial" panose="020B0604020202020204" pitchFamily="34" charset="0"/>
              </a:rPr>
              <a:t>Terminály a (i samostatné) parkovací systémy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- rekonstrukce, modernizace a výstavba terminálů (jako významných přestupních uzlů veřejné dopravy) a samostatných parkovacích systémů P+R, K+R, B+R, P+G.</a:t>
            </a:r>
          </a:p>
          <a:p>
            <a:pPr algn="just"/>
            <a:r>
              <a:rPr lang="cs-CZ" sz="1800" b="1" cap="all" dirty="0">
                <a:latin typeface="Arial" panose="020B0604020202020204" pitchFamily="34" charset="0"/>
                <a:cs typeface="Arial" panose="020B0604020202020204" pitchFamily="34" charset="0"/>
              </a:rPr>
              <a:t>Bezpečnost dopravy -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rekonstrukce, modernizace a výstavba chodníků (podél silnic I., II. a III. třídy), bezbariérových komunikací pro pěší k zastávkám veřejné hromadné dopravy, podchodů nebo lávek pro chodce a realizace prvků zvyšujících bezpečnost železniční, silniční, cyklistické a pěší dopravy. </a:t>
            </a:r>
          </a:p>
          <a:p>
            <a:pPr algn="just"/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CYKLODOPRAVA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- výstavba samostatných stezek pro cyklisty nebo stezek pro cyklisty a chodce se společným nebo odděleným provozem sloužících k dopravě do zaměstnání, škol a za službami (včetně realizace související doprovodné infrastruktury pro cyklisty, zeleň a prvků zvyšujících bezpečnost cyklistické dopravy).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Informace o výzvě budou uveřejněny na: 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http://zubrizeme.cz/irop-6-vyzva-mas-zubri-zeme-doprava-ii/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078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683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Výzva mas – </a:t>
            </a:r>
            <a:r>
              <a:rPr lang="cs-CZ" sz="2800" b="1" cap="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</a:t>
            </a:r>
            <a:r>
              <a:rPr lang="cs-CZ" sz="28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Investice do kapacit a modernizace vybavení škol – (II.)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C89FB0D-0E4C-4821-9C84-34EDD6C39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2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č. 1 – OPZ – Podpora prorodinných opatření – (I.)</a:t>
            </a:r>
          </a:p>
          <a:p>
            <a:pPr marL="0" indent="0" algn="ctr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Předpokládaný termín příjmu žádostí o podporu: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03.11. – 20.12.2017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Alokace výzvy: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1 734 000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Míra podpory: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85% dotace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Kdo žádá: 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Obce; Dobrovolné svazky obcí; Organizace zřizované obcemi; Organizace zřizované kraji; Příspěvkové organizace; Nestátní neziskové organizace; Obchodní korporace; OSVČ; Poradenské a vzdělávací instituce; Školy a školská zařízení.</a:t>
            </a:r>
          </a:p>
          <a:p>
            <a:pPr marL="0" lvl="0" indent="0" algn="just">
              <a:buNone/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Na jaké aktivity lze žádat:</a:t>
            </a:r>
          </a:p>
          <a:p>
            <a:pPr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Zařízení péče o děti zajišťující péči o děti v době mimo školní vyučování (ranní či odpolední pobyt)</a:t>
            </a:r>
          </a:p>
          <a:p>
            <a:pPr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Doprovody na kroužky a zájmové aktivity</a:t>
            </a:r>
          </a:p>
          <a:p>
            <a:pPr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Příměstské tábory</a:t>
            </a:r>
          </a:p>
          <a:p>
            <a:pPr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Společná doprava dětí do/ze školy, dětské skupiny a/nebo příměstského tábora</a:t>
            </a:r>
          </a:p>
          <a:p>
            <a:pPr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Dětské skupiny</a:t>
            </a:r>
          </a:p>
          <a:p>
            <a:pPr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Vzdělávání pečujících osob.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Informace o výzvě budou uveřejněny na: </a:t>
            </a:r>
            <a:r>
              <a:rPr lang="cs-CZ" sz="17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http://zubrizeme.cz/opz-1-vyzva-mas-zubri-zeme-podpora-prorodinnych-opatreni-i/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038" y="6237312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505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25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C89FB0D-0E4C-4821-9C84-34EDD6C39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24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č. 2 MAS – OPZ – Podpora aktivit v rámci sociálních služeb a sociálního začleňování – (I.)</a:t>
            </a:r>
          </a:p>
          <a:p>
            <a:pPr marL="0" indent="0" algn="ctr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Předpokládaný termín příjmu žádostí o podporu: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03.11. – 20.12.2017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Alokace výzvy: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5 000 000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Míra podpory: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85% dotace</a:t>
            </a:r>
          </a:p>
          <a:p>
            <a:pPr marL="0" indent="0">
              <a:buNone/>
            </a:pPr>
            <a:endParaRPr 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Kdo žádá: </a:t>
            </a:r>
            <a:r>
              <a:rPr lang="cs-CZ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Obce; Dobrovolné svazky obcí; Organizace zřizované obcemi; Organizace zřizované kraji; Příspěvkové organizace; Nestátní neziskové organizace; Poskytovatelé sociálních služeb; Školy a školská zařízení.</a:t>
            </a:r>
          </a:p>
          <a:p>
            <a:pPr lvl="0" algn="just">
              <a:buFont typeface="Calibri" panose="020F0502020204030204" pitchFamily="34" charset="0"/>
              <a:buChar char="-"/>
            </a:pPr>
            <a:r>
              <a:rPr lang="cs-CZ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projekty zaměřené na poskytování sociálních služeb jsou oprávněnými žadateli pouze poskytovatelé sociálních služeb registrovaní podle zákona č. 108/2006 Sb., o sociálních službách.</a:t>
            </a:r>
          </a:p>
          <a:p>
            <a:pPr marL="0" lvl="0" indent="0" algn="just">
              <a:buNone/>
            </a:pPr>
            <a:endParaRPr lang="cs-CZ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Na jaké aktivity lze žádat:</a:t>
            </a:r>
          </a:p>
          <a:p>
            <a:pPr algn="just">
              <a:spcAft>
                <a:spcPts val="0"/>
              </a:spcAft>
            </a:pPr>
            <a:r>
              <a:rPr lang="cs-CZ" sz="17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Sociální služby</a:t>
            </a:r>
            <a:endParaRPr lang="cs-CZ" sz="1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17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Další programy a činnosti v oblasti sociálního začleňování</a:t>
            </a:r>
          </a:p>
          <a:p>
            <a:pPr marL="0" indent="0">
              <a:buNone/>
            </a:pPr>
            <a:endParaRPr 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Informace o výzvě budou uveřejněny na: </a:t>
            </a:r>
            <a:r>
              <a:rPr lang="cs-CZ" sz="17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http://zubrizeme.cz/opz-2-vyzva-mas-zubri-zeme-podpora-aktivit-v-ramci-socialnich-sluzeb-i/</a:t>
            </a:r>
            <a:endParaRPr 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038" y="6237312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" y="-51385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91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568952" cy="1317666"/>
          </a:xfrm>
        </p:spPr>
        <p:txBody>
          <a:bodyPr>
            <a:normAutofit/>
          </a:bodyPr>
          <a:lstStyle/>
          <a:p>
            <a:r>
              <a:rPr lang="cs-CZ" sz="2800" b="1" cap="all" dirty="0">
                <a:solidFill>
                  <a:schemeClr val="tx2"/>
                </a:solidFill>
              </a:rPr>
              <a:t>Harmonogram výzev MAS na rok 2018</a:t>
            </a:r>
            <a:endParaRPr lang="cs-CZ" sz="2800" b="1" cap="al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991" y="6306631"/>
            <a:ext cx="720080" cy="39445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9560"/>
            <a:ext cx="9144000" cy="150751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40D86EA-CAF1-4A47-BA42-A4727E10038E}"/>
              </a:ext>
            </a:extLst>
          </p:cNvPr>
          <p:cNvSpPr txBox="1"/>
          <p:nvPr/>
        </p:nvSpPr>
        <p:spPr>
          <a:xfrm>
            <a:off x="247235" y="5968077"/>
            <a:ext cx="8570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Podzim, zima 2018/2019, bude upravena SCLLD pro čerpání dotací v letech 2019 -2023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10210D58-57A9-4667-BA07-63116E1D5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67111"/>
              </p:ext>
            </p:extLst>
          </p:nvPr>
        </p:nvGraphicFramePr>
        <p:xfrm>
          <a:off x="247235" y="1550584"/>
          <a:ext cx="8649529" cy="4064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346">
                  <a:extLst>
                    <a:ext uri="{9D8B030D-6E8A-4147-A177-3AD203B41FA5}">
                      <a16:colId xmlns:a16="http://schemas.microsoft.com/office/drawing/2014/main" val="3815591795"/>
                    </a:ext>
                  </a:extLst>
                </a:gridCol>
                <a:gridCol w="827346">
                  <a:extLst>
                    <a:ext uri="{9D8B030D-6E8A-4147-A177-3AD203B41FA5}">
                      <a16:colId xmlns:a16="http://schemas.microsoft.com/office/drawing/2014/main" val="809017367"/>
                    </a:ext>
                  </a:extLst>
                </a:gridCol>
                <a:gridCol w="3685451">
                  <a:extLst>
                    <a:ext uri="{9D8B030D-6E8A-4147-A177-3AD203B41FA5}">
                      <a16:colId xmlns:a16="http://schemas.microsoft.com/office/drawing/2014/main" val="3475464849"/>
                    </a:ext>
                  </a:extLst>
                </a:gridCol>
                <a:gridCol w="902560">
                  <a:extLst>
                    <a:ext uri="{9D8B030D-6E8A-4147-A177-3AD203B41FA5}">
                      <a16:colId xmlns:a16="http://schemas.microsoft.com/office/drawing/2014/main" val="968907771"/>
                    </a:ext>
                  </a:extLst>
                </a:gridCol>
                <a:gridCol w="1128199">
                  <a:extLst>
                    <a:ext uri="{9D8B030D-6E8A-4147-A177-3AD203B41FA5}">
                      <a16:colId xmlns:a16="http://schemas.microsoft.com/office/drawing/2014/main" val="3982073376"/>
                    </a:ext>
                  </a:extLst>
                </a:gridCol>
                <a:gridCol w="1278627">
                  <a:extLst>
                    <a:ext uri="{9D8B030D-6E8A-4147-A177-3AD203B41FA5}">
                      <a16:colId xmlns:a16="http://schemas.microsoft.com/office/drawing/2014/main" val="3004549286"/>
                    </a:ext>
                  </a:extLst>
                </a:gridCol>
              </a:tblGrid>
              <a:tr h="522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Číslo výzvy OP</a:t>
                      </a:r>
                      <a:endParaRPr lang="cs-CZ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Program</a:t>
                      </a:r>
                      <a:endParaRPr lang="cs-CZ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Název výzvy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Výše alokace na výzvu</a:t>
                      </a:r>
                      <a:endParaRPr lang="cs-CZ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Předpokládaný termín vyhlášení výzvy</a:t>
                      </a:r>
                      <a:endParaRPr lang="cs-CZ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Předpokládané ukončení příjmu žádostí</a:t>
                      </a:r>
                      <a:endParaRPr lang="cs-CZ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extLst>
                  <a:ext uri="{0D108BD9-81ED-4DB2-BD59-A6C34878D82A}">
                    <a16:rowId xmlns:a16="http://schemas.microsoft.com/office/drawing/2014/main" val="105677378"/>
                  </a:ext>
                </a:extLst>
              </a:tr>
              <a:tr h="289913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s-CZ" sz="1200" b="1" u="none" strike="noStrike" dirty="0">
                          <a:effectLst/>
                        </a:rPr>
                        <a:t>PRV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Modernizace zemědělského podnikání – (II.)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 mil. 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02/2018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04/2018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extLst>
                  <a:ext uri="{0D108BD9-81ED-4DB2-BD59-A6C34878D82A}">
                    <a16:rowId xmlns:a16="http://schemas.microsoft.com/office/drawing/2014/main" val="96064313"/>
                  </a:ext>
                </a:extLst>
              </a:tr>
              <a:tr h="3791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Konkurenceschopná zemědělská produkce a potravinářství – (II.)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 mil. 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17078"/>
                  </a:ext>
                </a:extLst>
              </a:tr>
              <a:tr h="2854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Modernizace nezemědělského podnikání – (II.)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5 mil. 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612528"/>
                  </a:ext>
                </a:extLst>
              </a:tr>
              <a:tr h="5664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Zvyšování konkurenceschopnosti lesního hospodářství a navazujících oborů – (II.)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 mil. 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64904"/>
                  </a:ext>
                </a:extLst>
              </a:tr>
              <a:tr h="2854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Posilování ekologické stability lesů – (I.)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 mil. 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269762"/>
                  </a:ext>
                </a:extLst>
              </a:tr>
              <a:tr h="566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7.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cs-CZ" sz="1200" b="1" u="none" strike="noStrike" dirty="0">
                          <a:effectLst/>
                        </a:rPr>
                        <a:t>IROP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Podpora bezpečnosti a komfortu nemotorové a hromadné dopravy – (III.)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8 mil. 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04/2018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06/2018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050644"/>
                  </a:ext>
                </a:extLst>
              </a:tr>
              <a:tr h="379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8.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u="none" strike="noStrike" dirty="0">
                          <a:effectLst/>
                        </a:rPr>
                        <a:t>Podpora infrastruktury pro sociální služby  - (III.)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 5 mil. 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796725"/>
                  </a:ext>
                </a:extLst>
              </a:tr>
              <a:tr h="379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9.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Zlepšování schopnosti reakce na mimořádné události – (I.)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3,7 mil.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4970"/>
                  </a:ext>
                </a:extLst>
              </a:tr>
              <a:tr h="379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3.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b="1" u="none" strike="noStrike" dirty="0">
                          <a:effectLst/>
                        </a:rPr>
                        <a:t>OPZ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u="none" strike="noStrike">
                          <a:effectLst/>
                        </a:rPr>
                        <a:t>Podpora zaměstnanosti a zaměstnatelnosti – (I.)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>
                          <a:effectLst/>
                        </a:rPr>
                        <a:t>2,2 mil. 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07/2018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200" u="none" strike="noStrike" dirty="0">
                          <a:effectLst/>
                        </a:rPr>
                        <a:t>09/2018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8" marR="5318" marT="5318" marB="0" anchor="ctr"/>
                </a:tc>
                <a:extLst>
                  <a:ext uri="{0D108BD9-81ED-4DB2-BD59-A6C34878D82A}">
                    <a16:rowId xmlns:a16="http://schemas.microsoft.com/office/drawing/2014/main" val="309717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204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" y="-255501"/>
            <a:ext cx="9144000" cy="1333013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51520" y="476673"/>
            <a:ext cx="8712968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 Zubří země – poradenské místo </a:t>
            </a:r>
          </a:p>
          <a:p>
            <a:r>
              <a:rPr lang="cs-CZ" sz="1600" b="1" cap="all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(Úřední dny a kontaktní osoba) </a:t>
            </a:r>
          </a:p>
          <a:p>
            <a:endParaRPr lang="cs-CZ" sz="20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447567"/>
              </p:ext>
            </p:extLst>
          </p:nvPr>
        </p:nvGraphicFramePr>
        <p:xfrm>
          <a:off x="283238" y="1729528"/>
          <a:ext cx="8596242" cy="2236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336">
                  <a:extLst>
                    <a:ext uri="{9D8B030D-6E8A-4147-A177-3AD203B41FA5}">
                      <a16:colId xmlns:a16="http://schemas.microsoft.com/office/drawing/2014/main" val="80784973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82287077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21340164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17539827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777660107"/>
                    </a:ext>
                  </a:extLst>
                </a:gridCol>
                <a:gridCol w="1255226">
                  <a:extLst>
                    <a:ext uri="{9D8B030D-6E8A-4147-A177-3AD203B41FA5}">
                      <a16:colId xmlns:a16="http://schemas.microsoft.com/office/drawing/2014/main" val="752754161"/>
                    </a:ext>
                  </a:extLst>
                </a:gridCol>
              </a:tblGrid>
              <a:tr h="4855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Jméno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Funkce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E-mail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Konzultace na poradenském místě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Poskytované </a:t>
                      </a: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konzultace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8034971"/>
                  </a:ext>
                </a:extLst>
              </a:tr>
              <a:tr h="6055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Jarmila Zemanová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Vedoucí manažer SCLLD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731 575 342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566 590 394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3"/>
                        </a:rPr>
                        <a:t>zubri.zeme@centrum.cz</a:t>
                      </a: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4"/>
                        </a:rPr>
                        <a:t>zemanova@zubrizeme.cz</a:t>
                      </a:r>
                      <a:endParaRPr lang="cs-CZ" sz="1200" u="sng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Bystřice nad Pernštejnem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5. výzva IROP – školy (II.)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6902749"/>
                  </a:ext>
                </a:extLst>
              </a:tr>
              <a:tr h="641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Lada Scherrerová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Manažer SCLLD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739 393 121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566 590 393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3"/>
                        </a:rPr>
                        <a:t>zubri.zeme@centrum.cz</a:t>
                      </a: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5"/>
                        </a:rPr>
                        <a:t>scherrerova@zubrizeme.cz</a:t>
                      </a:r>
                      <a:endParaRPr lang="cs-CZ" sz="1200" u="sng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Nové Město na Moravě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Bystřice nad Pernštejnem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 a 2. výzva OPZ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70025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Ing. Lada Jindrová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Manažer SCLLD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739 393 111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566 590 393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3"/>
                        </a:rPr>
                        <a:t>zubri.zeme@centrum.cz</a:t>
                      </a: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2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hlinkClick r:id="rId6"/>
                        </a:rPr>
                        <a:t>jindrova@zubrizeme.cz</a:t>
                      </a:r>
                      <a:endParaRPr lang="cs-CZ" sz="1200" u="sng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Bystřice nad Pernštejnem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6. Výzva IROP – doprava (II.)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6648051"/>
                  </a:ext>
                </a:extLst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143912"/>
              </p:ext>
            </p:extLst>
          </p:nvPr>
        </p:nvGraphicFramePr>
        <p:xfrm>
          <a:off x="290208" y="4270583"/>
          <a:ext cx="8561352" cy="201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0676">
                  <a:extLst>
                    <a:ext uri="{9D8B030D-6E8A-4147-A177-3AD203B41FA5}">
                      <a16:colId xmlns:a16="http://schemas.microsoft.com/office/drawing/2014/main" val="602091575"/>
                    </a:ext>
                  </a:extLst>
                </a:gridCol>
                <a:gridCol w="4280676">
                  <a:extLst>
                    <a:ext uri="{9D8B030D-6E8A-4147-A177-3AD203B41FA5}">
                      <a16:colId xmlns:a16="http://schemas.microsoft.com/office/drawing/2014/main" val="4036835143"/>
                    </a:ext>
                  </a:extLst>
                </a:gridCol>
              </a:tblGrid>
              <a:tr h="2501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 Zubří země, o.p.s.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205652"/>
                  </a:ext>
                </a:extLst>
              </a:tr>
              <a:tr h="2331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Poradenské místo - Bystřice nad Pernštejnem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Poradenské místo - Nové Město na Moravě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49799"/>
                  </a:ext>
                </a:extLst>
              </a:tr>
              <a:tr h="140928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063570"/>
                  </a:ext>
                </a:extLst>
              </a:tr>
            </a:tbl>
          </a:graphicData>
        </a:graphic>
      </p:graphicFrame>
      <p:pic>
        <p:nvPicPr>
          <p:cNvPr id="16" name="Obráze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4329" y="5133328"/>
            <a:ext cx="3067478" cy="1028844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8"/>
          <a:srcRect r="3012" b="7843"/>
          <a:stretch/>
        </p:blipFill>
        <p:spPr>
          <a:xfrm>
            <a:off x="804330" y="4878731"/>
            <a:ext cx="3067478" cy="254597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3C97FA1-B7A8-4BC3-8D33-013112197ABD}"/>
              </a:ext>
            </a:extLst>
          </p:cNvPr>
          <p:cNvSpPr/>
          <p:nvPr/>
        </p:nvSpPr>
        <p:spPr>
          <a:xfrm>
            <a:off x="3059832" y="6416769"/>
            <a:ext cx="2952328" cy="2525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www.zubrizeme.cz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A318652-DA2F-47FA-94F9-85B5EA21ED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6056" y="4965286"/>
            <a:ext cx="3162741" cy="276264"/>
          </a:xfrm>
          <a:prstGeom prst="rect">
            <a:avLst/>
          </a:prstGeom>
        </p:spPr>
      </p:pic>
      <p:pic>
        <p:nvPicPr>
          <p:cNvPr id="5" name="Picture 6" descr="schvalene_logo_zubri_zeme"/>
          <p:cNvPicPr/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45" y="6213233"/>
            <a:ext cx="1280943" cy="539497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209696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6" y="34747"/>
            <a:ext cx="9144000" cy="1507512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539552" y="2564904"/>
            <a:ext cx="8229600" cy="15121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190500">
              <a:prstClr val="black"/>
            </a:inn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169217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4632" cy="1008113"/>
          </a:xfrm>
        </p:spPr>
        <p:txBody>
          <a:bodyPr>
            <a:normAutofit/>
          </a:bodyPr>
          <a:lstStyle/>
          <a:p>
            <a:r>
              <a:rPr lang="cs-CZ" sz="3600" b="1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564904"/>
            <a:ext cx="8784976" cy="367240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Výsledky uzavřených výzev IROP (1., 2. a 3. výzva)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a informace o aktuálně připravených výzvách k vyhlášení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výzev na rok 2018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Dotazy, diskuze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88640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4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568952" cy="742591"/>
          </a:xfrm>
        </p:spPr>
        <p:txBody>
          <a:bodyPr>
            <a:normAutofit fontScale="90000"/>
          </a:bodyPr>
          <a:lstStyle/>
          <a:p>
            <a:r>
              <a:rPr lang="cs-CZ" sz="36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Výsledky </a:t>
            </a:r>
            <a:r>
              <a:rPr lang="cs-CZ" sz="3600" b="1" cap="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UZAVŘENých</a:t>
            </a:r>
            <a:r>
              <a:rPr lang="cs-CZ" sz="36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cap="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VÝZeV</a:t>
            </a:r>
            <a:r>
              <a:rPr lang="cs-CZ" sz="36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cap="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</a:t>
            </a:r>
            <a:r>
              <a:rPr lang="cs-CZ" sz="3600" b="1" cap="al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26769"/>
            <a:ext cx="1432560" cy="6115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3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280920" cy="171516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Výzva MAS - IROP – Podpora bezpečnosti a komfortu nemotorové a hromadné dopravy – </a:t>
            </a:r>
            <a:b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aktivita: Bezpečnost dopravy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517"/>
            <a:ext cx="9144000" cy="1507512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2E10FADA-22F9-4C92-A543-5D6CFFEC1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205545"/>
              </p:ext>
            </p:extLst>
          </p:nvPr>
        </p:nvGraphicFramePr>
        <p:xfrm>
          <a:off x="216024" y="2776016"/>
          <a:ext cx="8604448" cy="2474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889">
                  <a:extLst>
                    <a:ext uri="{9D8B030D-6E8A-4147-A177-3AD203B41FA5}">
                      <a16:colId xmlns:a16="http://schemas.microsoft.com/office/drawing/2014/main" val="1876527890"/>
                    </a:ext>
                  </a:extLst>
                </a:gridCol>
                <a:gridCol w="1564445">
                  <a:extLst>
                    <a:ext uri="{9D8B030D-6E8A-4147-A177-3AD203B41FA5}">
                      <a16:colId xmlns:a16="http://schemas.microsoft.com/office/drawing/2014/main" val="2313188836"/>
                    </a:ext>
                  </a:extLst>
                </a:gridCol>
                <a:gridCol w="3558762">
                  <a:extLst>
                    <a:ext uri="{9D8B030D-6E8A-4147-A177-3AD203B41FA5}">
                      <a16:colId xmlns:a16="http://schemas.microsoft.com/office/drawing/2014/main" val="1103270550"/>
                    </a:ext>
                  </a:extLst>
                </a:gridCol>
                <a:gridCol w="1607507">
                  <a:extLst>
                    <a:ext uri="{9D8B030D-6E8A-4147-A177-3AD203B41FA5}">
                      <a16:colId xmlns:a16="http://schemas.microsoft.com/office/drawing/2014/main" val="2524751839"/>
                    </a:ext>
                  </a:extLst>
                </a:gridCol>
                <a:gridCol w="1560845">
                  <a:extLst>
                    <a:ext uri="{9D8B030D-6E8A-4147-A177-3AD203B41FA5}">
                      <a16:colId xmlns:a16="http://schemas.microsoft.com/office/drawing/2014/main" val="2668350088"/>
                    </a:ext>
                  </a:extLst>
                </a:gridCol>
              </a:tblGrid>
              <a:tr h="5089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400">
                          <a:effectLst/>
                        </a:rPr>
                        <a:t>Žadatel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400">
                          <a:effectLst/>
                        </a:rPr>
                        <a:t>Název projektu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400">
                          <a:effectLst/>
                        </a:rPr>
                        <a:t>Celkové způsobilé výdaje v Kč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cs-CZ" sz="1400">
                          <a:effectLst/>
                        </a:rPr>
                        <a:t>Požadovaná výše podpory v Kč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1389410"/>
                  </a:ext>
                </a:extLst>
              </a:tr>
              <a:tr h="370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Obec Bobrůvka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Chodníky a autobusová zastávka v Bobrůvce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1 277 911,00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1 214 015,45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590889"/>
                  </a:ext>
                </a:extLst>
              </a:tr>
              <a:tr h="370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Obec Zubří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CHODNÍK U SILNICE III/36039 - OBEC ZUBŘÍ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537 080,00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510 226,00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513000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Obec Unčín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Zvýšení bezpečnosti dopravy v obci Unčín revitalizací stávajících chodníků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749 923,00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712 426,85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8363235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Mikroregion Pernštejn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CHODNÍK ČERNVÍR-NEDVĚDICE, 1. ETAPA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1 499 186,73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1 424 227,39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2499639"/>
                  </a:ext>
                </a:extLst>
              </a:tr>
              <a:tr h="23033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CELKEM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4 064 100,73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3 860 895,69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5991655"/>
                  </a:ext>
                </a:extLst>
              </a:tr>
            </a:tbl>
          </a:graphicData>
        </a:graphic>
      </p:graphicFrame>
      <p:sp>
        <p:nvSpPr>
          <p:cNvPr id="9" name="Obdélník 8">
            <a:extLst>
              <a:ext uri="{FF2B5EF4-FFF2-40B4-BE49-F238E27FC236}">
                <a16:creationId xmlns:a16="http://schemas.microsoft.com/office/drawing/2014/main" id="{021EACAE-1EFE-46AA-914A-D973C8EC2DC5}"/>
              </a:ext>
            </a:extLst>
          </p:cNvPr>
          <p:cNvSpPr/>
          <p:nvPr/>
        </p:nvSpPr>
        <p:spPr>
          <a:xfrm>
            <a:off x="827584" y="5395072"/>
            <a:ext cx="7704856" cy="1136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Celková alokace na tuto výzvu:				4 000 000 Kč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Celkový objem požadované finanční podpory za danou výzvu:	3 860 895,69 Kč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Částka nevyčerpaných alokovaných prostředků dané výzvy: 	139 104,31 Kč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30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80920" cy="100243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Výzva MAS - IROP – Podpora infrastruktury pro sociální služby – aktivita: Rozvoj sociálních služeb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517"/>
            <a:ext cx="9144000" cy="1507512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021EACAE-1EFE-46AA-914A-D973C8EC2DC5}"/>
              </a:ext>
            </a:extLst>
          </p:cNvPr>
          <p:cNvSpPr/>
          <p:nvPr/>
        </p:nvSpPr>
        <p:spPr>
          <a:xfrm>
            <a:off x="467544" y="4958050"/>
            <a:ext cx="835292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Celková alokace na tuto výzvu:				3 000 000 Kč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Celkový objem požadované finanční podpory za danou výzvu:	</a:t>
            </a:r>
            <a:r>
              <a:rPr lang="cs-CZ" b="1" dirty="0"/>
              <a:t>474 509,82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Kč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Částka nevyčerpaných alokovaných prostředků dané výzvy: 	</a:t>
            </a:r>
            <a:r>
              <a:rPr lang="cs-CZ" b="1" dirty="0"/>
              <a:t>2 525 490,18 Kč</a:t>
            </a:r>
            <a:endParaRPr lang="cs-CZ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60DED4A7-1354-4579-91F9-8012D41AE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642012"/>
              </p:ext>
            </p:extLst>
          </p:nvPr>
        </p:nvGraphicFramePr>
        <p:xfrm>
          <a:off x="539552" y="2564904"/>
          <a:ext cx="7992887" cy="2016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4237">
                  <a:extLst>
                    <a:ext uri="{9D8B030D-6E8A-4147-A177-3AD203B41FA5}">
                      <a16:colId xmlns:a16="http://schemas.microsoft.com/office/drawing/2014/main" val="378589657"/>
                    </a:ext>
                  </a:extLst>
                </a:gridCol>
                <a:gridCol w="2762809">
                  <a:extLst>
                    <a:ext uri="{9D8B030D-6E8A-4147-A177-3AD203B41FA5}">
                      <a16:colId xmlns:a16="http://schemas.microsoft.com/office/drawing/2014/main" val="1305498243"/>
                    </a:ext>
                  </a:extLst>
                </a:gridCol>
                <a:gridCol w="999526">
                  <a:extLst>
                    <a:ext uri="{9D8B030D-6E8A-4147-A177-3AD203B41FA5}">
                      <a16:colId xmlns:a16="http://schemas.microsoft.com/office/drawing/2014/main" val="4060628515"/>
                    </a:ext>
                  </a:extLst>
                </a:gridCol>
                <a:gridCol w="1407140">
                  <a:extLst>
                    <a:ext uri="{9D8B030D-6E8A-4147-A177-3AD203B41FA5}">
                      <a16:colId xmlns:a16="http://schemas.microsoft.com/office/drawing/2014/main" val="3799620380"/>
                    </a:ext>
                  </a:extLst>
                </a:gridCol>
                <a:gridCol w="1529175">
                  <a:extLst>
                    <a:ext uri="{9D8B030D-6E8A-4147-A177-3AD203B41FA5}">
                      <a16:colId xmlns:a16="http://schemas.microsoft.com/office/drawing/2014/main" val="2665183463"/>
                    </a:ext>
                  </a:extLst>
                </a:gridCol>
              </a:tblGrid>
              <a:tr h="869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Žadatel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Název projektu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Místo realizace/obec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Celkové způsobilé výdaje v Kč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Požadovaná výše podpory v Kč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24646"/>
                  </a:ext>
                </a:extLst>
              </a:tr>
              <a:tr h="869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Kolpingovo dílo České republiky z.s.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Rekonstrukce kuchyně v Terapeutické komunitě Sejřek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Sejřek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499 484,03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474 509,82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178468"/>
                  </a:ext>
                </a:extLst>
              </a:tr>
              <a:tr h="27813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499 484,03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474 509,82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3870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89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280920" cy="230425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Výzva MAS - IROP – Investice do kapacit a modernizace vybavení škol – </a:t>
            </a:r>
            <a:b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aktivita: Infrastruktura základních škol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9817"/>
            <a:ext cx="9144000" cy="1507512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021EACAE-1EFE-46AA-914A-D973C8EC2DC5}"/>
              </a:ext>
            </a:extLst>
          </p:cNvPr>
          <p:cNvSpPr/>
          <p:nvPr/>
        </p:nvSpPr>
        <p:spPr>
          <a:xfrm>
            <a:off x="395536" y="5495447"/>
            <a:ext cx="770485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Původní celková alokace na tuto výzvu:			5 000 000 Kč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Schválené navýšení alokace výzvy (ze 14.9.2017) na:		7 164 294,13 Kč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Celkový objem požadované finanční podpory za danou výzvu:	7 164 294,13 Kč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421979EE-2158-4556-B436-7C845FAC9C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55968"/>
              </p:ext>
            </p:extLst>
          </p:nvPr>
        </p:nvGraphicFramePr>
        <p:xfrm>
          <a:off x="395536" y="2552574"/>
          <a:ext cx="8424936" cy="2832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951">
                  <a:extLst>
                    <a:ext uri="{9D8B030D-6E8A-4147-A177-3AD203B41FA5}">
                      <a16:colId xmlns:a16="http://schemas.microsoft.com/office/drawing/2014/main" val="1611902530"/>
                    </a:ext>
                  </a:extLst>
                </a:gridCol>
                <a:gridCol w="1781577">
                  <a:extLst>
                    <a:ext uri="{9D8B030D-6E8A-4147-A177-3AD203B41FA5}">
                      <a16:colId xmlns:a16="http://schemas.microsoft.com/office/drawing/2014/main" val="804176171"/>
                    </a:ext>
                  </a:extLst>
                </a:gridCol>
                <a:gridCol w="3303077">
                  <a:extLst>
                    <a:ext uri="{9D8B030D-6E8A-4147-A177-3AD203B41FA5}">
                      <a16:colId xmlns:a16="http://schemas.microsoft.com/office/drawing/2014/main" val="1026131727"/>
                    </a:ext>
                  </a:extLst>
                </a:gridCol>
                <a:gridCol w="1366901">
                  <a:extLst>
                    <a:ext uri="{9D8B030D-6E8A-4147-A177-3AD203B41FA5}">
                      <a16:colId xmlns:a16="http://schemas.microsoft.com/office/drawing/2014/main" val="677715662"/>
                    </a:ext>
                  </a:extLst>
                </a:gridCol>
                <a:gridCol w="1590430">
                  <a:extLst>
                    <a:ext uri="{9D8B030D-6E8A-4147-A177-3AD203B41FA5}">
                      <a16:colId xmlns:a16="http://schemas.microsoft.com/office/drawing/2014/main" val="3282341353"/>
                    </a:ext>
                  </a:extLst>
                </a:gridCol>
              </a:tblGrid>
              <a:tr h="880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Žadatel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Název projektu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Celkové způsobilé výdaje v Kč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Požadovaná výše podpory v Kč 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4151203"/>
                  </a:ext>
                </a:extLst>
              </a:tr>
              <a:tr h="355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1.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Městys Strážek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Modernizace odborných učeben ZŠ Strážek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2 106 876,48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2 001 532,65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6163328"/>
                  </a:ext>
                </a:extLst>
              </a:tr>
              <a:tr h="433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2.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Obec Křídla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ZŠ Křídla - přístavba nové učebny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2 471 484,00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2 347 909,80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4676852"/>
                  </a:ext>
                </a:extLst>
              </a:tr>
              <a:tr h="880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3.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Město Nové Město na Moravě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Modernizace učebny technických prací a zajištění bezbariérovosti 2. ZŠ Leandra Čecha v Novém Městě na Moravě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2 963 001,77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2 814 851,68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8482680"/>
                  </a:ext>
                </a:extLst>
              </a:tr>
              <a:tr h="28190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CELKEM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7 541 362,25</a:t>
                      </a:r>
                      <a:endParaRPr lang="cs-CZ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7 164 294,13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2470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979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2456"/>
            <a:ext cx="8280920" cy="1010480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POČTU PROJEKTŮ </a:t>
            </a:r>
            <a:b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– 3. VÝZVY IROP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80CA872-34DC-4F3D-A00B-9392FCD27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300433"/>
              </p:ext>
            </p:extLst>
          </p:nvPr>
        </p:nvGraphicFramePr>
        <p:xfrm>
          <a:off x="251520" y="3068960"/>
          <a:ext cx="8424936" cy="229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9145126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069387855"/>
                    </a:ext>
                  </a:extLst>
                </a:gridCol>
                <a:gridCol w="1986664">
                  <a:extLst>
                    <a:ext uri="{9D8B030D-6E8A-4147-A177-3AD203B41FA5}">
                      <a16:colId xmlns:a16="http://schemas.microsoft.com/office/drawing/2014/main" val="2819171041"/>
                    </a:ext>
                  </a:extLst>
                </a:gridCol>
                <a:gridCol w="1596304">
                  <a:extLst>
                    <a:ext uri="{9D8B030D-6E8A-4147-A177-3AD203B41FA5}">
                      <a16:colId xmlns:a16="http://schemas.microsoft.com/office/drawing/2014/main" val="2806184734"/>
                    </a:ext>
                  </a:extLst>
                </a:gridCol>
                <a:gridCol w="1241568">
                  <a:extLst>
                    <a:ext uri="{9D8B030D-6E8A-4147-A177-3AD203B41FA5}">
                      <a16:colId xmlns:a16="http://schemas.microsoft.com/office/drawing/2014/main" val="140082"/>
                    </a:ext>
                  </a:extLst>
                </a:gridCol>
              </a:tblGrid>
              <a:tr h="103932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Výzva IROP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Počet předložených projektů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Počet schválených projektů ze strany MAS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Celkový počet konzultovaných projektů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Procento úspěšnosti projektů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43935361"/>
                  </a:ext>
                </a:extLst>
              </a:tr>
              <a:tr h="2919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Doprava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51234361"/>
                  </a:ext>
                </a:extLst>
              </a:tr>
              <a:tr h="3597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infrastruktura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100,00%</a:t>
                      </a: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343493195"/>
                  </a:ext>
                </a:extLst>
              </a:tr>
              <a:tr h="2919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Školy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46809613"/>
                  </a:ext>
                </a:extLst>
              </a:tr>
              <a:tr h="310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cs-CZ" sz="13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9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168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2456"/>
            <a:ext cx="8280920" cy="1082488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ALOKACE ODČERPANÝCH PROSTŘEDKŮ VÝZEV IROP</a:t>
            </a:r>
          </a:p>
        </p:txBody>
      </p:sp>
      <p:pic>
        <p:nvPicPr>
          <p:cNvPr id="5" name="Picture 6" descr="schvalene_logo_zubri_zeme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61" l="2614" r="97955">
                        <a14:foregroundMark x1="41023" y1="48396" x2="41023" y2="70321"/>
                        <a14:foregroundMark x1="41364" y1="43048" x2="41364" y2="43048"/>
                        <a14:foregroundMark x1="33977" y1="42246" x2="33977" y2="42246"/>
                        <a14:foregroundMark x1="60000" y1="51604" x2="58636" y2="68717"/>
                        <a14:foregroundMark x1="67045" y1="50000" x2="66705" y2="71123"/>
                        <a14:foregroundMark x1="78409" y1="50802" x2="77045" y2="72727"/>
                        <a14:foregroundMark x1="79659" y1="41444" x2="81364" y2="42246"/>
                        <a14:foregroundMark x1="56023" y1="51604" x2="50341" y2="67380"/>
                        <a14:foregroundMark x1="10000" y1="51604" x2="4886" y2="70321"/>
                        <a14:foregroundMark x1="20000" y1="50802" x2="20000" y2="50802"/>
                        <a14:foregroundMark x1="24659" y1="50802" x2="22614" y2="74332"/>
                        <a14:foregroundMark x1="32614" y1="54011" x2="31364" y2="71123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2128" cy="5169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944"/>
            <a:ext cx="9144000" cy="1507512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F046512-CFEF-45ED-89D0-FE065B21F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701079"/>
              </p:ext>
            </p:extLst>
          </p:nvPr>
        </p:nvGraphicFramePr>
        <p:xfrm>
          <a:off x="535484" y="3265012"/>
          <a:ext cx="7920879" cy="300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068">
                  <a:extLst>
                    <a:ext uri="{9D8B030D-6E8A-4147-A177-3AD203B41FA5}">
                      <a16:colId xmlns:a16="http://schemas.microsoft.com/office/drawing/2014/main" val="3659184919"/>
                    </a:ext>
                  </a:extLst>
                </a:gridCol>
                <a:gridCol w="1886553">
                  <a:extLst>
                    <a:ext uri="{9D8B030D-6E8A-4147-A177-3AD203B41FA5}">
                      <a16:colId xmlns:a16="http://schemas.microsoft.com/office/drawing/2014/main" val="196195837"/>
                    </a:ext>
                  </a:extLst>
                </a:gridCol>
                <a:gridCol w="1939448">
                  <a:extLst>
                    <a:ext uri="{9D8B030D-6E8A-4147-A177-3AD203B41FA5}">
                      <a16:colId xmlns:a16="http://schemas.microsoft.com/office/drawing/2014/main" val="1206563432"/>
                    </a:ext>
                  </a:extLst>
                </a:gridCol>
                <a:gridCol w="1467810">
                  <a:extLst>
                    <a:ext uri="{9D8B030D-6E8A-4147-A177-3AD203B41FA5}">
                      <a16:colId xmlns:a16="http://schemas.microsoft.com/office/drawing/2014/main" val="4190378972"/>
                    </a:ext>
                  </a:extLst>
                </a:gridCol>
              </a:tblGrid>
              <a:tr h="834903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Výzva IROP</a:t>
                      </a:r>
                      <a:endParaRPr lang="cs-CZ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Celkem alokováno na výzvu pro období 2016 -2023 v Kč</a:t>
                      </a:r>
                      <a:endParaRPr lang="cs-CZ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Vyčerpáno v prvních výzvách v Kč</a:t>
                      </a:r>
                      <a:endParaRPr lang="cs-CZ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Procento čerpání prostředků</a:t>
                      </a:r>
                      <a:endParaRPr lang="cs-CZ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0683419"/>
                  </a:ext>
                </a:extLst>
              </a:tr>
              <a:tr h="487847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Doprava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22 607 000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3 860 895,69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17,08%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165495"/>
                  </a:ext>
                </a:extLst>
              </a:tr>
              <a:tr h="469779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Sociální infrastruktura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11 800 000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474 509,82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4,02%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909866"/>
                  </a:ext>
                </a:extLst>
              </a:tr>
              <a:tr h="469779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Školy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>
                          <a:effectLst/>
                        </a:rPr>
                        <a:t>12 300 000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1 796 239,00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14,60%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620048"/>
                  </a:ext>
                </a:extLst>
              </a:tr>
              <a:tr h="469779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Celkem</a:t>
                      </a:r>
                      <a:endParaRPr lang="cs-CZ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46 707 000</a:t>
                      </a:r>
                      <a:endParaRPr lang="cs-CZ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6 131 645</a:t>
                      </a:r>
                      <a:endParaRPr lang="cs-CZ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435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20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9482"/>
            <a:ext cx="9144000" cy="1507512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F9FD7FAC-8B77-4D98-915D-5EDE3E160F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068889"/>
              </p:ext>
            </p:extLst>
          </p:nvPr>
        </p:nvGraphicFramePr>
        <p:xfrm>
          <a:off x="287524" y="957694"/>
          <a:ext cx="8568951" cy="5711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74897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2703</TotalTime>
  <Words>1662</Words>
  <Application>Microsoft Office PowerPoint</Application>
  <PresentationFormat>Předvádění na obrazovce (4:3)</PresentationFormat>
  <Paragraphs>316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Motiv sady Office</vt:lpstr>
      <vt:lpstr>Prezentace aplikace PowerPoint</vt:lpstr>
      <vt:lpstr>Program</vt:lpstr>
      <vt:lpstr>Výsledky UZAVŘENých VÝZeV irop </vt:lpstr>
      <vt:lpstr>1. Výzva MAS - IROP – Podpora bezpečnosti a komfortu nemotorové a hromadné dopravy –  aktivita: Bezpečnost dopravy</vt:lpstr>
      <vt:lpstr>2. Výzva MAS - IROP – Podpora infrastruktury pro sociální služby – aktivita: Rozvoj sociálních služeb</vt:lpstr>
      <vt:lpstr>3. Výzva MAS - IROP – Investice do kapacit a modernizace vybavení škol –  aktivita: Infrastruktura základních škol</vt:lpstr>
      <vt:lpstr>SHRNUTÍ POČTU PROJEKTŮ  1. – 3. VÝZVY IROP</vt:lpstr>
      <vt:lpstr>SHRNUTÍ ALOKACE ODČERPANÝCH PROSTŘEDKŮ VÝZEV IROP</vt:lpstr>
      <vt:lpstr>Prezentace aplikace PowerPoint</vt:lpstr>
      <vt:lpstr>INFORMACE O AKTUÁLNĚ PŘIPRAVENÝCH VÝZVYÁCH K VYHLÁŠENÍ   IROP (5. A 6. VÝZVA)  OPZ (1. A 2. VÝZVA)</vt:lpstr>
      <vt:lpstr>Harmonogram výzev MAS na 2. pol. roku 2017</vt:lpstr>
      <vt:lpstr>5. Výzva mas – irop – Investice do kapacit a modernizace vybavení škol – (II.)</vt:lpstr>
      <vt:lpstr>5. Výzva mas – irop – Investice do kapacit a modernizace vybavení škol – (II.)</vt:lpstr>
      <vt:lpstr>5. Výzva mas – irop – Investice do kapacit a modernizace vybavení škol – (II.)</vt:lpstr>
      <vt:lpstr>Prezentace aplikace PowerPoint</vt:lpstr>
      <vt:lpstr>Harmonogram výzev MAS na rok 2018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MAS - Lada Jindrová</cp:lastModifiedBy>
  <cp:revision>265</cp:revision>
  <dcterms:created xsi:type="dcterms:W3CDTF">2015-05-26T11:30:55Z</dcterms:created>
  <dcterms:modified xsi:type="dcterms:W3CDTF">2017-10-05T09:20:25Z</dcterms:modified>
</cp:coreProperties>
</file>