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82" r:id="rId4"/>
    <p:sldId id="258" r:id="rId5"/>
    <p:sldId id="279" r:id="rId6"/>
    <p:sldId id="280" r:id="rId7"/>
    <p:sldId id="285" r:id="rId8"/>
    <p:sldId id="284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1" r:id="rId17"/>
    <p:sldId id="26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025"/>
    <a:srgbClr val="F3771A"/>
    <a:srgbClr val="9A5315"/>
    <a:srgbClr val="52901C"/>
    <a:srgbClr val="000000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22.09.2016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97" name="Piál 1Zástupný symbol pro obrázek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11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25" name="Piál 1Zástupný symbol pro obrázek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22.09.2016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22.09.2016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36" name="Piál 1Zástupný symbol pro obrázek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7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22.09.2016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65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7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8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9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0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1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2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3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4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5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6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7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78" name="Piál 1Zástupný symbol pro obrázek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9" name="Piál 1Zástupný symbol pro obrázek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0" name="Piál 1Zástupný symbol pro obrázek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cs-CZ" smtClean="0"/>
              <a:pPr/>
              <a:t>22.09.2016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zubri.zeme@centrum.cz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62713" y="3709548"/>
            <a:ext cx="7303625" cy="526786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800" b="1" i="0" dirty="0"/>
              <a:t>Vír</a:t>
            </a:r>
            <a:endParaRPr lang="cs-CZ" sz="2800" b="1" dirty="0"/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800" b="1" dirty="0"/>
              <a:t>20. 9. 2016</a:t>
            </a:r>
            <a:endParaRPr lang="cs-CZ" sz="2800" b="1" i="0" dirty="0"/>
          </a:p>
        </p:txBody>
      </p:sp>
      <p:pic>
        <p:nvPicPr>
          <p:cNvPr id="7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81" y="5388783"/>
            <a:ext cx="3046628" cy="12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1143001" y="1545771"/>
            <a:ext cx="1371600" cy="772886"/>
          </a:xfrm>
          <a:prstGeom prst="ellipse">
            <a:avLst/>
          </a:prstGeom>
          <a:solidFill>
            <a:srgbClr val="F4F9FD"/>
          </a:solidFill>
          <a:ln>
            <a:solidFill>
              <a:srgbClr val="F4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72733" y="1932214"/>
            <a:ext cx="11634072" cy="1253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4400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možnosti dotací pro obce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4400" b="1" cap="small" dirty="0">
                <a:solidFill>
                  <a:schemeClr val="accent3">
                    <a:lumMod val="75000"/>
                  </a:schemeClr>
                </a:solidFill>
              </a:rPr>
              <a:t>přes MAS Zubří země </a:t>
            </a:r>
            <a:endParaRPr lang="cs-CZ" sz="44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4400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v období 2016 - 2023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PRV – přínosy CLLD přes MAS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1513" y="995423"/>
            <a:ext cx="11491043" cy="5359078"/>
          </a:xfrm>
        </p:spPr>
        <p:txBody>
          <a:bodyPr>
            <a:normAutofit fontScale="92500" lnSpcReduction="20000"/>
          </a:bodyPr>
          <a:lstStyle/>
          <a:p>
            <a:pPr marL="521208" indent="-457200">
              <a:buFont typeface="+mj-lt"/>
              <a:buAutoNum type="arabicPeriod"/>
            </a:pPr>
            <a:r>
              <a:rPr lang="cs-CZ" sz="2200" b="1" dirty="0">
                <a:solidFill>
                  <a:srgbClr val="F3771A"/>
                </a:solidFill>
              </a:rPr>
              <a:t>Pro CLLD upraveny podmínky</a:t>
            </a:r>
          </a:p>
          <a:p>
            <a:pPr lvl="1"/>
            <a:r>
              <a:rPr lang="cs-CZ" dirty="0"/>
              <a:t>čl. 17.1.a) Zemědělské podniky – </a:t>
            </a:r>
            <a:r>
              <a:rPr lang="cs-CZ" b="1" dirty="0"/>
              <a:t>umožnění podpory mobilních strojů vč. traktorů</a:t>
            </a:r>
          </a:p>
          <a:p>
            <a:pPr lvl="1"/>
            <a:r>
              <a:rPr lang="cs-CZ" dirty="0"/>
              <a:t>čl. 17.1.b) Zemědělské produkty – </a:t>
            </a:r>
            <a:r>
              <a:rPr lang="cs-CZ" b="1" dirty="0"/>
              <a:t>podpora užitkových vozidel kategorie N1 </a:t>
            </a:r>
          </a:p>
          <a:p>
            <a:pPr lvl="1"/>
            <a:r>
              <a:rPr lang="cs-CZ" dirty="0"/>
              <a:t>čl.17.1.c) Polní cesty – pokud je žadatelem obec a zaváže se k delší udržitelnosti, bude možné realizovat i v katastrech, kde </a:t>
            </a:r>
            <a:r>
              <a:rPr lang="cs-CZ" b="1" dirty="0"/>
              <a:t>neproběhly KPÚ/JPÚ </a:t>
            </a:r>
          </a:p>
          <a:p>
            <a:pPr lvl="1"/>
            <a:r>
              <a:rPr lang="cs-CZ" dirty="0"/>
              <a:t>čl. 19.1.b) Nezemědělské podnikání – </a:t>
            </a:r>
            <a:r>
              <a:rPr lang="cs-CZ" b="1" dirty="0"/>
              <a:t>širší výčet CZ-NACE</a:t>
            </a:r>
            <a:r>
              <a:rPr lang="cs-CZ" dirty="0"/>
              <a:t>, </a:t>
            </a:r>
            <a:r>
              <a:rPr lang="cs-CZ" b="1" dirty="0"/>
              <a:t>žadatel nemusí být zemědělec</a:t>
            </a:r>
            <a:r>
              <a:rPr lang="cs-CZ" dirty="0"/>
              <a:t>, </a:t>
            </a:r>
            <a:r>
              <a:rPr lang="cs-CZ" b="1" dirty="0"/>
              <a:t>podpora užitkových vozidel, možnost realizovat stravovací a rekreační služby i bez vazby na ubytování, pokud je v blízkosti významný turistický cíl</a:t>
            </a:r>
          </a:p>
          <a:p>
            <a:pPr lvl="1"/>
            <a:r>
              <a:rPr lang="cs-CZ" dirty="0"/>
              <a:t>čl. 26 Lesnické technologie – </a:t>
            </a:r>
            <a:r>
              <a:rPr lang="cs-CZ" b="1" dirty="0"/>
              <a:t>žadatel hospodaří na min. 3 ha lesa (10 ha centrálně)</a:t>
            </a:r>
            <a:endParaRPr lang="cs-CZ" dirty="0"/>
          </a:p>
          <a:p>
            <a:pPr marL="521208" indent="-457200">
              <a:buFont typeface="+mj-lt"/>
              <a:buAutoNum type="arabicPeriod"/>
            </a:pPr>
            <a:r>
              <a:rPr lang="cs-CZ" sz="2200" b="1" dirty="0">
                <a:solidFill>
                  <a:srgbClr val="F3771A"/>
                </a:solidFill>
              </a:rPr>
              <a:t>Navýšení míry podpory pro integrované projekty (LEADER)</a:t>
            </a:r>
          </a:p>
          <a:p>
            <a:pPr marL="521208" indent="-457200">
              <a:buFont typeface="+mj-lt"/>
              <a:buAutoNum type="arabicPeriod"/>
            </a:pPr>
            <a:r>
              <a:rPr lang="cs-CZ" sz="2200" b="1" dirty="0">
                <a:solidFill>
                  <a:srgbClr val="F3771A"/>
                </a:solidFill>
              </a:rPr>
              <a:t>Úprava (zjednodušení) limitů - nejedná se o uzavřený seznam způsobilých výdajů</a:t>
            </a:r>
          </a:p>
          <a:p>
            <a:pPr marL="521208" indent="-457200">
              <a:buFont typeface="+mj-lt"/>
              <a:buAutoNum type="arabicPeriod"/>
            </a:pPr>
            <a:r>
              <a:rPr lang="cs-CZ" sz="2000" b="1" dirty="0">
                <a:solidFill>
                  <a:srgbClr val="F3771A"/>
                </a:solidFill>
              </a:rPr>
              <a:t>Možné přidání témat a navýšení alokace</a:t>
            </a:r>
          </a:p>
          <a:p>
            <a:pPr marL="809244" lvl="2" indent="-342900">
              <a:spcBef>
                <a:spcPts val="1200"/>
              </a:spcBef>
            </a:pPr>
            <a:r>
              <a:rPr lang="cs-CZ" sz="1900" dirty="0"/>
              <a:t>přidání čl. 20 </a:t>
            </a:r>
            <a:r>
              <a:rPr lang="cs-CZ" sz="1900" b="1" dirty="0"/>
              <a:t>občanská vybavenost a kulturní dědictví – změna od r. 2018</a:t>
            </a:r>
          </a:p>
          <a:p>
            <a:pPr marL="809244" lvl="2" indent="-342900">
              <a:spcBef>
                <a:spcPts val="1200"/>
              </a:spcBef>
            </a:pPr>
            <a:r>
              <a:rPr lang="cs-CZ" sz="1900" b="1" dirty="0"/>
              <a:t>navýšení celkové alokace o 12,5% - 3,9 mil Kč, navýšení projektů spolupráce o 114 % - </a:t>
            </a:r>
            <a:r>
              <a:rPr lang="cs-CZ" b="1" dirty="0"/>
              <a:t>1,7 mil. Kč. </a:t>
            </a:r>
            <a:endParaRPr lang="cs-CZ" sz="2200" b="1" dirty="0">
              <a:solidFill>
                <a:srgbClr val="F3771A"/>
              </a:solidFill>
            </a:endParaRPr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617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Operační program zaměstnanost - OPZ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8751" y="1620456"/>
            <a:ext cx="11893249" cy="53590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Podpora zaměstnanosti a zaměstnatelnosti</a:t>
            </a:r>
          </a:p>
          <a:p>
            <a:pPr lvl="1"/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4 500 tis. Kč, 95 % dotace</a:t>
            </a:r>
            <a:r>
              <a:rPr lang="en-US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neinvesti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ční dotace, není stanovena udržitelnost projektu</a:t>
            </a:r>
            <a:endParaRPr lang="cs-CZ" b="1" dirty="0">
              <a:solidFill>
                <a:srgbClr val="6DC025"/>
              </a:solidFill>
            </a:endParaRPr>
          </a:p>
          <a:p>
            <a:pPr lvl="1"/>
            <a:r>
              <a:rPr lang="en-US" b="1" dirty="0" err="1"/>
              <a:t>podpora</a:t>
            </a:r>
            <a:r>
              <a:rPr lang="en-US" b="1" dirty="0"/>
              <a:t> </a:t>
            </a:r>
            <a:r>
              <a:rPr lang="en-US" b="1" dirty="0" err="1"/>
              <a:t>vytvoření</a:t>
            </a:r>
            <a:r>
              <a:rPr lang="en-US" b="1" dirty="0"/>
              <a:t> </a:t>
            </a:r>
            <a:r>
              <a:rPr lang="en-US" b="1" dirty="0" err="1"/>
              <a:t>nového</a:t>
            </a:r>
            <a:r>
              <a:rPr lang="en-US" b="1" dirty="0"/>
              <a:t> </a:t>
            </a:r>
            <a:r>
              <a:rPr lang="en-US" b="1" dirty="0" err="1"/>
              <a:t>pracovního</a:t>
            </a:r>
            <a:r>
              <a:rPr lang="en-US" b="1" dirty="0"/>
              <a:t> </a:t>
            </a:r>
            <a:r>
              <a:rPr lang="en-US" b="1" dirty="0" err="1"/>
              <a:t>míst</a:t>
            </a:r>
            <a:r>
              <a:rPr lang="cs-CZ" b="1" dirty="0"/>
              <a:t>a </a:t>
            </a:r>
            <a:r>
              <a:rPr lang="en-US" dirty="0"/>
              <a:t>(</a:t>
            </a:r>
            <a:r>
              <a:rPr lang="cs-CZ" dirty="0"/>
              <a:t>příspěvek na mzdy</a:t>
            </a:r>
            <a:r>
              <a:rPr lang="en-US" dirty="0"/>
              <a:t>)</a:t>
            </a:r>
            <a:endParaRPr lang="cs-CZ" sz="1600" dirty="0">
              <a:solidFill>
                <a:srgbClr val="6DC02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8060" y="3490296"/>
            <a:ext cx="568007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spc="300" dirty="0">
                <a:solidFill>
                  <a:schemeClr val="bg1"/>
                </a:solidFill>
                <a:latin typeface="Calibri" panose="020F0502020204030204" pitchFamily="34" charset="0"/>
              </a:rPr>
              <a:t>→ </a:t>
            </a:r>
            <a:r>
              <a:rPr lang="cs-CZ" b="1" spc="300" dirty="0">
                <a:solidFill>
                  <a:schemeClr val="bg1"/>
                </a:solidFill>
              </a:rPr>
              <a:t>Projekty od 400 tis. do 5 mil. Kč</a:t>
            </a:r>
          </a:p>
        </p:txBody>
      </p:sp>
    </p:spTree>
    <p:extLst>
      <p:ext uri="{BB962C8B-B14F-4D97-AF65-F5344CB8AC3E}">
        <p14:creationId xmlns:p14="http://schemas.microsoft.com/office/powerpoint/2010/main" val="7784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Operační program Životní prostředí - OPŽP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8751" y="1620456"/>
            <a:ext cx="7119319" cy="53590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Posilování přirozených funkcí krajiny</a:t>
            </a:r>
          </a:p>
          <a:p>
            <a:pPr lvl="1"/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7 546 tis. Kč, 85 % dotace</a:t>
            </a:r>
          </a:p>
          <a:p>
            <a:pPr lvl="1"/>
            <a:r>
              <a:rPr lang="cs-CZ" b="1" dirty="0"/>
              <a:t>výsadba dřevin na území CHKO Žďárské vrchy </a:t>
            </a:r>
            <a:r>
              <a:rPr lang="cs-CZ" i="1" dirty="0"/>
              <a:t>(část katastru obce Rozsochy, Lísek, Rovné-Divišov)</a:t>
            </a:r>
          </a:p>
          <a:p>
            <a:pPr lvl="1"/>
            <a:r>
              <a:rPr lang="cs-CZ" b="1" dirty="0"/>
              <a:t>z původního omezení „orná půda dle evidence LPIS“ je </a:t>
            </a:r>
            <a:r>
              <a:rPr lang="cs-CZ" b="1" dirty="0">
                <a:solidFill>
                  <a:srgbClr val="6DC025"/>
                </a:solidFill>
              </a:rPr>
              <a:t>rozšířeno na veškerou nelesní půdu</a:t>
            </a:r>
            <a:r>
              <a:rPr lang="cs-CZ" b="1" dirty="0"/>
              <a:t> dle katastru nemovitostí</a:t>
            </a:r>
            <a:r>
              <a:rPr lang="cs-CZ" dirty="0"/>
              <a:t> (mimo zastavěná a zastavitelná území)</a:t>
            </a:r>
            <a:r>
              <a:rPr lang="cs-CZ" b="1" dirty="0"/>
              <a:t> </a:t>
            </a:r>
          </a:p>
          <a:p>
            <a:pPr lvl="1"/>
            <a:endParaRPr lang="cs-CZ" b="1" dirty="0">
              <a:solidFill>
                <a:srgbClr val="9A531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8860" y="5127763"/>
            <a:ext cx="568007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spc="300" dirty="0">
                <a:solidFill>
                  <a:schemeClr val="bg1"/>
                </a:solidFill>
                <a:latin typeface="Calibri" panose="020F0502020204030204" pitchFamily="34" charset="0"/>
              </a:rPr>
              <a:t>→ </a:t>
            </a:r>
            <a:r>
              <a:rPr lang="cs-CZ" b="1" spc="300" dirty="0">
                <a:solidFill>
                  <a:schemeClr val="bg1"/>
                </a:solidFill>
              </a:rPr>
              <a:t>Projekty od 100 tis. do 5 mil. Kč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1889" r="29516" b="40862"/>
          <a:stretch/>
        </p:blipFill>
        <p:spPr>
          <a:xfrm>
            <a:off x="7363702" y="1157080"/>
            <a:ext cx="4671060" cy="48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Harmonogram aktivit v roce 2016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745154"/>
              </p:ext>
            </p:extLst>
          </p:nvPr>
        </p:nvGraphicFramePr>
        <p:xfrm>
          <a:off x="234586" y="915852"/>
          <a:ext cx="11554657" cy="52641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4677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3771A"/>
                          </a:solidFill>
                        </a:rPr>
                        <a:t>Aktivita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69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3771A"/>
                          </a:solidFill>
                        </a:rPr>
                        <a:t>2. krok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Podání žádosti o realizaci strategie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r>
                        <a:rPr lang="cs-CZ" sz="1600" b="1" dirty="0"/>
                        <a:t>Splnění formálních náležitostí a přijatelnosti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accent1"/>
                          </a:solidFill>
                        </a:rPr>
                        <a:t>Připomínky</a:t>
                      </a:r>
                      <a:r>
                        <a:rPr lang="cs-CZ" sz="1600" b="1" baseline="0" dirty="0">
                          <a:solidFill>
                            <a:schemeClr val="accent1"/>
                          </a:solidFill>
                        </a:rPr>
                        <a:t> věcné přijatelnosti</a:t>
                      </a:r>
                      <a:endParaRPr lang="cs-CZ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302002"/>
                  </a:ext>
                </a:extLst>
              </a:tr>
              <a:tr h="599230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accent1"/>
                          </a:solidFill>
                        </a:rPr>
                        <a:t>Podání žádosti na provoz Vypořádání věcných</a:t>
                      </a:r>
                      <a:r>
                        <a:rPr lang="cs-CZ" sz="16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600" b="1" dirty="0">
                          <a:solidFill>
                            <a:schemeClr val="accent1"/>
                          </a:solidFill>
                        </a:rPr>
                        <a:t>připomínek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F3771A"/>
                          </a:solidFill>
                        </a:rPr>
                        <a:t>3. krok: </a:t>
                      </a:r>
                      <a:r>
                        <a:rPr lang="cs-CZ" sz="1600" b="1" dirty="0"/>
                        <a:t>Schválení SCLLD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F3771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F3771A"/>
                          </a:solidFill>
                        </a:rPr>
                        <a:t>4. krok: </a:t>
                      </a:r>
                      <a:r>
                        <a:rPr lang="cs-CZ" sz="1600" b="1" dirty="0"/>
                        <a:t>Schválení výzvy</a:t>
                      </a:r>
                      <a:r>
                        <a:rPr lang="cs-CZ" sz="1600" b="1" baseline="0" dirty="0"/>
                        <a:t> IROP, PRV řídícím orgánem</a:t>
                      </a:r>
                      <a:endParaRPr lang="cs-CZ" sz="1600" b="1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F3771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6DC02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065305"/>
                  </a:ext>
                </a:extLst>
              </a:tr>
              <a:tr h="630769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3771A"/>
                          </a:solidFill>
                        </a:rPr>
                        <a:t>5. krok:</a:t>
                      </a:r>
                      <a:r>
                        <a:rPr lang="cs-CZ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600" b="1" dirty="0"/>
                        <a:t>Vyhlášení 1. výzvy IROP, PRV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r>
                        <a:rPr lang="cs-CZ" sz="1600" b="1" dirty="0"/>
                        <a:t>Příjem žádostí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r>
                        <a:rPr lang="cs-CZ" sz="1600" b="1" dirty="0"/>
                        <a:t>Seminář pro žadatele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Harmonogram aktivit v roce 1. pol. 2017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686458"/>
              </p:ext>
            </p:extLst>
          </p:nvPr>
        </p:nvGraphicFramePr>
        <p:xfrm>
          <a:off x="323803" y="861941"/>
          <a:ext cx="11554657" cy="53432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8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0089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3771A"/>
                          </a:solidFill>
                        </a:rPr>
                        <a:t>Aktivita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3771A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Příjem žádostí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437691"/>
                  </a:ext>
                </a:extLst>
              </a:tr>
              <a:tr h="595126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Hodnocení žádostí a schválení žádosti MAS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126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Schválení žádostí řídícím orgánem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603369"/>
                  </a:ext>
                </a:extLst>
              </a:tr>
              <a:tr h="555085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Schválení výzvy</a:t>
                      </a:r>
                      <a:r>
                        <a:rPr lang="cs-CZ" sz="1600" b="1" baseline="0" dirty="0">
                          <a:solidFill>
                            <a:srgbClr val="0070C0"/>
                          </a:solidFill>
                        </a:rPr>
                        <a:t> OPZ řídícím orgánem</a:t>
                      </a:r>
                      <a:endParaRPr lang="cs-CZ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Vyhlášení 1. </a:t>
                      </a:r>
                      <a:r>
                        <a:rPr lang="cs-CZ" sz="1600" b="1">
                          <a:solidFill>
                            <a:srgbClr val="0070C0"/>
                          </a:solidFill>
                        </a:rPr>
                        <a:t>výzvy </a:t>
                      </a:r>
                      <a:r>
                        <a:rPr lang="cs-CZ" sz="1600" b="1" baseline="0">
                          <a:solidFill>
                            <a:srgbClr val="0070C0"/>
                          </a:solidFill>
                        </a:rPr>
                        <a:t>OPZ</a:t>
                      </a:r>
                      <a:endParaRPr lang="cs-CZ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02002"/>
                  </a:ext>
                </a:extLst>
              </a:tr>
              <a:tr h="420089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Příjem žádostí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085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Seminář pro žadatele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Hodnocení žádostí a schválení žádosti MAS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F3771A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</a:rPr>
                        <a:t>Schválení žádostí řídícím orgánem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9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3804" y="6316038"/>
            <a:ext cx="932123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spc="300" dirty="0">
                <a:solidFill>
                  <a:schemeClr val="bg1"/>
                </a:solidFill>
              </a:rPr>
              <a:t>2. Výzva PRV, IROP vyhlášena v 8-9/2017, OPZ 10/2017 </a:t>
            </a:r>
          </a:p>
        </p:txBody>
      </p:sp>
    </p:spTree>
    <p:extLst>
      <p:ext uri="{BB962C8B-B14F-4D97-AF65-F5344CB8AC3E}">
        <p14:creationId xmlns:p14="http://schemas.microsoft.com/office/powerpoint/2010/main" val="16150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Financování MAS Zubří země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4586" y="751113"/>
            <a:ext cx="11893249" cy="5996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2013 - 2015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krajské dotace na provoz a evropské dotace z PRV, OPTP na tvorbu strategie a projekt spolupráce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</a:t>
            </a:r>
            <a:r>
              <a:rPr lang="cs-CZ" b="1" dirty="0" err="1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Bystřicko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93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dotací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města Bystřice n. P.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kancelář, služební auto</a:t>
            </a:r>
          </a:p>
          <a:p>
            <a:pPr marL="64008" indent="0">
              <a:buNone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2016</a:t>
            </a:r>
            <a:endParaRPr lang="cs-CZ" b="1" dirty="0"/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krajská dotace 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evropská dotace z IROP 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na provoz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</a:t>
            </a:r>
            <a:r>
              <a:rPr lang="cs-CZ" b="1" dirty="0" err="1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Bystřicko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45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dotací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Novoměstsko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15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Mikroregionu Pernštejn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5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vybavení z IROP</a:t>
            </a:r>
          </a:p>
          <a:p>
            <a:pPr marL="64008" lvl="1" indent="0">
              <a:spcBef>
                <a:spcPts val="1800"/>
              </a:spcBef>
              <a:buNone/>
            </a:pPr>
            <a:r>
              <a:rPr lang="cs-CZ" sz="2400" b="1" dirty="0">
                <a:solidFill>
                  <a:srgbClr val="F3771A"/>
                </a:solidFill>
                <a:ea typeface="Calibri"/>
                <a:cs typeface="Times New Roman"/>
              </a:rPr>
              <a:t>2017 - 2023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krajská dotace 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evropská dotace z IROP 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na provoz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příspěvek na obyvatele ve výši </a:t>
            </a:r>
            <a:r>
              <a:rPr lang="cs-CZ" b="1" dirty="0">
                <a:solidFill>
                  <a:srgbClr val="F3771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Kč/obyvatel </a:t>
            </a:r>
            <a:r>
              <a:rPr lang="cs-CZ" sz="18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jiné MAS příspěvek v průměrné výši </a:t>
            </a:r>
            <a:r>
              <a:rPr lang="cs-CZ" sz="1800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cs-CZ" sz="18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Kč/obyvatel</a:t>
            </a:r>
            <a:r>
              <a:rPr lang="cs-CZ" sz="18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b="1" dirty="0">
              <a:solidFill>
                <a:srgbClr val="9A5315"/>
              </a:solidFill>
            </a:endParaRPr>
          </a:p>
          <a:p>
            <a:pPr lvl="1"/>
            <a:endParaRPr lang="cs-CZ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71" y="5588389"/>
            <a:ext cx="1460186" cy="62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546771" y="4698168"/>
            <a:ext cx="7361158" cy="40011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SCLLD MAS Zubří země ke stažení</a:t>
            </a:r>
            <a:r>
              <a:rPr lang="cs-CZ" sz="2000" dirty="0">
                <a:solidFill>
                  <a:schemeClr val="bg1"/>
                </a:solidFill>
              </a:rPr>
              <a:t>: </a:t>
            </a:r>
            <a:r>
              <a:rPr lang="cs-CZ" sz="2000" b="1" dirty="0">
                <a:solidFill>
                  <a:schemeClr val="bg1"/>
                </a:solidFill>
              </a:rPr>
              <a:t>www.zubrizeme.cz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1" y="5434391"/>
            <a:ext cx="5616624" cy="930526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595" y="1564323"/>
            <a:ext cx="7162800" cy="3197843"/>
          </a:xfrm>
        </p:spPr>
        <p:txBody>
          <a:bodyPr/>
          <a:lstStyle/>
          <a:p>
            <a:pPr marL="114300" indent="0">
              <a:buNone/>
            </a:pPr>
            <a:endParaRPr lang="cs-CZ" sz="22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MAS Zubří země, o.p.s.</a:t>
            </a:r>
          </a:p>
          <a:p>
            <a:pPr marL="11430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Příční 405, 593 01 Bystřice nad Pernštejnem</a:t>
            </a:r>
          </a:p>
          <a:p>
            <a:pPr marL="11430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Ing. Jarmila Zemanová	</a:t>
            </a:r>
          </a:p>
          <a:p>
            <a:pPr marL="114300" indent="0">
              <a:buNone/>
            </a:pPr>
            <a:r>
              <a:rPr lang="cs-CZ" sz="2200" dirty="0">
                <a:solidFill>
                  <a:srgbClr val="0070C0"/>
                </a:solidFill>
                <a:hlinkClick r:id="rId5"/>
              </a:rPr>
              <a:t>zubri.zeme@centrum.cz</a:t>
            </a:r>
            <a:endParaRPr lang="cs-CZ" sz="22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tel.: 566 590 399, 731 575 342</a:t>
            </a:r>
          </a:p>
          <a:p>
            <a:pPr marL="11430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sz="2800" b="1" spc="300" dirty="0">
                <a:solidFill>
                  <a:srgbClr val="0070C0"/>
                </a:solidFill>
              </a:rPr>
              <a:t>www.zubrizeme.cz</a:t>
            </a:r>
          </a:p>
          <a:p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6787" y="177067"/>
            <a:ext cx="10058402" cy="12192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14716" y="156209"/>
            <a:ext cx="6482899" cy="73374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000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Území MAS Zubří země</a:t>
            </a:r>
            <a:endParaRPr lang="cs-CZ" sz="4000" b="1" i="0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pic>
        <p:nvPicPr>
          <p:cNvPr id="5" name="Obrázek 4" descr="MAS_orp_mikro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6" b="707"/>
          <a:stretch/>
        </p:blipFill>
        <p:spPr bwMode="auto">
          <a:xfrm>
            <a:off x="6678700" y="922846"/>
            <a:ext cx="5252553" cy="5131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6802752" y="863062"/>
            <a:ext cx="1380226" cy="617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 descr="C:\Documents and Settings\User\Local Settings\Temporary Internet Files\Content.Word\MAS_celé území_4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2" t="5385" r="3424" b="54442"/>
          <a:stretch/>
        </p:blipFill>
        <p:spPr bwMode="auto">
          <a:xfrm>
            <a:off x="1708603" y="3180019"/>
            <a:ext cx="3695121" cy="2990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314715" y="1038548"/>
            <a:ext cx="6482899" cy="202576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cs-CZ" sz="1800" dirty="0"/>
              <a:t>východní část Českomoravské vrchoviny, periferní část Kraje Vysočina, CHKO Žďárské vrchy 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609,04 km</a:t>
            </a:r>
            <a:r>
              <a:rPr lang="cs-CZ" sz="1800" baseline="30000" dirty="0"/>
              <a:t>2</a:t>
            </a:r>
            <a:endParaRPr lang="cs-CZ" sz="1800" dirty="0"/>
          </a:p>
          <a:p>
            <a:pPr>
              <a:spcBef>
                <a:spcPts val="600"/>
              </a:spcBef>
            </a:pPr>
            <a:r>
              <a:rPr lang="cs-CZ" sz="1800" dirty="0"/>
              <a:t>69 obcí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solidFill>
                  <a:srgbClr val="9A5315"/>
                </a:solidFill>
              </a:rPr>
              <a:t>39 815 obyvatel – </a:t>
            </a:r>
            <a:r>
              <a:rPr lang="cs-CZ" sz="1800" b="1" dirty="0">
                <a:solidFill>
                  <a:srgbClr val="F3771A"/>
                </a:solidFill>
              </a:rPr>
              <a:t>3. největší MAS v Kraji Vysočina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Hlavní centra MAS</a:t>
            </a:r>
          </a:p>
          <a:p>
            <a:pPr>
              <a:spcBef>
                <a:spcPts val="600"/>
              </a:spcBef>
              <a:buNone/>
            </a:pPr>
            <a:r>
              <a:rPr lang="cs-CZ" sz="1200" dirty="0"/>
              <a:t>	</a:t>
            </a:r>
            <a:r>
              <a:rPr lang="cs-CZ" sz="1500" dirty="0"/>
              <a:t>Nové Město na Moravě, Bystřice nad Pernštejnem, Nedvědice</a:t>
            </a:r>
            <a:endParaRPr lang="cs-CZ" sz="1300" dirty="0"/>
          </a:p>
          <a:p>
            <a:pPr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75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14716" y="156209"/>
            <a:ext cx="7440322" cy="73374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000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Činnost MAS Zubří země</a:t>
            </a:r>
            <a:endParaRPr lang="cs-CZ" sz="4000" b="1" i="0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480199" y="1038548"/>
            <a:ext cx="1380226" cy="617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2986" y="1124744"/>
            <a:ext cx="11298953" cy="5380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2800" b="1" dirty="0">
                <a:solidFill>
                  <a:srgbClr val="F3771A"/>
                </a:solidFill>
              </a:rPr>
              <a:t>2014 - 2015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rozdělení finanční podpory na drobné akce v rámci tréninkové výzvy </a:t>
            </a:r>
            <a:r>
              <a:rPr lang="en-US" sz="1700" dirty="0"/>
              <a:t>(</a:t>
            </a:r>
            <a:r>
              <a:rPr lang="cs-CZ" sz="1700" dirty="0"/>
              <a:t>ZŠ a MŠ Vír, Sdružení při škole Strážek, Obec Rozsochy, Obec Věžná, TJ Sokol Prosetín, Dance Style Bystřice n. P., Zámecký statek </a:t>
            </a:r>
            <a:r>
              <a:rPr lang="cs-CZ" sz="1700" dirty="0" err="1"/>
              <a:t>o.s</a:t>
            </a:r>
            <a:r>
              <a:rPr lang="cs-CZ" sz="1700" dirty="0"/>
              <a:t>.</a:t>
            </a:r>
            <a:r>
              <a:rPr lang="en-US" sz="1700" dirty="0">
                <a:solidFill>
                  <a:srgbClr val="9A5315"/>
                </a:solidFill>
              </a:rPr>
              <a:t>)</a:t>
            </a:r>
            <a:r>
              <a:rPr lang="cs-CZ" sz="1700" dirty="0">
                <a:solidFill>
                  <a:srgbClr val="FF0000"/>
                </a:solidFill>
              </a:rPr>
              <a:t>  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realizace vlastních projektů spolupráce</a:t>
            </a:r>
            <a:r>
              <a:rPr lang="cs-CZ" sz="1800" b="1" dirty="0"/>
              <a:t> </a:t>
            </a:r>
            <a:r>
              <a:rPr lang="cs-CZ" sz="1800" dirty="0"/>
              <a:t>např. </a:t>
            </a:r>
            <a:r>
              <a:rPr lang="cs-CZ" sz="1800" b="1" dirty="0"/>
              <a:t>Znám křišťálovou studánku…. </a:t>
            </a:r>
            <a:r>
              <a:rPr lang="en-US" sz="1700" dirty="0"/>
              <a:t>(</a:t>
            </a:r>
            <a:r>
              <a:rPr lang="cs-CZ" sz="1700" dirty="0"/>
              <a:t>spolupráce se školami, obcemi a SDH: Bystřice n. P., Dolní Rožínka, </a:t>
            </a:r>
            <a:r>
              <a:rPr lang="cs-CZ" sz="1700" dirty="0" err="1"/>
              <a:t>Moravecké</a:t>
            </a:r>
            <a:r>
              <a:rPr lang="cs-CZ" sz="1700" dirty="0"/>
              <a:t> Pavlovice, Nedvědice, Prosetín, Rožná, Rozsochy, Štěpánov n. S., Ubušínek, Vír</a:t>
            </a:r>
            <a:r>
              <a:rPr lang="en-US" sz="1700" dirty="0"/>
              <a:t>)</a:t>
            </a:r>
            <a:endParaRPr lang="cs-CZ" sz="1600" dirty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2800" b="1" dirty="0">
                <a:solidFill>
                  <a:srgbClr val="F3771A"/>
                </a:solidFill>
              </a:rPr>
              <a:t>2016 - 2023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získávání a rozdělování finančních prostředků přímo v regionu </a:t>
            </a:r>
            <a:r>
              <a:rPr lang="cs-CZ" sz="1800" dirty="0"/>
              <a:t>podle jeho skutečných potřeb na základě předem připravené a regionem schválené strategie komunitně vedeného místního rozvoje (SCLLD),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rozdělování finanční prostředků z IROP, PRV, OPZ a </a:t>
            </a:r>
            <a:r>
              <a:rPr lang="cs-CZ" sz="1900" b="1" dirty="0">
                <a:solidFill>
                  <a:srgbClr val="52901C"/>
                </a:solidFill>
              </a:rPr>
              <a:t>OPŽP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poradenství a metodická podpora žadatelům o dotaci z IROP, PRV, OPZ a </a:t>
            </a:r>
            <a:r>
              <a:rPr lang="cs-CZ" sz="1900" b="1" dirty="0">
                <a:solidFill>
                  <a:srgbClr val="52901C"/>
                </a:solidFill>
              </a:rPr>
              <a:t>OPŽP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poradenství a metodická podpora žadatelům o dotaci z OP VVV </a:t>
            </a:r>
            <a:r>
              <a:rPr lang="en-US" sz="1900" b="1" dirty="0"/>
              <a:t>(</a:t>
            </a:r>
            <a:r>
              <a:rPr lang="cs-CZ" sz="1900" b="1" dirty="0"/>
              <a:t>šablony</a:t>
            </a:r>
            <a:r>
              <a:rPr lang="en-US" sz="1900" b="1" dirty="0"/>
              <a:t>)</a:t>
            </a:r>
            <a:endParaRPr lang="cs-CZ" sz="1900" b="1" dirty="0"/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poradenství bude také 1x týdně zajištěno i v Novém Městě na Moravě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0271584"/>
              </p:ext>
            </p:extLst>
          </p:nvPr>
        </p:nvGraphicFramePr>
        <p:xfrm>
          <a:off x="285386" y="1489883"/>
          <a:ext cx="11474814" cy="4347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8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Programový rámec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Opatření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Podpora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Celkem</a:t>
                      </a:r>
                      <a:r>
                        <a:rPr lang="cs-CZ" sz="1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způsobilé výdaje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1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IROP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 Podpora bezpečnosti a komfortu nemotorové a hromadné dopravy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22 607,00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23 796,82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Zlepšování schopnosti reakce na mimořádné události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3 894,73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Podpora infrastruktury pro sociální služby</a:t>
                      </a:r>
                      <a:endParaRPr lang="cs-CZ" sz="12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11 800,00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12 421,07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Investice do zázemí sociálních podniků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2 421,06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Investice do kapacit a modernizace vybavení škol všech stupňů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12 947,39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Investice do kvality územního a rozvojového plánování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789,47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17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53 457,00</a:t>
                      </a:r>
                      <a:endParaRPr lang="cs-CZ" sz="1600" b="1" i="0" u="none" strike="noStrike" dirty="0">
                        <a:solidFill>
                          <a:srgbClr val="F3771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lang="cs-CZ" sz="1800" b="1" kern="1200" baseline="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516">
                <a:tc rowSpan="5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OPZ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Podpora zaměstnanosti a zaměstnatelnosti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Podpora aktivit v rámci sociálních služeb a sociálního začleňování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1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Podpora prorodinných opatření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1 734,00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1 734,00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Zakládání a rozšiřování činností sociálních podniků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13 234,00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13 234,00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15" y="6192003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2"/>
          <p:cNvSpPr txBox="1">
            <a:spLocks/>
          </p:cNvSpPr>
          <p:nvPr/>
        </p:nvSpPr>
        <p:spPr>
          <a:xfrm>
            <a:off x="234586" y="252794"/>
            <a:ext cx="10062330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l-PL" sz="2700" b="1" cap="small" dirty="0">
                <a:solidFill>
                  <a:schemeClr val="accent3">
                    <a:lumMod val="75000"/>
                  </a:schemeClr>
                </a:solidFill>
              </a:rPr>
              <a:t>Alokace MAS </a:t>
            </a:r>
            <a:r>
              <a:rPr lang="cs-CZ" sz="2700" b="1" cap="small" dirty="0">
                <a:solidFill>
                  <a:srgbClr val="52901C"/>
                </a:solidFill>
              </a:rPr>
              <a:t>Zubří země 2016 – 2023</a:t>
            </a:r>
            <a:r>
              <a:rPr lang="pl-PL" sz="2600" b="1" cap="small" dirty="0">
                <a:solidFill>
                  <a:srgbClr val="52901C"/>
                </a:solidFill>
              </a:rPr>
              <a:t> </a:t>
            </a:r>
            <a:r>
              <a:rPr lang="pl-PL" sz="1900" b="1" cap="small" dirty="0">
                <a:solidFill>
                  <a:schemeClr val="accent3">
                    <a:lumMod val="75000"/>
                  </a:schemeClr>
                </a:solidFill>
              </a:rPr>
              <a:t>(tis. Kč)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5386" y="1043737"/>
            <a:ext cx="606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4 Programové rámce: IROP, PRV, OPZ a OPŽP</a:t>
            </a:r>
          </a:p>
        </p:txBody>
      </p:sp>
    </p:spTree>
    <p:extLst>
      <p:ext uri="{BB962C8B-B14F-4D97-AF65-F5344CB8AC3E}">
        <p14:creationId xmlns:p14="http://schemas.microsoft.com/office/powerpoint/2010/main" val="39805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9980602"/>
              </p:ext>
            </p:extLst>
          </p:nvPr>
        </p:nvGraphicFramePr>
        <p:xfrm>
          <a:off x="234586" y="1137155"/>
          <a:ext cx="11698913" cy="4906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8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Programový rámec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err="1">
                          <a:effectLst/>
                        </a:rPr>
                        <a:t>Fiche</a:t>
                      </a:r>
                      <a:r>
                        <a:rPr lang="cs-CZ" sz="1400" u="none" strike="noStrike" dirty="0">
                          <a:effectLst/>
                        </a:rPr>
                        <a:t>/opatření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Podpora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Celkem</a:t>
                      </a:r>
                      <a:r>
                        <a:rPr lang="cs-CZ" sz="1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způsobilé výdaje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16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PRV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Modernizace zemědělského podnikání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Modernizace zpracování zemědělských produktů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Investice do sítě lesních cest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2 222,21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Opravy a budování sítě polních cest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555,56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Podpora ekologické stability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Modernizace nezemědělského podnikání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22 666,67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Posilování ekologické stability lesů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Podpora neprodukčních funkcí lesů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Zvyšování konkurenceschopnosti lesního hospodářství a navazujících oborů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3 645,69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7 291,38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Podpora aktivit komunitně vedeného místního rozvoje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1 519,42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1 688,25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33 365,11</a:t>
                      </a:r>
                      <a:endParaRPr lang="cs-CZ" sz="1800" dirty="0">
                        <a:solidFill>
                          <a:srgbClr val="F3771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57 924,07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OPŽP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Posilování přirozených funkcí krajiny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r>
                        <a:rPr lang="cs-CZ" sz="16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546</a:t>
                      </a:r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8 877,64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07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cap="all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107 602,11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136 306,25</a:t>
                      </a:r>
                    </a:p>
                  </a:txBody>
                  <a:tcPr marL="9525" marR="9525" marT="9525" marB="0" anchor="ctr">
                    <a:solidFill>
                      <a:srgbClr val="F377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l-PL" sz="3200" b="1" cap="small" dirty="0">
                <a:solidFill>
                  <a:schemeClr val="accent3">
                    <a:lumMod val="75000"/>
                  </a:schemeClr>
                </a:solidFill>
              </a:rPr>
              <a:t>Alokace MAS </a:t>
            </a:r>
            <a:r>
              <a:rPr lang="cs-CZ" sz="3200" b="1" cap="small" dirty="0">
                <a:solidFill>
                  <a:srgbClr val="52901C"/>
                </a:solidFill>
              </a:rPr>
              <a:t>Zubří země 2016 – 2023</a:t>
            </a:r>
            <a:r>
              <a:rPr lang="pl-PL" sz="3200" b="1" cap="small" dirty="0">
                <a:solidFill>
                  <a:srgbClr val="52901C"/>
                </a:solidFill>
              </a:rPr>
              <a:t> </a:t>
            </a:r>
            <a:r>
              <a:rPr lang="pl-PL" sz="2400" b="1" cap="small" dirty="0">
                <a:solidFill>
                  <a:schemeClr val="accent3">
                    <a:lumMod val="75000"/>
                  </a:schemeClr>
                </a:solidFill>
              </a:rPr>
              <a:t>(tis. Kč)</a:t>
            </a:r>
            <a:endParaRPr lang="cs-CZ" sz="2400" b="1" cap="smal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Integrovaný regionální operační program - IROP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1513" y="995423"/>
            <a:ext cx="11893249" cy="535907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Podpora bezpečnosti a komfortu nemotorové a hromadné dopravy</a:t>
            </a:r>
          </a:p>
          <a:p>
            <a:pPr lvl="1"/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22 607 tis. Kč, 95 % dotace</a:t>
            </a:r>
            <a:endParaRPr lang="cs-CZ" b="1" dirty="0">
              <a:solidFill>
                <a:srgbClr val="6DC025"/>
              </a:solidFill>
            </a:endParaRPr>
          </a:p>
          <a:p>
            <a:pPr lvl="1"/>
            <a:r>
              <a:rPr lang="cs-CZ" b="1" dirty="0"/>
              <a:t>výstavba a modernizace přestupních terminálů </a:t>
            </a:r>
            <a:r>
              <a:rPr lang="cs-CZ" dirty="0"/>
              <a:t>pro veřejnou dopravu a systémů pro přestup na veřejnou dopravu </a:t>
            </a:r>
            <a:r>
              <a:rPr lang="en-US" sz="1600" dirty="0"/>
              <a:t>(</a:t>
            </a:r>
            <a:r>
              <a:rPr lang="cs-CZ" sz="1600" dirty="0"/>
              <a:t>parkoviště pro osobní vozy s možností přestupu na VHD</a:t>
            </a:r>
            <a:r>
              <a:rPr lang="en-US" sz="1600" dirty="0"/>
              <a:t>)</a:t>
            </a:r>
            <a:r>
              <a:rPr lang="cs-CZ" sz="1600" dirty="0"/>
              <a:t> </a:t>
            </a:r>
          </a:p>
          <a:p>
            <a:pPr lvl="1"/>
            <a:r>
              <a:rPr lang="cs-CZ" b="1" dirty="0"/>
              <a:t>výstavba a modernizace cyklostezek a cyklotras</a:t>
            </a:r>
            <a:r>
              <a:rPr lang="cs-CZ" dirty="0"/>
              <a:t>, budování </a:t>
            </a:r>
            <a:r>
              <a:rPr lang="cs-CZ" b="1" dirty="0"/>
              <a:t>doprovodné infrastruktury </a:t>
            </a:r>
            <a:r>
              <a:rPr lang="cs-CZ" dirty="0"/>
              <a:t>pro cyklisty </a:t>
            </a:r>
            <a:r>
              <a:rPr lang="en-US" sz="1600" dirty="0"/>
              <a:t>(</a:t>
            </a:r>
            <a:r>
              <a:rPr lang="cs-CZ" sz="1600" dirty="0"/>
              <a:t>např. stojany na kola, úschovny kol, odpočívadel, dopravní značení, osvětlení</a:t>
            </a:r>
            <a:r>
              <a:rPr lang="en-US" sz="1600" i="1" dirty="0"/>
              <a:t>)</a:t>
            </a:r>
            <a:r>
              <a:rPr lang="cs-CZ" sz="1600" i="1" dirty="0"/>
              <a:t> - </a:t>
            </a:r>
            <a:r>
              <a:rPr lang="cs-CZ" sz="1600" b="1" dirty="0">
                <a:solidFill>
                  <a:srgbClr val="6DC025"/>
                </a:solidFill>
              </a:rPr>
              <a:t>sloužící k dopravě do zaměstnání, škol a za službami </a:t>
            </a:r>
            <a:r>
              <a:rPr lang="cs-CZ" sz="1600" dirty="0"/>
              <a:t>	</a:t>
            </a:r>
            <a:endParaRPr lang="cs-CZ" sz="1600" i="1" dirty="0"/>
          </a:p>
          <a:p>
            <a:pPr lvl="1"/>
            <a:r>
              <a:rPr lang="cs-CZ" b="1" dirty="0"/>
              <a:t>zvýšení bezpečnosti dopravy </a:t>
            </a:r>
            <a:r>
              <a:rPr lang="en-US" sz="1600" b="1" dirty="0"/>
              <a:t>(</a:t>
            </a:r>
            <a:r>
              <a:rPr lang="cs-CZ" sz="1600" dirty="0"/>
              <a:t>např. bezbariérový přístup zastávek, úprava přechodu - semafory, </a:t>
            </a:r>
            <a:r>
              <a:rPr lang="pl-PL" sz="1600" dirty="0"/>
              <a:t>chodníky v okolí školy a v centru obce</a:t>
            </a:r>
            <a:r>
              <a:rPr lang="en-US" sz="1600" b="1" dirty="0"/>
              <a:t>)</a:t>
            </a:r>
            <a:endParaRPr lang="cs-CZ" sz="1600" b="1" dirty="0"/>
          </a:p>
          <a:p>
            <a:pPr lvl="1"/>
            <a:r>
              <a:rPr lang="cs-CZ" b="1" dirty="0"/>
              <a:t>doprovodná zeleň </a:t>
            </a:r>
            <a:r>
              <a:rPr lang="cs-CZ" dirty="0"/>
              <a:t>uvnitř a v okolí přestupních terminálů a souvisejících parkovacích systémů, cyklostezek a cyklotras</a:t>
            </a:r>
          </a:p>
          <a:p>
            <a:pPr marL="406908" indent="-342900">
              <a:buFont typeface="+mj-lt"/>
              <a:buAutoNum type="arabicPeriod"/>
            </a:pPr>
            <a:r>
              <a:rPr lang="cs-CZ" sz="2800" b="1" dirty="0">
                <a:solidFill>
                  <a:srgbClr val="F3771A"/>
                </a:solidFill>
                <a:ea typeface="Calibri"/>
                <a:cs typeface="Times New Roman"/>
              </a:rPr>
              <a:t> </a:t>
            </a:r>
            <a:r>
              <a:rPr lang="cs-CZ" b="1" dirty="0">
                <a:solidFill>
                  <a:srgbClr val="F3771A"/>
                </a:solidFill>
              </a:rPr>
              <a:t>Podpora infrastruktury pro sociální služby</a:t>
            </a:r>
            <a:endParaRPr lang="cs-CZ" b="1" dirty="0">
              <a:solidFill>
                <a:srgbClr val="F3771A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/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11 800 tis. Kč, 95 % dotace</a:t>
            </a:r>
            <a:endParaRPr lang="cs-CZ" b="1" dirty="0"/>
          </a:p>
          <a:p>
            <a:pPr marL="800100" lvl="1" indent="-342900"/>
            <a:r>
              <a:rPr lang="cs-CZ" b="1" dirty="0"/>
              <a:t>pořízení bytů a bytových domů pro sociální bydlení </a:t>
            </a:r>
            <a:r>
              <a:rPr lang="en-US" sz="1600" dirty="0"/>
              <a:t>(</a:t>
            </a:r>
            <a:r>
              <a:rPr lang="cs-CZ" sz="1600" dirty="0"/>
              <a:t>stavební úpravy, vybavení</a:t>
            </a:r>
            <a:r>
              <a:rPr lang="en-US" sz="1600" dirty="0"/>
              <a:t>)</a:t>
            </a:r>
            <a:r>
              <a:rPr lang="cs-CZ" sz="1600" b="1" dirty="0"/>
              <a:t> </a:t>
            </a:r>
            <a:r>
              <a:rPr lang="cs-CZ" sz="1600" b="1" dirty="0">
                <a:solidFill>
                  <a:srgbClr val="6DC025"/>
                </a:solidFill>
              </a:rPr>
              <a:t>– režim de </a:t>
            </a:r>
            <a:r>
              <a:rPr lang="cs-CZ" sz="1600" b="1" dirty="0" err="1">
                <a:solidFill>
                  <a:srgbClr val="6DC025"/>
                </a:solidFill>
              </a:rPr>
              <a:t>minimis</a:t>
            </a:r>
            <a:r>
              <a:rPr lang="cs-CZ" sz="1600" b="1" dirty="0">
                <a:solidFill>
                  <a:srgbClr val="6DC025"/>
                </a:solidFill>
              </a:rPr>
              <a:t> </a:t>
            </a:r>
            <a:r>
              <a:rPr lang="en-US" sz="1600" b="1" dirty="0">
                <a:solidFill>
                  <a:srgbClr val="6DC025"/>
                </a:solidFill>
              </a:rPr>
              <a:t>(500 000 EUR)</a:t>
            </a:r>
            <a:endParaRPr lang="cs-CZ" sz="1600" b="1" dirty="0">
              <a:solidFill>
                <a:srgbClr val="6DC02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89361" y="6354500"/>
            <a:ext cx="568007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spc="300" dirty="0">
                <a:solidFill>
                  <a:schemeClr val="bg1"/>
                </a:solidFill>
                <a:latin typeface="Calibri" panose="020F0502020204030204" pitchFamily="34" charset="0"/>
              </a:rPr>
              <a:t>→ </a:t>
            </a:r>
            <a:r>
              <a:rPr lang="cs-CZ" b="1" spc="300" dirty="0">
                <a:solidFill>
                  <a:schemeClr val="bg1"/>
                </a:solidFill>
              </a:rPr>
              <a:t>Projekty od 100 tis. do 5 mil. Kč</a:t>
            </a:r>
          </a:p>
        </p:txBody>
      </p:sp>
    </p:spTree>
    <p:extLst>
      <p:ext uri="{BB962C8B-B14F-4D97-AF65-F5344CB8AC3E}">
        <p14:creationId xmlns:p14="http://schemas.microsoft.com/office/powerpoint/2010/main" val="6964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16657" y="336175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IROP – přínosy CLLD přes MAS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1513" y="1318152"/>
            <a:ext cx="11491043" cy="5359078"/>
          </a:xfrm>
        </p:spPr>
        <p:txBody>
          <a:bodyPr>
            <a:normAutofit/>
          </a:bodyPr>
          <a:lstStyle/>
          <a:p>
            <a:pPr marL="521208" indent="-457200">
              <a:buFont typeface="+mj-lt"/>
              <a:buAutoNum type="arabicPeriod"/>
            </a:pPr>
            <a:r>
              <a:rPr lang="cs-CZ" sz="2200" b="1" dirty="0">
                <a:solidFill>
                  <a:srgbClr val="F3771A"/>
                </a:solidFill>
              </a:rPr>
              <a:t>Pro CLLD upravena kritéria „přijatelnosti“ pro integrované projekty</a:t>
            </a:r>
            <a:r>
              <a:rPr lang="cs-CZ" sz="2200" b="1" dirty="0"/>
              <a:t> </a:t>
            </a:r>
          </a:p>
          <a:p>
            <a:pPr lvl="1"/>
            <a:r>
              <a:rPr lang="cs-CZ" dirty="0" err="1"/>
              <a:t>eCBA</a:t>
            </a:r>
            <a:r>
              <a:rPr lang="cs-CZ" dirty="0"/>
              <a:t>/finanční analýza u projektů </a:t>
            </a:r>
            <a:r>
              <a:rPr lang="cs-CZ" b="1" dirty="0"/>
              <a:t>nad 5 mil. Kč </a:t>
            </a:r>
            <a:r>
              <a:rPr lang="en-US" dirty="0"/>
              <a:t>(</a:t>
            </a:r>
            <a:r>
              <a:rPr lang="cs-CZ" dirty="0"/>
              <a:t>centrálně nad 2 mil Kč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cs-CZ" dirty="0"/>
              <a:t>bezpečnost dopravy – </a:t>
            </a:r>
            <a:r>
              <a:rPr lang="cs-CZ" b="1" dirty="0"/>
              <a:t>není zapotřebí audit bezpečnosti</a:t>
            </a:r>
          </a:p>
          <a:p>
            <a:pPr lvl="1"/>
            <a:r>
              <a:rPr lang="cs-CZ" dirty="0" err="1"/>
              <a:t>cyklodoprava</a:t>
            </a:r>
            <a:r>
              <a:rPr lang="cs-CZ" dirty="0"/>
              <a:t> – </a:t>
            </a:r>
            <a:r>
              <a:rPr lang="cs-CZ" b="1" dirty="0"/>
              <a:t>neřeší se frekvence dopravy, velikost obcí a počet pracovních míst</a:t>
            </a:r>
            <a:endParaRPr lang="cs-CZ" dirty="0"/>
          </a:p>
          <a:p>
            <a:pPr lvl="1"/>
            <a:r>
              <a:rPr lang="cs-CZ" dirty="0"/>
              <a:t>přestupní terminály – </a:t>
            </a:r>
            <a:r>
              <a:rPr lang="cs-CZ" b="1" dirty="0"/>
              <a:t>neřeší se počet spojů, postačuje přestup mezi dvěma druhy dopravy</a:t>
            </a:r>
          </a:p>
          <a:p>
            <a:pPr lvl="1"/>
            <a:r>
              <a:rPr lang="cs-CZ" dirty="0"/>
              <a:t>vzdělávání – </a:t>
            </a:r>
            <a:r>
              <a:rPr lang="cs-CZ" b="1" dirty="0"/>
              <a:t>postačí bezbariérovost učebny (ne celé školy) nebo kompenzační pomůcky </a:t>
            </a:r>
          </a:p>
          <a:p>
            <a:pPr marL="521208" indent="-457200">
              <a:buFont typeface="+mj-lt"/>
              <a:buAutoNum type="arabicPeriod"/>
            </a:pPr>
            <a:r>
              <a:rPr lang="cs-CZ" sz="2200" b="1" dirty="0">
                <a:solidFill>
                  <a:srgbClr val="F3771A"/>
                </a:solidFill>
              </a:rPr>
              <a:t>Dotace zvýšena na 95 %</a:t>
            </a:r>
          </a:p>
          <a:p>
            <a:pPr lvl="1"/>
            <a:r>
              <a:rPr lang="cs-CZ" b="1" dirty="0"/>
              <a:t>bonus 5 %</a:t>
            </a:r>
          </a:p>
        </p:txBody>
      </p:sp>
    </p:spTree>
    <p:extLst>
      <p:ext uri="{BB962C8B-B14F-4D97-AF65-F5344CB8AC3E}">
        <p14:creationId xmlns:p14="http://schemas.microsoft.com/office/powerpoint/2010/main" val="26865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Program rozvoje venkova - PRV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1513" y="995423"/>
            <a:ext cx="11491043" cy="53590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Opravy a budování sítě polních cest</a:t>
            </a:r>
          </a:p>
          <a:p>
            <a:pPr lvl="1"/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500 tis. Kč, 90 % dotace</a:t>
            </a:r>
            <a:endParaRPr lang="cs-CZ" b="1" dirty="0">
              <a:solidFill>
                <a:srgbClr val="6DC025"/>
              </a:solidFill>
            </a:endParaRPr>
          </a:p>
          <a:p>
            <a:pPr lvl="1"/>
            <a:r>
              <a:rPr lang="cs-CZ" b="1" dirty="0"/>
              <a:t>polní cesty, obnova či nová výstavba souvisejících objektů a technického vybavení </a:t>
            </a:r>
            <a:r>
              <a:rPr lang="cs-CZ" sz="1700" dirty="0"/>
              <a:t>(např. mosty, propustky, brody, příkopy, svodnice, trativody, výhybny, obratiště, zábradlí i dopravní značky)</a:t>
            </a:r>
            <a:r>
              <a:rPr lang="cs-CZ" sz="1700" i="1" dirty="0"/>
              <a:t> </a:t>
            </a:r>
            <a:r>
              <a:rPr lang="cs-CZ" b="1" dirty="0"/>
              <a:t>- dokončeny pozemkové úpravy - mimo </a:t>
            </a:r>
            <a:r>
              <a:rPr lang="cs-CZ" b="1" dirty="0" err="1"/>
              <a:t>intravilán</a:t>
            </a:r>
            <a:r>
              <a:rPr lang="cs-CZ" b="1" dirty="0"/>
              <a:t> obce </a:t>
            </a:r>
            <a:r>
              <a:rPr lang="cs-CZ" b="1" dirty="0">
                <a:latin typeface="Calibri" panose="020F0502020204030204" pitchFamily="34" charset="0"/>
              </a:rPr>
              <a:t>→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rgbClr val="6DC025"/>
                </a:solidFill>
              </a:rPr>
              <a:t>obce mají </a:t>
            </a:r>
            <a:r>
              <a:rPr lang="cs-CZ" b="1" dirty="0" err="1">
                <a:solidFill>
                  <a:srgbClr val="6DC025"/>
                </a:solidFill>
              </a:rPr>
              <a:t>výjimk</a:t>
            </a:r>
            <a:r>
              <a:rPr lang="en-US" b="1" dirty="0">
                <a:solidFill>
                  <a:srgbClr val="6DC025"/>
                </a:solidFill>
              </a:rPr>
              <a:t>u</a:t>
            </a:r>
            <a:r>
              <a:rPr lang="cs-CZ" b="1" dirty="0">
                <a:solidFill>
                  <a:srgbClr val="6DC025"/>
                </a:solidFill>
              </a:rPr>
              <a:t> / udržitelnost 10 let</a:t>
            </a:r>
            <a:r>
              <a:rPr lang="cs-CZ" sz="1600" dirty="0">
                <a:solidFill>
                  <a:srgbClr val="6DC025"/>
                </a:solidFill>
              </a:rPr>
              <a:t>	</a:t>
            </a:r>
            <a:endParaRPr lang="cs-CZ" sz="1600" i="1" dirty="0">
              <a:solidFill>
                <a:srgbClr val="6DC02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F3771A"/>
                </a:solidFill>
              </a:rPr>
              <a:t>Podpora ekologické stability</a:t>
            </a:r>
          </a:p>
          <a:p>
            <a:pPr marL="800100" lvl="1" indent="-342900"/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2 000 tis. Kč, až 100 % dotace</a:t>
            </a:r>
            <a:endParaRPr lang="cs-CZ" b="1" dirty="0"/>
          </a:p>
          <a:p>
            <a:pPr marL="800100" lvl="1" indent="-342900"/>
            <a:r>
              <a:rPr lang="cs-CZ" b="1" dirty="0">
                <a:solidFill>
                  <a:srgbClr val="9A5315"/>
                </a:solidFill>
              </a:rPr>
              <a:t>realizací plánů společných zařízení na základě </a:t>
            </a:r>
            <a:r>
              <a:rPr lang="cs-CZ" b="1" dirty="0">
                <a:solidFill>
                  <a:srgbClr val="6DC025"/>
                </a:solidFill>
              </a:rPr>
              <a:t>schváleného návrhu pozemkových úprav </a:t>
            </a:r>
            <a:r>
              <a:rPr lang="cs-CZ" b="1" dirty="0"/>
              <a:t>- mimo </a:t>
            </a:r>
            <a:r>
              <a:rPr lang="cs-CZ" b="1" dirty="0" err="1"/>
              <a:t>intravilán</a:t>
            </a:r>
            <a:r>
              <a:rPr lang="cs-CZ" b="1" dirty="0"/>
              <a:t> obce </a:t>
            </a:r>
            <a:endParaRPr lang="cs-CZ" b="1" dirty="0">
              <a:solidFill>
                <a:srgbClr val="6DC025"/>
              </a:solidFill>
            </a:endParaRPr>
          </a:p>
          <a:p>
            <a:pPr marL="800100" lvl="1" indent="-342900"/>
            <a:r>
              <a:rPr lang="cs-CZ" b="1" dirty="0">
                <a:solidFill>
                  <a:srgbClr val="9A5315"/>
                </a:solidFill>
              </a:rPr>
              <a:t>protierozní opatření pro ochranu půdního fondu, </a:t>
            </a:r>
          </a:p>
          <a:p>
            <a:pPr marL="800100" lvl="1" indent="-342900"/>
            <a:r>
              <a:rPr lang="cs-CZ" b="1" dirty="0">
                <a:solidFill>
                  <a:srgbClr val="9A5315"/>
                </a:solidFill>
              </a:rPr>
              <a:t>vodohospodářská opatření sloužící k ochraně území před záplavami, </a:t>
            </a:r>
          </a:p>
          <a:p>
            <a:pPr marL="800100" lvl="1" indent="-342900"/>
            <a:r>
              <a:rPr lang="cs-CZ" b="1" dirty="0">
                <a:solidFill>
                  <a:srgbClr val="9A5315"/>
                </a:solidFill>
              </a:rPr>
              <a:t>opatření ke zvýšení retenční schopnosti krajiny,</a:t>
            </a:r>
          </a:p>
          <a:p>
            <a:pPr marL="800100" lvl="1" indent="-342900"/>
            <a:r>
              <a:rPr lang="cs-CZ" b="1" dirty="0">
                <a:solidFill>
                  <a:srgbClr val="9A5315"/>
                </a:solidFill>
              </a:rPr>
              <a:t>opatření pro omezení dopadu zemědělského sucha </a:t>
            </a:r>
            <a:r>
              <a:rPr lang="cs-CZ" sz="1700" dirty="0">
                <a:solidFill>
                  <a:srgbClr val="9A5315"/>
                </a:solidFill>
              </a:rPr>
              <a:t>(např. retenční nádrže)</a:t>
            </a:r>
            <a:r>
              <a:rPr lang="cs-CZ" b="1" dirty="0">
                <a:solidFill>
                  <a:srgbClr val="9A5315"/>
                </a:solidFill>
              </a:rPr>
              <a:t>, </a:t>
            </a:r>
          </a:p>
          <a:p>
            <a:pPr marL="800100" lvl="1" indent="-342900"/>
            <a:r>
              <a:rPr lang="cs-CZ" b="1" dirty="0">
                <a:solidFill>
                  <a:srgbClr val="9A5315"/>
                </a:solidFill>
              </a:rPr>
              <a:t>opatření zvýšení ekologické stability krajiny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24085" y="6354500"/>
            <a:ext cx="547173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spc="300" dirty="0">
                <a:solidFill>
                  <a:schemeClr val="bg1"/>
                </a:solidFill>
                <a:latin typeface="Calibri" panose="020F0502020204030204" pitchFamily="34" charset="0"/>
              </a:rPr>
              <a:t>→ </a:t>
            </a:r>
            <a:r>
              <a:rPr lang="cs-CZ" b="1" spc="300" dirty="0">
                <a:solidFill>
                  <a:schemeClr val="bg1"/>
                </a:solidFill>
              </a:rPr>
              <a:t>Projekty od 50 tis. do 5 mil. Kč</a:t>
            </a:r>
          </a:p>
        </p:txBody>
      </p:sp>
    </p:spTree>
    <p:extLst>
      <p:ext uri="{BB962C8B-B14F-4D97-AF65-F5344CB8AC3E}">
        <p14:creationId xmlns:p14="http://schemas.microsoft.com/office/powerpoint/2010/main" val="17964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4"/>
            <a:ext cx="9965328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Program rozvoje venkova - PRV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1513" y="844952"/>
            <a:ext cx="11734112" cy="574104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3100" b="1" dirty="0">
                <a:solidFill>
                  <a:srgbClr val="F3771A"/>
                </a:solidFill>
                <a:ea typeface="Calibri"/>
                <a:cs typeface="Times New Roman"/>
              </a:rPr>
              <a:t>Podpora neprodukčních funkcí lesů</a:t>
            </a:r>
          </a:p>
          <a:p>
            <a:pPr lvl="1"/>
            <a:r>
              <a:rPr lang="cs-CZ" sz="23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3 500 tis. Kč, až 100 % dotace</a:t>
            </a:r>
            <a:endParaRPr lang="cs-CZ" sz="2300" b="1" dirty="0">
              <a:solidFill>
                <a:srgbClr val="6DC025"/>
              </a:solidFill>
            </a:endParaRPr>
          </a:p>
          <a:p>
            <a:pPr lvl="1"/>
            <a:r>
              <a:rPr lang="cs-CZ" sz="2300" b="1" dirty="0">
                <a:solidFill>
                  <a:srgbClr val="9A5315"/>
                </a:solidFill>
              </a:rPr>
              <a:t>opatření k posílení rekreační funkce lesa</a:t>
            </a:r>
            <a:r>
              <a:rPr lang="cs-CZ" sz="2300" dirty="0">
                <a:solidFill>
                  <a:srgbClr val="9A5315"/>
                </a:solidFill>
              </a:rPr>
              <a:t>; </a:t>
            </a:r>
          </a:p>
          <a:p>
            <a:pPr lvl="1"/>
            <a:r>
              <a:rPr lang="cs-CZ" sz="2300" b="1" dirty="0">
                <a:solidFill>
                  <a:srgbClr val="9A5315"/>
                </a:solidFill>
              </a:rPr>
              <a:t>značení, výstavbu a rekonstrukci stezek pro turis</a:t>
            </a:r>
            <a:r>
              <a:rPr lang="cs-CZ" sz="2300" dirty="0">
                <a:solidFill>
                  <a:srgbClr val="9A5315"/>
                </a:solidFill>
              </a:rPr>
              <a:t>t</a:t>
            </a:r>
            <a:r>
              <a:rPr lang="cs-CZ" sz="2300" b="1" dirty="0">
                <a:solidFill>
                  <a:srgbClr val="9A5315"/>
                </a:solidFill>
              </a:rPr>
              <a:t>y</a:t>
            </a:r>
            <a:r>
              <a:rPr lang="cs-CZ" sz="2200" dirty="0">
                <a:solidFill>
                  <a:srgbClr val="9A5315"/>
                </a:solidFill>
              </a:rPr>
              <a:t> (do šíře 2 metrů); </a:t>
            </a:r>
          </a:p>
          <a:p>
            <a:pPr lvl="1"/>
            <a:r>
              <a:rPr lang="cs-CZ" sz="2300" b="1" dirty="0">
                <a:solidFill>
                  <a:srgbClr val="9A5315"/>
                </a:solidFill>
              </a:rPr>
              <a:t>značení významných přírodních prvků</a:t>
            </a:r>
            <a:r>
              <a:rPr lang="cs-CZ" sz="2300" dirty="0">
                <a:solidFill>
                  <a:srgbClr val="9A5315"/>
                </a:solidFill>
              </a:rPr>
              <a:t>; </a:t>
            </a:r>
          </a:p>
          <a:p>
            <a:pPr lvl="1"/>
            <a:r>
              <a:rPr lang="cs-CZ" sz="2300" b="1" dirty="0">
                <a:solidFill>
                  <a:srgbClr val="9A5315"/>
                </a:solidFill>
              </a:rPr>
              <a:t>výstavbu herních a naučných prvků, fitness prvků;</a:t>
            </a:r>
            <a:r>
              <a:rPr lang="cs-CZ" sz="2300" dirty="0">
                <a:solidFill>
                  <a:srgbClr val="9A5315"/>
                </a:solidFill>
              </a:rPr>
              <a:t> </a:t>
            </a:r>
          </a:p>
          <a:p>
            <a:pPr lvl="1"/>
            <a:r>
              <a:rPr lang="cs-CZ" sz="2300" b="1" dirty="0">
                <a:solidFill>
                  <a:srgbClr val="9A5315"/>
                </a:solidFill>
              </a:rPr>
              <a:t>opatření k usměrňování návštěvnosti území, zřizování odpočinkových stanovišť, přístřešků, informačních tabulí, závory; </a:t>
            </a:r>
          </a:p>
          <a:p>
            <a:pPr lvl="1"/>
            <a:r>
              <a:rPr lang="cs-CZ" sz="2300" b="1" dirty="0">
                <a:solidFill>
                  <a:srgbClr val="9A5315"/>
                </a:solidFill>
              </a:rPr>
              <a:t>opatření k údržbě lesního prostředí, zařízení k odkládání odpadků</a:t>
            </a:r>
            <a:r>
              <a:rPr lang="cs-CZ" sz="2300" dirty="0">
                <a:solidFill>
                  <a:srgbClr val="9A5315"/>
                </a:solidFill>
              </a:rPr>
              <a:t>; </a:t>
            </a:r>
          </a:p>
          <a:p>
            <a:pPr lvl="1"/>
            <a:r>
              <a:rPr lang="cs-CZ" sz="2300" b="1" dirty="0">
                <a:solidFill>
                  <a:srgbClr val="9A5315"/>
                </a:solidFill>
              </a:rPr>
              <a:t>opatření k zajištění bezpečnosti návštěvníků lesa</a:t>
            </a:r>
            <a:r>
              <a:rPr lang="cs-CZ" sz="2300" dirty="0">
                <a:solidFill>
                  <a:srgbClr val="9A5315"/>
                </a:solidFill>
              </a:rPr>
              <a:t> </a:t>
            </a:r>
            <a:r>
              <a:rPr lang="cs-CZ" sz="2200" dirty="0">
                <a:solidFill>
                  <a:srgbClr val="9A5315"/>
                </a:solidFill>
              </a:rPr>
              <a:t>(mostky, lávky, zábradlí).</a:t>
            </a:r>
            <a:r>
              <a:rPr lang="cs-CZ" sz="1600" dirty="0">
                <a:solidFill>
                  <a:srgbClr val="9A5315"/>
                </a:solidFill>
              </a:rPr>
              <a:t>	</a:t>
            </a:r>
            <a:endParaRPr lang="cs-CZ" sz="1600" i="1" dirty="0">
              <a:solidFill>
                <a:srgbClr val="9A5315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3100" b="1" dirty="0">
                <a:solidFill>
                  <a:srgbClr val="F3771A"/>
                </a:solidFill>
              </a:rPr>
              <a:t>Zvyšování konkurenceschopnosti lesního hospodářství </a:t>
            </a:r>
          </a:p>
          <a:p>
            <a:pPr marL="800100" lvl="1" indent="-342900"/>
            <a:r>
              <a:rPr lang="cs-CZ" sz="2300" b="1" dirty="0">
                <a:solidFill>
                  <a:srgbClr val="6DC025"/>
                </a:solidFill>
              </a:rPr>
              <a:t>3 645,69 tis. Kč, 50 % dotace, žadatel hospodaří na min 3 ha lesa</a:t>
            </a:r>
          </a:p>
          <a:p>
            <a:pPr marL="800100" lvl="1" indent="-342900"/>
            <a:r>
              <a:rPr lang="cs-CZ" sz="2300" b="1" dirty="0">
                <a:solidFill>
                  <a:srgbClr val="9A5315"/>
                </a:solidFill>
              </a:rPr>
              <a:t>pořízení stroje a technologie </a:t>
            </a:r>
            <a:r>
              <a:rPr lang="cs-CZ" sz="2300" dirty="0">
                <a:solidFill>
                  <a:srgbClr val="9A5315"/>
                </a:solidFill>
              </a:rPr>
              <a:t>(včetně chladnokrevného koně</a:t>
            </a:r>
            <a:r>
              <a:rPr lang="en-US" sz="2300" dirty="0">
                <a:solidFill>
                  <a:srgbClr val="9A5315"/>
                </a:solidFill>
              </a:rPr>
              <a:t>)</a:t>
            </a:r>
            <a:r>
              <a:rPr lang="cs-CZ" sz="2300" b="1" dirty="0">
                <a:solidFill>
                  <a:srgbClr val="9A5315"/>
                </a:solidFill>
              </a:rPr>
              <a:t> pro obnovu, výchovu a těžbu lesních porostů včetně přibližování, zpracování</a:t>
            </a:r>
            <a:r>
              <a:rPr lang="en-US" sz="2300" b="1" dirty="0">
                <a:solidFill>
                  <a:srgbClr val="9A5315"/>
                </a:solidFill>
              </a:rPr>
              <a:t> </a:t>
            </a:r>
            <a:r>
              <a:rPr lang="cs-CZ" sz="2300" b="1" dirty="0" err="1">
                <a:solidFill>
                  <a:srgbClr val="9A5315"/>
                </a:solidFill>
              </a:rPr>
              <a:t>potěžebních</a:t>
            </a:r>
            <a:r>
              <a:rPr lang="cs-CZ" sz="2300" b="1" dirty="0">
                <a:solidFill>
                  <a:srgbClr val="9A5315"/>
                </a:solidFill>
              </a:rPr>
              <a:t> zbytků, přípravu půdy před zalesněním dále pak pro lesní školkařskou</a:t>
            </a:r>
            <a:r>
              <a:rPr lang="en-US" sz="2300" b="1" dirty="0">
                <a:solidFill>
                  <a:srgbClr val="9A5315"/>
                </a:solidFill>
              </a:rPr>
              <a:t> </a:t>
            </a:r>
            <a:r>
              <a:rPr lang="cs-CZ" sz="2300" b="1" dirty="0">
                <a:solidFill>
                  <a:srgbClr val="9A5315"/>
                </a:solidFill>
              </a:rPr>
              <a:t>činnost </a:t>
            </a:r>
            <a:r>
              <a:rPr lang="cs-CZ" sz="2300" dirty="0">
                <a:solidFill>
                  <a:srgbClr val="9A5315"/>
                </a:solidFill>
              </a:rPr>
              <a:t>(s výjimkou traktorů a osobních či nákladních automobilů)</a:t>
            </a:r>
            <a:r>
              <a:rPr lang="cs-CZ" dirty="0">
                <a:solidFill>
                  <a:srgbClr val="9A5315"/>
                </a:solidFill>
              </a:rPr>
              <a:t>, </a:t>
            </a:r>
            <a:endParaRPr lang="en-US" dirty="0">
              <a:solidFill>
                <a:srgbClr val="9A5315"/>
              </a:solidFill>
            </a:endParaRPr>
          </a:p>
          <a:p>
            <a:pPr marL="800100" lvl="1" indent="-342900"/>
            <a:r>
              <a:rPr lang="cs-CZ" sz="2300" b="1" dirty="0">
                <a:solidFill>
                  <a:srgbClr val="9A5315"/>
                </a:solidFill>
              </a:rPr>
              <a:t>údržba a opravy</a:t>
            </a:r>
            <a:r>
              <a:rPr lang="en-US" sz="2300" b="1" dirty="0">
                <a:solidFill>
                  <a:srgbClr val="9A5315"/>
                </a:solidFill>
              </a:rPr>
              <a:t> </a:t>
            </a:r>
            <a:r>
              <a:rPr lang="cs-CZ" sz="2300" b="1" dirty="0">
                <a:solidFill>
                  <a:srgbClr val="9A5315"/>
                </a:solidFill>
              </a:rPr>
              <a:t>lesních cest, </a:t>
            </a:r>
            <a:r>
              <a:rPr lang="cs-CZ" sz="2300" b="1" dirty="0" err="1">
                <a:solidFill>
                  <a:srgbClr val="9A5315"/>
                </a:solidFill>
              </a:rPr>
              <a:t>sortimentace</a:t>
            </a:r>
            <a:r>
              <a:rPr lang="cs-CZ" sz="2300" b="1" dirty="0">
                <a:solidFill>
                  <a:srgbClr val="9A5315"/>
                </a:solidFill>
              </a:rPr>
              <a:t> a pořez dříví, </a:t>
            </a:r>
          </a:p>
          <a:p>
            <a:pPr marL="800100" lvl="1" indent="-342900"/>
            <a:r>
              <a:rPr lang="cs-CZ" sz="2300" b="1" dirty="0">
                <a:solidFill>
                  <a:srgbClr val="9A5315"/>
                </a:solidFill>
              </a:rPr>
              <a:t>výstavba či modernizace dřevozpracujícího provozu vč. technologií</a:t>
            </a:r>
          </a:p>
          <a:p>
            <a:pPr marL="800100" lvl="1" indent="-342900"/>
            <a:endParaRPr lang="cs-CZ" b="1" dirty="0">
              <a:solidFill>
                <a:srgbClr val="6DC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64ADC404-71A7-4B98-A090-E32C53F82629}" vid="{5B12247E-AEBC-4E05-845D-2A99D030E67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Barevná přírodní prezentace, ilustrovaný design krajiny (širokoúhlý formát)</Template>
  <TotalTime>0</TotalTime>
  <Words>1532</Words>
  <Application>Microsoft Office PowerPoint</Application>
  <PresentationFormat>Širokoúhlá obrazovka</PresentationFormat>
  <Paragraphs>251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Print</vt:lpstr>
      <vt:lpstr>Times New Roman</vt:lpstr>
      <vt:lpstr>Nature Illustration 16x9</vt:lpstr>
      <vt:lpstr>Prezentace aplikace PowerPoint</vt:lpstr>
      <vt:lpstr>Území MAS Zubří země</vt:lpstr>
      <vt:lpstr>Činnost MAS Zubří země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2016-03-04T10:21:00Z</dcterms:created>
  <dcterms:modified xsi:type="dcterms:W3CDTF">2016-09-22T06:19:49Z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