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311" r:id="rId4"/>
    <p:sldId id="265" r:id="rId5"/>
    <p:sldId id="290" r:id="rId6"/>
    <p:sldId id="291" r:id="rId7"/>
    <p:sldId id="289" r:id="rId8"/>
    <p:sldId id="292" r:id="rId9"/>
    <p:sldId id="285" r:id="rId10"/>
    <p:sldId id="299" r:id="rId11"/>
    <p:sldId id="284" r:id="rId12"/>
    <p:sldId id="300" r:id="rId13"/>
    <p:sldId id="302" r:id="rId14"/>
    <p:sldId id="303" r:id="rId15"/>
    <p:sldId id="304" r:id="rId16"/>
    <p:sldId id="305" r:id="rId17"/>
    <p:sldId id="306" r:id="rId18"/>
    <p:sldId id="307" r:id="rId19"/>
    <p:sldId id="308" r:id="rId20"/>
    <p:sldId id="309" r:id="rId21"/>
    <p:sldId id="310" r:id="rId22"/>
    <p:sldId id="287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29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27" autoAdjust="0"/>
    <p:restoredTop sz="94660"/>
  </p:normalViewPr>
  <p:slideViewPr>
    <p:cSldViewPr>
      <p:cViewPr varScale="1">
        <p:scale>
          <a:sx n="81" d="100"/>
          <a:sy n="81" d="100"/>
        </p:scale>
        <p:origin x="1442" y="24"/>
      </p:cViewPr>
      <p:guideLst>
        <p:guide orient="horz" pos="2160"/>
        <p:guide pos="2880"/>
        <p:guide pos="29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 userDrawn="1"/>
        </p:nvSpPr>
        <p:spPr>
          <a:xfrm>
            <a:off x="0" y="0"/>
            <a:ext cx="9144000" cy="69573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Shape 32"/>
          <p:cNvSpPr/>
          <p:nvPr userDrawn="1"/>
        </p:nvSpPr>
        <p:spPr>
          <a:xfrm>
            <a:off x="107504" y="0"/>
            <a:ext cx="6089762" cy="6957392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9" name="Shape 33"/>
          <p:cNvSpPr/>
          <p:nvPr userDrawn="1"/>
        </p:nvSpPr>
        <p:spPr>
          <a:xfrm>
            <a:off x="11736" y="3486"/>
            <a:ext cx="5861162" cy="6957392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9512" y="5517232"/>
            <a:ext cx="5184576" cy="1018119"/>
          </a:xfrm>
        </p:spPr>
        <p:txBody>
          <a:bodyPr>
            <a:normAutofit/>
          </a:bodyPr>
          <a:lstStyle>
            <a:lvl1pPr marL="0" indent="0" algn="ctr">
              <a:buNone/>
              <a:defRPr sz="2400" b="1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3356992"/>
            <a:ext cx="5184575" cy="1944216"/>
          </a:xfrm>
        </p:spPr>
        <p:txBody>
          <a:bodyPr/>
          <a:lstStyle>
            <a:lvl1pPr algn="ctr">
              <a:defRPr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pic>
        <p:nvPicPr>
          <p:cNvPr id="10" name="Obrázek 1" descr="image00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22764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obrázek 2" descr="SMOCR_blue_logo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9960" y="188639"/>
            <a:ext cx="70485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Obrázek 1" descr="image00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22764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obrázek 2" descr="SMOCR_blue_logo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39509"/>
            <a:ext cx="70485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1653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6601C-917D-4FBD-8E76-42B6F45C86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5048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0" y="0"/>
            <a:ext cx="9144000" cy="69573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Shape 32"/>
          <p:cNvSpPr/>
          <p:nvPr userDrawn="1"/>
        </p:nvSpPr>
        <p:spPr>
          <a:xfrm>
            <a:off x="107504" y="0"/>
            <a:ext cx="6089762" cy="6957392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14" name="Shape 33"/>
          <p:cNvSpPr/>
          <p:nvPr userDrawn="1"/>
        </p:nvSpPr>
        <p:spPr>
          <a:xfrm>
            <a:off x="-2420" y="0"/>
            <a:ext cx="5861162" cy="6957392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pic>
        <p:nvPicPr>
          <p:cNvPr id="15" name="Obrázek 1" descr="image00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22764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obrázek 2" descr="SMOCR_blue_logo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39509"/>
            <a:ext cx="70485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950" y="4293096"/>
            <a:ext cx="5218154" cy="193813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251520" y="2348880"/>
            <a:ext cx="1944216" cy="1500187"/>
          </a:xfrm>
        </p:spPr>
        <p:txBody>
          <a:bodyPr anchor="b">
            <a:noAutofit/>
          </a:bodyPr>
          <a:lstStyle>
            <a:lvl1pPr marL="0" indent="0">
              <a:buNone/>
              <a:defRPr sz="96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č.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78352" y="6559743"/>
            <a:ext cx="2133600" cy="365125"/>
          </a:xfrm>
        </p:spPr>
        <p:txBody>
          <a:bodyPr/>
          <a:lstStyle/>
          <a:p>
            <a:fld id="{E6F6601C-917D-4FBD-8E76-42B6F45C862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7529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25070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851920" y="1600200"/>
            <a:ext cx="3250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6601C-917D-4FBD-8E76-42B6F45C86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3234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250800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250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3851920" y="1556792"/>
            <a:ext cx="3250800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3851920" y="2204864"/>
            <a:ext cx="3250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</a:t>
            </a:r>
          </a:p>
          <a:p>
            <a:pPr lvl="0"/>
            <a:r>
              <a:rPr lang="cs-CZ" dirty="0" err="1" smtClean="0"/>
              <a:t>hy</a:t>
            </a:r>
            <a:r>
              <a:rPr lang="cs-CZ" dirty="0" smtClean="0"/>
              <a:t>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6601C-917D-4FBD-8E76-42B6F45C86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0079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6601C-917D-4FBD-8E76-42B6F45C86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1910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6601C-917D-4FBD-8E76-42B6F45C86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3952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03648" y="4797152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403648" y="692696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403648" y="5373216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6601C-917D-4FBD-8E76-42B6F45C86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9004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32"/>
          <p:cNvSpPr/>
          <p:nvPr userDrawn="1"/>
        </p:nvSpPr>
        <p:spPr>
          <a:xfrm>
            <a:off x="228600" y="0"/>
            <a:ext cx="8229314" cy="6887442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9" name="Shape 33"/>
          <p:cNvSpPr/>
          <p:nvPr userDrawn="1"/>
        </p:nvSpPr>
        <p:spPr>
          <a:xfrm>
            <a:off x="0" y="0"/>
            <a:ext cx="8229314" cy="6887442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948264" y="64533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F6601C-917D-4FBD-8E76-42B6F45C862A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6491064" cy="6529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670708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pic>
        <p:nvPicPr>
          <p:cNvPr id="11" name="Obrázek 1" descr="image002"/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22764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obrázek 2" descr="SMOCR_blue_logo"/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39509"/>
            <a:ext cx="70485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4660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60000" indent="-360000" algn="l" defTabSz="914400" rtl="0" eaLnBrk="1" latinLnBrk="0" hangingPunct="1">
        <a:spcBef>
          <a:spcPct val="20000"/>
        </a:spcBef>
        <a:buClr>
          <a:schemeClr val="tx2"/>
        </a:buClr>
        <a:buSzPct val="90000"/>
        <a:buFont typeface="Wingdings" panose="05000000000000000000" pitchFamily="2" charset="2"/>
        <a:buChar char="Ø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tx2"/>
        </a:buClr>
        <a:buSzPct val="85000"/>
        <a:buFont typeface="Wingdings" panose="05000000000000000000" pitchFamily="2" charset="2"/>
        <a:buChar char="v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33397" y="3356992"/>
            <a:ext cx="5330691" cy="1944216"/>
          </a:xfrm>
        </p:spPr>
        <p:txBody>
          <a:bodyPr/>
          <a:lstStyle/>
          <a:p>
            <a:r>
              <a:rPr lang="cs-CZ" sz="3000" dirty="0" smtClean="0"/>
              <a:t>Profesionalizace práce DSO</a:t>
            </a:r>
            <a:endParaRPr lang="cs-CZ" sz="30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6444208" y="5661248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2016</a:t>
            </a:r>
            <a:endParaRPr lang="cs-CZ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075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6491064" cy="936104"/>
          </a:xfrm>
        </p:spPr>
        <p:txBody>
          <a:bodyPr/>
          <a:lstStyle/>
          <a:p>
            <a:r>
              <a:rPr lang="cs-CZ" sz="3000" dirty="0" smtClean="0"/>
              <a:t>Profesionální spolupráce obcí skrze DSO</a:t>
            </a:r>
            <a:endParaRPr lang="cs-CZ" sz="3000" dirty="0"/>
          </a:p>
        </p:txBody>
      </p:sp>
      <p:pic>
        <p:nvPicPr>
          <p:cNvPr id="4" name="Zástupný symbol pro obsah 3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815656"/>
            <a:ext cx="6262472" cy="383634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Obdélník 4"/>
          <p:cNvSpPr/>
          <p:nvPr/>
        </p:nvSpPr>
        <p:spPr>
          <a:xfrm>
            <a:off x="457200" y="1864771"/>
            <a:ext cx="6262472" cy="7701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cs-CZ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Výstupy </a:t>
            </a:r>
            <a:r>
              <a:rPr lang="cs-CZ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projektu </a:t>
            </a:r>
            <a:r>
              <a:rPr lang="cs-CZ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MOS - preference </a:t>
            </a:r>
            <a:r>
              <a:rPr lang="cs-CZ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vycházejí z názorů 2000 starostů</a:t>
            </a:r>
            <a:endParaRPr lang="cs-CZ" sz="20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6547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6491064" cy="835496"/>
          </a:xfrm>
        </p:spPr>
        <p:txBody>
          <a:bodyPr/>
          <a:lstStyle/>
          <a:p>
            <a:r>
              <a:rPr lang="cs-CZ" sz="3000" dirty="0"/>
              <a:t>Profesionální spolupráce obcí skrze DSO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6707088" cy="501317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altLang="cs-CZ" sz="2000" b="1" dirty="0"/>
              <a:t>Kroky přechodu z formální na profesionální úroveň </a:t>
            </a:r>
            <a:r>
              <a:rPr lang="cs-CZ" altLang="cs-CZ" sz="2000" b="1" dirty="0" smtClean="0"/>
              <a:t>spolupráce</a:t>
            </a:r>
          </a:p>
          <a:p>
            <a:pPr>
              <a:buFontTx/>
              <a:buChar char="-"/>
            </a:pPr>
            <a:endParaRPr lang="cs-CZ" altLang="cs-CZ" sz="2000" dirty="0"/>
          </a:p>
          <a:p>
            <a:pPr>
              <a:buFont typeface="Calibri" panose="020F0502020204030204" pitchFamily="34" charset="0"/>
              <a:buAutoNum type="arabicPeriod"/>
            </a:pPr>
            <a:r>
              <a:rPr lang="cs-CZ" altLang="cs-CZ" sz="2000" dirty="0"/>
              <a:t>Zajištění politické vůle mezi členskými obcemi mikroregionu k profesionální formě spolupráce.</a:t>
            </a:r>
          </a:p>
          <a:p>
            <a:pPr>
              <a:buFont typeface="Calibri" panose="020F0502020204030204" pitchFamily="34" charset="0"/>
              <a:buAutoNum type="arabicPeriod"/>
            </a:pPr>
            <a:r>
              <a:rPr lang="cs-CZ" altLang="cs-CZ" sz="2000" dirty="0"/>
              <a:t>Provedení analýzy poptávky mezi obcemi po aktivitách mikroregionu.</a:t>
            </a:r>
          </a:p>
          <a:p>
            <a:pPr>
              <a:buFont typeface="Calibri" panose="020F0502020204030204" pitchFamily="34" charset="0"/>
              <a:buAutoNum type="arabicPeriod"/>
            </a:pPr>
            <a:r>
              <a:rPr lang="cs-CZ" altLang="cs-CZ" sz="2000" dirty="0"/>
              <a:t>Definování konkrétních služeb mikroregionu pro členské obce.</a:t>
            </a:r>
          </a:p>
          <a:p>
            <a:pPr>
              <a:buFont typeface="Calibri" panose="020F0502020204030204" pitchFamily="34" charset="0"/>
              <a:buAutoNum type="arabicPeriod"/>
            </a:pPr>
            <a:r>
              <a:rPr lang="cs-CZ" altLang="cs-CZ" sz="2000" dirty="0"/>
              <a:t>Úprava právních a provozních dokumentů mikroregionu.</a:t>
            </a:r>
          </a:p>
          <a:p>
            <a:pPr>
              <a:buFont typeface="Calibri" panose="020F0502020204030204" pitchFamily="34" charset="0"/>
              <a:buAutoNum type="arabicPeriod"/>
            </a:pPr>
            <a:r>
              <a:rPr lang="cs-CZ" altLang="cs-CZ" sz="2000" dirty="0"/>
              <a:t>Zajištění personálního a materiálně technického zázemí pro další fungování mikroregionu, zajištění financování.</a:t>
            </a:r>
          </a:p>
          <a:p>
            <a:pPr>
              <a:buFont typeface="Calibri" panose="020F0502020204030204" pitchFamily="34" charset="0"/>
              <a:buAutoNum type="arabicPeriod"/>
            </a:pPr>
            <a:r>
              <a:rPr lang="cs-CZ" altLang="cs-CZ" sz="2000" dirty="0"/>
              <a:t>Systém komunikace</a:t>
            </a:r>
          </a:p>
          <a:p>
            <a:pPr>
              <a:buFont typeface="Calibri" panose="020F0502020204030204" pitchFamily="34" charset="0"/>
              <a:buAutoNum type="arabicPeriod"/>
            </a:pPr>
            <a:r>
              <a:rPr lang="cs-CZ" altLang="cs-CZ" sz="2000" dirty="0"/>
              <a:t>Zpětné hodnocení systému</a:t>
            </a:r>
          </a:p>
          <a:p>
            <a:pPr>
              <a:buFontTx/>
              <a:buChar char="-"/>
              <a:defRPr/>
            </a:pPr>
            <a:endParaRPr lang="cs-CZ" sz="2200" dirty="0" smtClean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8999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6491064" cy="835496"/>
          </a:xfrm>
        </p:spPr>
        <p:txBody>
          <a:bodyPr/>
          <a:lstStyle/>
          <a:p>
            <a:r>
              <a:rPr lang="cs-CZ" sz="3000" dirty="0"/>
              <a:t>Profesionální spolupráce obcí skrze DSO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6707088" cy="50131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cs-CZ" sz="2200" b="1" dirty="0"/>
              <a:t>Výsledné efekty </a:t>
            </a:r>
          </a:p>
          <a:p>
            <a:pPr>
              <a:buFontTx/>
              <a:buChar char="-"/>
            </a:pPr>
            <a:endParaRPr lang="cs-CZ" altLang="cs-CZ" sz="2000" dirty="0"/>
          </a:p>
          <a:p>
            <a:pPr>
              <a:buFontTx/>
              <a:buChar char="-"/>
            </a:pPr>
            <a:r>
              <a:rPr lang="cs-CZ" altLang="cs-CZ" sz="2000" dirty="0"/>
              <a:t>vysoká úspěšnost členských obcí v dotačních programech</a:t>
            </a:r>
          </a:p>
          <a:p>
            <a:pPr>
              <a:buFontTx/>
              <a:buChar char="-"/>
            </a:pPr>
            <a:r>
              <a:rPr lang="cs-CZ" altLang="cs-CZ" sz="2000" dirty="0"/>
              <a:t>zvýšená absorpční kapacita členských obcí z pohledu množství realizovaných projektů</a:t>
            </a:r>
          </a:p>
          <a:p>
            <a:pPr>
              <a:buFontTx/>
              <a:buChar char="-"/>
            </a:pPr>
            <a:r>
              <a:rPr lang="cs-CZ" altLang="cs-CZ" sz="2000" dirty="0"/>
              <a:t>nižší provozní náklady členských obcí</a:t>
            </a:r>
          </a:p>
          <a:p>
            <a:pPr>
              <a:buFontTx/>
              <a:buChar char="-"/>
            </a:pPr>
            <a:r>
              <a:rPr lang="cs-CZ" altLang="cs-CZ" sz="2000" dirty="0"/>
              <a:t>koordinovaný rozvoj území</a:t>
            </a:r>
          </a:p>
          <a:p>
            <a:pPr>
              <a:buFontTx/>
              <a:buChar char="-"/>
            </a:pPr>
            <a:r>
              <a:rPr lang="cs-CZ" altLang="cs-CZ" sz="2000" dirty="0"/>
              <a:t>zajištění zákonných povinností obcí (např. problematika veřejných zakázek)</a:t>
            </a:r>
          </a:p>
          <a:p>
            <a:pPr>
              <a:buFontTx/>
              <a:buChar char="-"/>
              <a:defRPr/>
            </a:pPr>
            <a:endParaRPr lang="cs-CZ" sz="2200" dirty="0" smtClean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1984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6491064" cy="835496"/>
          </a:xfrm>
        </p:spPr>
        <p:txBody>
          <a:bodyPr/>
          <a:lstStyle/>
          <a:p>
            <a:r>
              <a:rPr lang="cs-CZ" sz="3000" dirty="0"/>
              <a:t>Profesionální spolupráce obcí skrze DSO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6707088" cy="50131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cs-CZ" sz="2200" b="1" dirty="0" smtClean="0"/>
              <a:t>Systém financování</a:t>
            </a:r>
            <a:endParaRPr lang="cs-CZ" altLang="cs-CZ" sz="2200" b="1" dirty="0"/>
          </a:p>
          <a:p>
            <a:pPr>
              <a:buFontTx/>
              <a:buChar char="-"/>
            </a:pPr>
            <a:endParaRPr lang="cs-CZ" altLang="cs-CZ" sz="2000" dirty="0"/>
          </a:p>
          <a:p>
            <a:pPr>
              <a:buFontTx/>
              <a:buChar char="-"/>
            </a:pPr>
            <a:r>
              <a:rPr lang="cs-CZ" altLang="cs-CZ" sz="2000" dirty="0" smtClean="0"/>
              <a:t>nutná diverzifikace příjmů, tedy nabýt závislý na jednom klíčovém příjmu</a:t>
            </a:r>
          </a:p>
          <a:p>
            <a:pPr>
              <a:buFontTx/>
              <a:buChar char="-"/>
            </a:pPr>
            <a:r>
              <a:rPr lang="cs-CZ" altLang="cs-CZ" sz="2000" dirty="0"/>
              <a:t>v</a:t>
            </a:r>
            <a:r>
              <a:rPr lang="cs-CZ" altLang="cs-CZ" sz="2000" dirty="0" smtClean="0"/>
              <a:t>hodná kombinace: členské příspěvky + příjmy ze služeb DSO pro členské obce či další subjekty na území DSO</a:t>
            </a:r>
          </a:p>
          <a:p>
            <a:pPr marL="0" indent="0">
              <a:buNone/>
              <a:defRPr/>
            </a:pPr>
            <a:endParaRPr lang="cs-CZ" sz="2200" dirty="0" smtClean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7445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6491064" cy="835496"/>
          </a:xfrm>
        </p:spPr>
        <p:txBody>
          <a:bodyPr/>
          <a:lstStyle/>
          <a:p>
            <a:r>
              <a:rPr lang="cs-CZ" sz="3000" dirty="0" smtClean="0"/>
              <a:t>Vlastní příklad víceoborové spolupráce obcí v DSO</a:t>
            </a: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6707088" cy="5013176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r>
              <a:rPr lang="cs-CZ" sz="2000" b="1" dirty="0"/>
              <a:t>DSO Mikroregion Stražiště</a:t>
            </a:r>
          </a:p>
          <a:p>
            <a:pPr marL="285750" indent="-285750">
              <a:buFontTx/>
              <a:buChar char="-"/>
              <a:defRPr/>
            </a:pPr>
            <a:r>
              <a:rPr lang="cs-CZ" sz="1800" dirty="0"/>
              <a:t>v</a:t>
            </a:r>
            <a:r>
              <a:rPr lang="cs-CZ" sz="1800" dirty="0" smtClean="0"/>
              <a:t>znik </a:t>
            </a:r>
            <a:r>
              <a:rPr lang="cs-CZ" sz="1800" dirty="0"/>
              <a:t>v roce </a:t>
            </a:r>
            <a:r>
              <a:rPr lang="cs-CZ" sz="1800" dirty="0" smtClean="0"/>
              <a:t>2002, 22 </a:t>
            </a:r>
            <a:r>
              <a:rPr lang="cs-CZ" sz="1800" dirty="0"/>
              <a:t>členů – 1 město, 1 městys, 20 obcí</a:t>
            </a:r>
          </a:p>
          <a:p>
            <a:pPr marL="285750" indent="-285750">
              <a:buFontTx/>
              <a:buChar char="-"/>
              <a:defRPr/>
            </a:pPr>
            <a:r>
              <a:rPr lang="cs-CZ" sz="1800" dirty="0" smtClean="0"/>
              <a:t>územní </a:t>
            </a:r>
            <a:r>
              <a:rPr lang="cs-CZ" sz="1800" dirty="0"/>
              <a:t>pokrytí shodné s ORP </a:t>
            </a:r>
            <a:r>
              <a:rPr lang="cs-CZ" sz="1800" dirty="0" smtClean="0"/>
              <a:t>Pacov, cca </a:t>
            </a:r>
            <a:r>
              <a:rPr lang="cs-CZ" sz="1800" dirty="0"/>
              <a:t>10 tis. obyvatel</a:t>
            </a:r>
          </a:p>
          <a:p>
            <a:pPr>
              <a:buNone/>
              <a:defRPr/>
            </a:pPr>
            <a:r>
              <a:rPr lang="cs-CZ" sz="1800" dirty="0"/>
              <a:t>Oblasti činnosti:</a:t>
            </a:r>
          </a:p>
          <a:p>
            <a:pPr>
              <a:buFontTx/>
              <a:buChar char="-"/>
              <a:defRPr/>
            </a:pPr>
            <a:r>
              <a:rPr lang="cs-CZ" sz="1800" dirty="0"/>
              <a:t> management mikroregionu</a:t>
            </a:r>
          </a:p>
          <a:p>
            <a:pPr>
              <a:buFontTx/>
              <a:buChar char="-"/>
              <a:defRPr/>
            </a:pPr>
            <a:r>
              <a:rPr lang="cs-CZ" sz="1800" dirty="0"/>
              <a:t> dotační poradenství a související služby pro obce</a:t>
            </a:r>
          </a:p>
          <a:p>
            <a:pPr>
              <a:buFontTx/>
              <a:buChar char="-"/>
              <a:defRPr/>
            </a:pPr>
            <a:r>
              <a:rPr lang="cs-CZ" sz="1800" dirty="0"/>
              <a:t> realizace rozvojových projektů</a:t>
            </a:r>
          </a:p>
          <a:p>
            <a:pPr>
              <a:buFontTx/>
              <a:buChar char="-"/>
              <a:defRPr/>
            </a:pPr>
            <a:r>
              <a:rPr lang="cs-CZ" sz="1800" dirty="0"/>
              <a:t> vzdělávání – organizování vzdělávacích kurzů pro veřejnost a další profesní </a:t>
            </a:r>
            <a:r>
              <a:rPr lang="cs-CZ" sz="1800" dirty="0" smtClean="0"/>
              <a:t>vzdělávání</a:t>
            </a:r>
            <a:endParaRPr lang="cs-CZ" sz="1800" dirty="0"/>
          </a:p>
          <a:p>
            <a:pPr>
              <a:buNone/>
              <a:defRPr/>
            </a:pPr>
            <a:r>
              <a:rPr lang="cs-CZ" sz="1800" dirty="0"/>
              <a:t>Zkušenosti s projekty </a:t>
            </a:r>
            <a:r>
              <a:rPr lang="cs-CZ" sz="1800" dirty="0" smtClean="0"/>
              <a:t>ze: SROP</a:t>
            </a:r>
            <a:r>
              <a:rPr lang="cs-CZ" sz="1800" dirty="0"/>
              <a:t>, OPLLZ, PRV, OPŽP, ROP Jihovýchod, dotační </a:t>
            </a:r>
            <a:r>
              <a:rPr lang="cs-CZ" sz="1800" dirty="0" smtClean="0"/>
              <a:t>programy ministerstev </a:t>
            </a:r>
            <a:r>
              <a:rPr lang="cs-CZ" sz="1800" dirty="0"/>
              <a:t>ČR a kraje Vysočina</a:t>
            </a:r>
            <a:endParaRPr lang="cs-CZ" sz="1800" u="sng" dirty="0"/>
          </a:p>
          <a:p>
            <a:pPr marL="0" indent="0">
              <a:buNone/>
              <a:defRPr/>
            </a:pPr>
            <a:endParaRPr lang="cs-CZ" sz="2200" dirty="0" smtClean="0">
              <a:cs typeface="Times New Roman" panose="02020603050405020304" pitchFamily="18" charset="0"/>
            </a:endParaRPr>
          </a:p>
        </p:txBody>
      </p:sp>
      <p:pic>
        <p:nvPicPr>
          <p:cNvPr id="4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17878"/>
            <a:ext cx="9144000" cy="9401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ázek 6" descr="strazist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8014" y="1497955"/>
            <a:ext cx="2000250" cy="693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97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6491064" cy="835496"/>
          </a:xfrm>
        </p:spPr>
        <p:txBody>
          <a:bodyPr/>
          <a:lstStyle/>
          <a:p>
            <a:r>
              <a:rPr lang="cs-CZ" sz="3000" dirty="0" smtClean="0"/>
              <a:t>Vlastní příklad víceoborové spolupráce obcí v DSO</a:t>
            </a:r>
            <a:endParaRPr lang="cs-CZ" sz="3000" dirty="0"/>
          </a:p>
        </p:txBody>
      </p:sp>
      <p:pic>
        <p:nvPicPr>
          <p:cNvPr id="4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17878"/>
            <a:ext cx="9144000" cy="9401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5" descr="vysocina22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1981471"/>
            <a:ext cx="3459682" cy="3921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Podnadpis 2"/>
          <p:cNvSpPr txBox="1">
            <a:spLocks/>
          </p:cNvSpPr>
          <p:nvPr/>
        </p:nvSpPr>
        <p:spPr>
          <a:xfrm>
            <a:off x="3563888" y="2804415"/>
            <a:ext cx="4140200" cy="1873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60000" indent="-3600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Char char="Ø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SzPct val="85000"/>
              <a:buFont typeface="Wingdings" panose="05000000000000000000" pitchFamily="2" charset="2"/>
              <a:buChar char="v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charset="0"/>
              <a:buNone/>
              <a:defRPr/>
            </a:pPr>
            <a:r>
              <a:rPr lang="cs-CZ" sz="2000" b="1" dirty="0" smtClean="0"/>
              <a:t>DSO Mikroregion Stražiště</a:t>
            </a:r>
          </a:p>
          <a:p>
            <a:pPr>
              <a:buFont typeface="Arial" charset="0"/>
              <a:buNone/>
              <a:defRPr/>
            </a:pPr>
            <a:r>
              <a:rPr lang="cs-CZ" sz="1700" dirty="0" smtClean="0"/>
              <a:t>22 členů – 1 město, 1 městys, 20 obcí</a:t>
            </a:r>
          </a:p>
          <a:p>
            <a:pPr marL="285750" indent="-285750">
              <a:buFontTx/>
              <a:buChar char="-"/>
              <a:defRPr/>
            </a:pPr>
            <a:r>
              <a:rPr lang="cs-CZ" sz="1700" dirty="0" smtClean="0"/>
              <a:t>územní pokrytí shodné s ORP Pacov</a:t>
            </a:r>
          </a:p>
          <a:p>
            <a:pPr marL="285750" indent="-285750">
              <a:buFontTx/>
              <a:buChar char="-"/>
              <a:defRPr/>
            </a:pPr>
            <a:r>
              <a:rPr lang="cs-CZ" sz="1700" dirty="0" smtClean="0"/>
              <a:t>cca 10 tis. obyvatel</a:t>
            </a:r>
          </a:p>
          <a:p>
            <a:pPr>
              <a:buFont typeface="Arial" charset="0"/>
              <a:buNone/>
              <a:defRPr/>
            </a:pPr>
            <a:endParaRPr lang="cs-CZ" sz="1700" dirty="0" smtClean="0"/>
          </a:p>
        </p:txBody>
      </p:sp>
      <p:pic>
        <p:nvPicPr>
          <p:cNvPr id="8" name="Obrázek 6" descr="straziste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8014" y="1497955"/>
            <a:ext cx="2000250" cy="693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8830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6491064" cy="835496"/>
          </a:xfrm>
        </p:spPr>
        <p:txBody>
          <a:bodyPr/>
          <a:lstStyle/>
          <a:p>
            <a:r>
              <a:rPr lang="cs-CZ" sz="3000" dirty="0" smtClean="0"/>
              <a:t>Vlastní příklad víceoborové spolupráce obcí v DSO</a:t>
            </a: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6707088" cy="5013176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r>
              <a:rPr lang="cs-CZ" sz="2000" b="1" dirty="0" smtClean="0"/>
              <a:t>Realizované projekty</a:t>
            </a:r>
            <a:endParaRPr lang="cs-CZ" sz="2000" b="1" dirty="0"/>
          </a:p>
          <a:p>
            <a:pPr marL="914400" lvl="1" indent="-457200">
              <a:buFontTx/>
              <a:buChar char="-"/>
              <a:defRPr/>
            </a:pPr>
            <a:r>
              <a:rPr lang="cs-CZ" sz="2000" dirty="0"/>
              <a:t>cestovní ruch a propagace regionu</a:t>
            </a:r>
          </a:p>
          <a:p>
            <a:pPr marL="914400" lvl="1" indent="-457200">
              <a:buFontTx/>
              <a:buChar char="-"/>
              <a:defRPr/>
            </a:pPr>
            <a:r>
              <a:rPr lang="cs-CZ" sz="2000" dirty="0"/>
              <a:t>občanská vybavenost obcí</a:t>
            </a:r>
          </a:p>
          <a:p>
            <a:pPr marL="914400" lvl="1" indent="-457200">
              <a:buFontTx/>
              <a:buChar char="-"/>
              <a:defRPr/>
            </a:pPr>
            <a:r>
              <a:rPr lang="cs-CZ" sz="2000" dirty="0"/>
              <a:t>infrastrukturní projekty</a:t>
            </a:r>
          </a:p>
          <a:p>
            <a:pPr marL="914400" lvl="1" indent="-457200">
              <a:buFontTx/>
              <a:buChar char="-"/>
              <a:defRPr/>
            </a:pPr>
            <a:r>
              <a:rPr lang="cs-CZ" sz="2000" dirty="0"/>
              <a:t>vzdělávání – organizování vzdělávacích kurzů</a:t>
            </a:r>
          </a:p>
          <a:p>
            <a:pPr marL="914400" lvl="1" indent="-457200">
              <a:buFontTx/>
              <a:buChar char="-"/>
              <a:defRPr/>
            </a:pPr>
            <a:r>
              <a:rPr lang="cs-CZ" sz="2000" dirty="0"/>
              <a:t>životní prostředí – výsadby zeleně, projektová příprava systémů čištění odpadních vod</a:t>
            </a:r>
          </a:p>
          <a:p>
            <a:pPr marL="914400" lvl="1" indent="-457200">
              <a:buFontTx/>
              <a:buChar char="-"/>
              <a:defRPr/>
            </a:pPr>
            <a:r>
              <a:rPr lang="cs-CZ" sz="2000" dirty="0"/>
              <a:t>datové sítě – provozování regionální datové </a:t>
            </a:r>
            <a:r>
              <a:rPr lang="cs-CZ" sz="2000" dirty="0" smtClean="0"/>
              <a:t>sítě</a:t>
            </a:r>
          </a:p>
          <a:p>
            <a:pPr marL="457200" lvl="1" indent="0">
              <a:buNone/>
              <a:defRPr/>
            </a:pPr>
            <a:r>
              <a:rPr lang="cs-CZ" sz="2000" dirty="0" smtClean="0"/>
              <a:t>Realizaci </a:t>
            </a:r>
            <a:r>
              <a:rPr lang="cs-CZ" sz="2000" dirty="0"/>
              <a:t>projektů zajišťují zaměstnanci mikroregionu: příprava záměru – zajištění financování – realizace - vyhodnocení</a:t>
            </a:r>
          </a:p>
          <a:p>
            <a:pPr marL="0" indent="0">
              <a:buNone/>
              <a:defRPr/>
            </a:pPr>
            <a:endParaRPr lang="cs-CZ" sz="2200" dirty="0" smtClean="0">
              <a:cs typeface="Times New Roman" panose="02020603050405020304" pitchFamily="18" charset="0"/>
            </a:endParaRPr>
          </a:p>
        </p:txBody>
      </p:sp>
      <p:pic>
        <p:nvPicPr>
          <p:cNvPr id="4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17878"/>
            <a:ext cx="9144000" cy="9401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ázek 6" descr="strazist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8014" y="1497955"/>
            <a:ext cx="2000250" cy="693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78742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6491064" cy="835496"/>
          </a:xfrm>
        </p:spPr>
        <p:txBody>
          <a:bodyPr/>
          <a:lstStyle/>
          <a:p>
            <a:r>
              <a:rPr lang="cs-CZ" sz="3000" dirty="0" smtClean="0"/>
              <a:t>Vlastní příklad víceoborové spolupráce obcí v DSO</a:t>
            </a: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6707088" cy="5013176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r>
              <a:rPr lang="cs-CZ" sz="2000" b="1" dirty="0" smtClean="0"/>
              <a:t>Fungování systému spolupráce</a:t>
            </a:r>
            <a:endParaRPr lang="cs-CZ" sz="2000" b="1" dirty="0"/>
          </a:p>
          <a:p>
            <a:pPr>
              <a:buFontTx/>
              <a:buChar char="-"/>
            </a:pPr>
            <a:r>
              <a:rPr lang="cs-CZ" altLang="cs-CZ" sz="1600" dirty="0"/>
              <a:t>systém funguje na základě profesionálního aparátu zaměstnanců svazku obcí, kteří mimo jiné zajišťují:</a:t>
            </a:r>
          </a:p>
          <a:p>
            <a:pPr lvl="2">
              <a:buFontTx/>
              <a:buChar char="-"/>
            </a:pPr>
            <a:r>
              <a:rPr lang="cs-CZ" altLang="cs-CZ" sz="1600" dirty="0"/>
              <a:t>přípravu žádostí do jakýchkoli dotačních programů kraje Vysočina, ministerstev, nadací, operačních programů apod.</a:t>
            </a:r>
          </a:p>
          <a:p>
            <a:pPr lvl="2">
              <a:buFontTx/>
              <a:buChar char="-"/>
            </a:pPr>
            <a:r>
              <a:rPr lang="cs-CZ" altLang="cs-CZ" sz="1600" dirty="0"/>
              <a:t>řízení projektů členských obcí z pohledu dotace – monitorovací zprávy, závěrečná vyhodnocení, publicita projektů apod.</a:t>
            </a:r>
          </a:p>
          <a:p>
            <a:pPr lvl="2">
              <a:buFontTx/>
              <a:buChar char="-"/>
            </a:pPr>
            <a:r>
              <a:rPr lang="cs-CZ" altLang="cs-CZ" sz="1600" dirty="0"/>
              <a:t>přípravu a realizaci výběrových řízení, administraci profilů veřejných zadavatelů pro jednotlivé obce</a:t>
            </a:r>
          </a:p>
          <a:p>
            <a:pPr lvl="2">
              <a:buFontTx/>
              <a:buChar char="-"/>
            </a:pPr>
            <a:r>
              <a:rPr lang="cs-CZ" altLang="cs-CZ" sz="1600" dirty="0"/>
              <a:t>příprava a realizace společných výběrových řízení na nákup komodit, energií či stavebních prací - značná úspora nákladů</a:t>
            </a:r>
          </a:p>
          <a:p>
            <a:pPr lvl="2">
              <a:buFontTx/>
              <a:buChar char="-"/>
            </a:pPr>
            <a:r>
              <a:rPr lang="cs-CZ" altLang="cs-CZ" sz="1600" dirty="0"/>
              <a:t>management přípravy projektových dokumentací pro projekty členských obcí</a:t>
            </a:r>
          </a:p>
          <a:p>
            <a:pPr marL="0" indent="0">
              <a:buNone/>
              <a:defRPr/>
            </a:pPr>
            <a:endParaRPr lang="cs-CZ" sz="2200" dirty="0" smtClean="0">
              <a:cs typeface="Times New Roman" panose="02020603050405020304" pitchFamily="18" charset="0"/>
            </a:endParaRPr>
          </a:p>
        </p:txBody>
      </p:sp>
      <p:pic>
        <p:nvPicPr>
          <p:cNvPr id="4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17878"/>
            <a:ext cx="9144000" cy="9401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ázek 6" descr="strazist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8014" y="1497955"/>
            <a:ext cx="2000250" cy="693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0376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6491064" cy="835496"/>
          </a:xfrm>
        </p:spPr>
        <p:txBody>
          <a:bodyPr/>
          <a:lstStyle/>
          <a:p>
            <a:r>
              <a:rPr lang="cs-CZ" sz="3000" dirty="0" smtClean="0"/>
              <a:t>Vlastní příklad víceoborové spolupráce obcí v DSO</a:t>
            </a: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6707088" cy="5013176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r>
              <a:rPr lang="cs-CZ" sz="2000" b="1" dirty="0" smtClean="0"/>
              <a:t>Hlavní úkoly DSO?</a:t>
            </a:r>
            <a:endParaRPr lang="cs-CZ" sz="2000" b="1" dirty="0"/>
          </a:p>
          <a:p>
            <a:pPr lvl="1">
              <a:buFontTx/>
              <a:buChar char="-"/>
            </a:pPr>
            <a:r>
              <a:rPr lang="cs-CZ" altLang="cs-CZ" sz="2000" dirty="0"/>
              <a:t>snížit provozní náklady členských obcí</a:t>
            </a:r>
          </a:p>
          <a:p>
            <a:pPr lvl="1">
              <a:buFontTx/>
              <a:buChar char="-"/>
            </a:pPr>
            <a:r>
              <a:rPr lang="cs-CZ" altLang="cs-CZ" sz="2000" dirty="0"/>
              <a:t>pomoc s běžnou administrativou</a:t>
            </a:r>
          </a:p>
          <a:p>
            <a:pPr lvl="1">
              <a:buFontTx/>
              <a:buChar char="-"/>
            </a:pPr>
            <a:r>
              <a:rPr lang="cs-CZ" altLang="cs-CZ" sz="2000" dirty="0"/>
              <a:t>public relations regionu</a:t>
            </a:r>
          </a:p>
          <a:p>
            <a:pPr lvl="1">
              <a:buFontTx/>
              <a:buChar char="-"/>
            </a:pPr>
            <a:r>
              <a:rPr lang="cs-CZ" altLang="cs-CZ" sz="2000" dirty="0"/>
              <a:t>zvyšovat absorpční kapacitu regionu</a:t>
            </a:r>
          </a:p>
          <a:p>
            <a:pPr lvl="1">
              <a:buFontTx/>
              <a:buChar char="-"/>
            </a:pPr>
            <a:r>
              <a:rPr lang="cs-CZ" altLang="cs-CZ" sz="2000" dirty="0"/>
              <a:t>tzv. „krýt obcím záda“ – metodická a právní pomoc</a:t>
            </a:r>
          </a:p>
          <a:p>
            <a:pPr marL="0" indent="0">
              <a:buNone/>
              <a:defRPr/>
            </a:pPr>
            <a:endParaRPr lang="cs-CZ" sz="2200" dirty="0" smtClean="0">
              <a:cs typeface="Times New Roman" panose="02020603050405020304" pitchFamily="18" charset="0"/>
            </a:endParaRPr>
          </a:p>
        </p:txBody>
      </p:sp>
      <p:pic>
        <p:nvPicPr>
          <p:cNvPr id="4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17878"/>
            <a:ext cx="9144000" cy="9401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ázek 6" descr="strazist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8014" y="1497955"/>
            <a:ext cx="2000250" cy="693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32370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6491064" cy="835496"/>
          </a:xfrm>
        </p:spPr>
        <p:txBody>
          <a:bodyPr/>
          <a:lstStyle/>
          <a:p>
            <a:r>
              <a:rPr lang="cs-CZ" sz="3000" dirty="0" smtClean="0"/>
              <a:t>Vlastní příklad víceoborové spolupráce obcí v DSO</a:t>
            </a: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6707088" cy="5013176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r>
              <a:rPr lang="cs-CZ" sz="2000" b="1" dirty="0" smtClean="0"/>
              <a:t>Výsledné efekty</a:t>
            </a:r>
            <a:endParaRPr lang="cs-CZ" sz="2000" b="1" dirty="0"/>
          </a:p>
          <a:p>
            <a:pPr lvl="1">
              <a:buFontTx/>
              <a:buChar char="-"/>
            </a:pPr>
            <a:r>
              <a:rPr lang="cs-CZ" altLang="cs-CZ" sz="2000" dirty="0"/>
              <a:t>vysoká úspěšnost členských obcí v dotačních programech</a:t>
            </a:r>
          </a:p>
          <a:p>
            <a:pPr lvl="1">
              <a:buFontTx/>
              <a:buChar char="-"/>
            </a:pPr>
            <a:r>
              <a:rPr lang="cs-CZ" altLang="cs-CZ" sz="2000" dirty="0"/>
              <a:t>zvýšená absorpční kapacita členských obcí z pohledu množství realizovaných projektů</a:t>
            </a:r>
          </a:p>
          <a:p>
            <a:pPr lvl="1">
              <a:buFontTx/>
              <a:buChar char="-"/>
            </a:pPr>
            <a:r>
              <a:rPr lang="cs-CZ" altLang="cs-CZ" sz="2000" dirty="0"/>
              <a:t>nižší provozní náklady členských obcí</a:t>
            </a:r>
          </a:p>
          <a:p>
            <a:pPr lvl="1">
              <a:buFontTx/>
              <a:buChar char="-"/>
            </a:pPr>
            <a:r>
              <a:rPr lang="cs-CZ" altLang="cs-CZ" sz="2000" dirty="0"/>
              <a:t>zajištění všech zákonných parametrů obcí vůči veřejným zakázkám </a:t>
            </a:r>
          </a:p>
          <a:p>
            <a:pPr marL="0" indent="0">
              <a:buNone/>
              <a:defRPr/>
            </a:pPr>
            <a:endParaRPr lang="cs-CZ" sz="2200" dirty="0" smtClean="0">
              <a:cs typeface="Times New Roman" panose="02020603050405020304" pitchFamily="18" charset="0"/>
            </a:endParaRPr>
          </a:p>
        </p:txBody>
      </p:sp>
      <p:pic>
        <p:nvPicPr>
          <p:cNvPr id="4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17878"/>
            <a:ext cx="9144000" cy="9401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ázek 6" descr="strazist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8014" y="1497955"/>
            <a:ext cx="2000250" cy="693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1514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dirty="0" smtClean="0"/>
              <a:t>Představení lektora</a:t>
            </a: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6707088" cy="4997152"/>
          </a:xfrm>
        </p:spPr>
        <p:txBody>
          <a:bodyPr>
            <a:normAutofit fontScale="92500"/>
          </a:bodyPr>
          <a:lstStyle/>
          <a:p>
            <a:pPr marL="0" indent="0">
              <a:spcAft>
                <a:spcPts val="600"/>
              </a:spcAft>
              <a:buNone/>
              <a:defRPr/>
            </a:pPr>
            <a:r>
              <a:rPr lang="cs-CZ" sz="2200" b="1" dirty="0">
                <a:cs typeface="Times New Roman" panose="02020603050405020304" pitchFamily="18" charset="0"/>
              </a:rPr>
              <a:t>Ing. Lukáš Vlček</a:t>
            </a:r>
          </a:p>
          <a:p>
            <a:pPr marL="0" indent="0">
              <a:buNone/>
              <a:defRPr/>
            </a:pPr>
            <a:r>
              <a:rPr lang="cs-CZ" sz="2400" dirty="0" smtClean="0">
                <a:cs typeface="Times New Roman" panose="02020603050405020304" pitchFamily="18" charset="0"/>
              </a:rPr>
              <a:t>13 </a:t>
            </a:r>
            <a:r>
              <a:rPr lang="cs-CZ" sz="2400" dirty="0">
                <a:cs typeface="Times New Roman" panose="02020603050405020304" pitchFamily="18" charset="0"/>
              </a:rPr>
              <a:t>let praxe v oblasti regionálního </a:t>
            </a:r>
            <a:r>
              <a:rPr lang="cs-CZ" sz="2400" dirty="0" smtClean="0">
                <a:cs typeface="Times New Roman" panose="02020603050405020304" pitchFamily="18" charset="0"/>
              </a:rPr>
              <a:t>rozvoje (RR)</a:t>
            </a:r>
          </a:p>
          <a:p>
            <a:pPr>
              <a:buFontTx/>
              <a:buChar char="-"/>
              <a:defRPr/>
            </a:pPr>
            <a:r>
              <a:rPr lang="cs-CZ" sz="2400" dirty="0" smtClean="0">
                <a:cs typeface="Times New Roman" panose="02020603050405020304" pitchFamily="18" charset="0"/>
              </a:rPr>
              <a:t>úředník pro oblast RR, ORP Pacov,</a:t>
            </a:r>
          </a:p>
          <a:p>
            <a:pPr>
              <a:buFontTx/>
              <a:buChar char="-"/>
              <a:defRPr/>
            </a:pPr>
            <a:r>
              <a:rPr lang="cs-CZ" sz="2400" dirty="0" smtClean="0">
                <a:cs typeface="Times New Roman" panose="02020603050405020304" pitchFamily="18" charset="0"/>
              </a:rPr>
              <a:t>10 </a:t>
            </a:r>
            <a:r>
              <a:rPr lang="cs-CZ" sz="2400" dirty="0">
                <a:cs typeface="Times New Roman" panose="02020603050405020304" pitchFamily="18" charset="0"/>
              </a:rPr>
              <a:t>let starostou města Pacova (</a:t>
            </a:r>
            <a:r>
              <a:rPr lang="cs-CZ" sz="2400" dirty="0" smtClean="0">
                <a:cs typeface="Times New Roman" panose="02020603050405020304" pitchFamily="18" charset="0"/>
              </a:rPr>
              <a:t>3. období),</a:t>
            </a:r>
          </a:p>
          <a:p>
            <a:pPr>
              <a:buFontTx/>
              <a:buChar char="-"/>
              <a:defRPr/>
            </a:pPr>
            <a:r>
              <a:rPr lang="cs-CZ" sz="2400" dirty="0" smtClean="0">
                <a:cs typeface="Times New Roman" panose="02020603050405020304" pitchFamily="18" charset="0"/>
              </a:rPr>
              <a:t>10 let </a:t>
            </a:r>
            <a:r>
              <a:rPr lang="cs-CZ" sz="2400" dirty="0">
                <a:cs typeface="Times New Roman" panose="02020603050405020304" pitchFamily="18" charset="0"/>
              </a:rPr>
              <a:t>předsedou Mikroregionu Stražiště a MAS Via </a:t>
            </a:r>
            <a:r>
              <a:rPr lang="cs-CZ" sz="2400" dirty="0" err="1" smtClean="0">
                <a:cs typeface="Times New Roman" panose="02020603050405020304" pitchFamily="18" charset="0"/>
              </a:rPr>
              <a:t>rustica</a:t>
            </a:r>
            <a:r>
              <a:rPr lang="cs-CZ" sz="2400" dirty="0" smtClean="0">
                <a:cs typeface="Times New Roman" panose="02020603050405020304" pitchFamily="18" charset="0"/>
              </a:rPr>
              <a:t>,</a:t>
            </a:r>
          </a:p>
          <a:p>
            <a:pPr>
              <a:buFontTx/>
              <a:buChar char="-"/>
              <a:defRPr/>
            </a:pPr>
            <a:r>
              <a:rPr lang="cs-CZ" sz="2400" dirty="0" smtClean="0">
                <a:cs typeface="Times New Roman" panose="02020603050405020304" pitchFamily="18" charset="0"/>
              </a:rPr>
              <a:t>předseda </a:t>
            </a:r>
            <a:r>
              <a:rPr lang="cs-CZ" sz="2400" dirty="0">
                <a:cs typeface="Times New Roman" panose="02020603050405020304" pitchFamily="18" charset="0"/>
              </a:rPr>
              <a:t>R</a:t>
            </a:r>
            <a:r>
              <a:rPr lang="cs-CZ" sz="2400" dirty="0" smtClean="0">
                <a:cs typeface="Times New Roman" panose="02020603050405020304" pitchFamily="18" charset="0"/>
              </a:rPr>
              <a:t>egionální </a:t>
            </a:r>
            <a:r>
              <a:rPr lang="cs-CZ" sz="2400" dirty="0">
                <a:cs typeface="Times New Roman" panose="02020603050405020304" pitchFamily="18" charset="0"/>
              </a:rPr>
              <a:t>komise SMO </a:t>
            </a:r>
            <a:r>
              <a:rPr lang="cs-CZ" sz="2400" dirty="0" smtClean="0">
                <a:cs typeface="Times New Roman" panose="02020603050405020304" pitchFamily="18" charset="0"/>
              </a:rPr>
              <a:t>ČR,</a:t>
            </a:r>
          </a:p>
          <a:p>
            <a:pPr>
              <a:buFontTx/>
              <a:buChar char="-"/>
              <a:defRPr/>
            </a:pPr>
            <a:r>
              <a:rPr lang="cs-CZ" sz="2400" dirty="0" smtClean="0">
                <a:cs typeface="Times New Roman" panose="02020603050405020304" pitchFamily="18" charset="0"/>
              </a:rPr>
              <a:t>člen </a:t>
            </a:r>
            <a:r>
              <a:rPr lang="cs-CZ" sz="2400" dirty="0">
                <a:cs typeface="Times New Roman" panose="02020603050405020304" pitchFamily="18" charset="0"/>
              </a:rPr>
              <a:t>krajského zastupitelstva na Vysočině (nezávislé </a:t>
            </a:r>
            <a:r>
              <a:rPr lang="cs-CZ" sz="2400" dirty="0" smtClean="0">
                <a:cs typeface="Times New Roman" panose="02020603050405020304" pitchFamily="18" charset="0"/>
              </a:rPr>
              <a:t>sdružení PRO VYSOČINU),</a:t>
            </a:r>
          </a:p>
          <a:p>
            <a:pPr marL="0" indent="0">
              <a:buNone/>
              <a:defRPr/>
            </a:pPr>
            <a:r>
              <a:rPr lang="cs-CZ" sz="2400" dirty="0" smtClean="0">
                <a:cs typeface="Times New Roman" panose="02020603050405020304" pitchFamily="18" charset="0"/>
              </a:rPr>
              <a:t>Vzdělání:</a:t>
            </a:r>
          </a:p>
          <a:p>
            <a:pPr>
              <a:buFontTx/>
              <a:buChar char="-"/>
              <a:defRPr/>
            </a:pPr>
            <a:r>
              <a:rPr lang="cs-CZ" sz="2400" dirty="0" smtClean="0">
                <a:cs typeface="Times New Roman" panose="02020603050405020304" pitchFamily="18" charset="0"/>
              </a:rPr>
              <a:t>Masarykova univerzita v Brně, obory: politologie, sociologie, regionální rozvoj a veřejná správa</a:t>
            </a:r>
          </a:p>
          <a:p>
            <a:pPr>
              <a:buFontTx/>
              <a:buChar char="-"/>
              <a:defRPr/>
            </a:pPr>
            <a:endParaRPr lang="cs-CZ" sz="2000" dirty="0"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646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6491064" cy="835496"/>
          </a:xfrm>
        </p:spPr>
        <p:txBody>
          <a:bodyPr/>
          <a:lstStyle/>
          <a:p>
            <a:r>
              <a:rPr lang="cs-CZ" sz="3000" dirty="0" smtClean="0"/>
              <a:t>Vlastní příklad víceoborové spolupráce obcí v DSO</a:t>
            </a: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6707088" cy="5013176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r>
              <a:rPr lang="cs-CZ" sz="2000" b="1" dirty="0" smtClean="0"/>
              <a:t>Systém financování</a:t>
            </a:r>
            <a:endParaRPr lang="cs-CZ" sz="2000" b="1" dirty="0"/>
          </a:p>
          <a:p>
            <a:pPr>
              <a:buFontTx/>
              <a:buChar char="-"/>
            </a:pPr>
            <a:r>
              <a:rPr lang="cs-CZ" altLang="cs-CZ" sz="2000" dirty="0"/>
              <a:t>p</a:t>
            </a:r>
            <a:r>
              <a:rPr lang="cs-CZ" altLang="cs-CZ" sz="2000" dirty="0" smtClean="0"/>
              <a:t>říjmy jsou diverzifikované:</a:t>
            </a:r>
          </a:p>
          <a:p>
            <a:pPr lvl="1">
              <a:buFontTx/>
              <a:buChar char="-"/>
            </a:pPr>
            <a:r>
              <a:rPr lang="cs-CZ" altLang="cs-CZ" sz="1600" dirty="0" smtClean="0"/>
              <a:t>A) paušální členské příspěvky: cca 10 % příjmů DSO, stanoveny velikostní pásma členských obcí</a:t>
            </a:r>
          </a:p>
          <a:p>
            <a:pPr lvl="1">
              <a:buFontTx/>
              <a:buChar char="-"/>
            </a:pPr>
            <a:r>
              <a:rPr lang="cs-CZ" altLang="cs-CZ" sz="1600" dirty="0" smtClean="0"/>
              <a:t>B) příjmy z vlastní činnosti pro členské obce či další subjekty na území DSO: cca 80 % příjmů DSO, ceník odsouhlasený členskou schůzí DSO</a:t>
            </a:r>
          </a:p>
          <a:p>
            <a:pPr lvl="1">
              <a:buFontTx/>
              <a:buChar char="-"/>
            </a:pPr>
            <a:r>
              <a:rPr lang="cs-CZ" altLang="cs-CZ" sz="1600" dirty="0" smtClean="0"/>
              <a:t>C) příjmy z provozu internetové sítě: cca 10 % příjmů DSO</a:t>
            </a:r>
            <a:endParaRPr lang="cs-CZ" altLang="cs-CZ" sz="1600" dirty="0"/>
          </a:p>
          <a:p>
            <a:pPr marL="0" indent="0">
              <a:buNone/>
              <a:defRPr/>
            </a:pPr>
            <a:endParaRPr lang="cs-CZ" sz="2200" dirty="0" smtClean="0">
              <a:cs typeface="Times New Roman" panose="02020603050405020304" pitchFamily="18" charset="0"/>
            </a:endParaRPr>
          </a:p>
          <a:p>
            <a:pPr marL="0" indent="0" algn="ctr">
              <a:buNone/>
              <a:defRPr/>
            </a:pPr>
            <a:r>
              <a:rPr lang="cs-CZ" sz="2000" dirty="0" smtClean="0">
                <a:cs typeface="Times New Roman" panose="02020603050405020304" pitchFamily="18" charset="0"/>
              </a:rPr>
              <a:t>Veškeré příjmy a výdaje jsou položkově veřejné.</a:t>
            </a:r>
          </a:p>
        </p:txBody>
      </p:sp>
      <p:pic>
        <p:nvPicPr>
          <p:cNvPr id="4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17878"/>
            <a:ext cx="9144000" cy="9401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ázek 6" descr="strazist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8014" y="1497955"/>
            <a:ext cx="2000250" cy="693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0684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6491064" cy="835496"/>
          </a:xfrm>
        </p:spPr>
        <p:txBody>
          <a:bodyPr/>
          <a:lstStyle/>
          <a:p>
            <a:r>
              <a:rPr lang="cs-CZ" sz="3000" dirty="0" smtClean="0"/>
              <a:t>Vlastní příklad víceoborové spolupráce obcí v DSO</a:t>
            </a: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7067128" cy="5013176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r>
              <a:rPr lang="cs-CZ" sz="2000" b="1" dirty="0" smtClean="0"/>
              <a:t>Podmínky fungování</a:t>
            </a:r>
            <a:endParaRPr lang="cs-CZ" sz="2000" b="1" dirty="0"/>
          </a:p>
          <a:p>
            <a:pPr lvl="1">
              <a:buFontTx/>
              <a:buChar char="-"/>
            </a:pPr>
            <a:r>
              <a:rPr lang="cs-CZ" sz="2000" dirty="0"/>
              <a:t>důvěra</a:t>
            </a:r>
          </a:p>
          <a:p>
            <a:pPr lvl="1">
              <a:buFontTx/>
              <a:buChar char="-"/>
            </a:pPr>
            <a:r>
              <a:rPr lang="cs-CZ" sz="2000" dirty="0"/>
              <a:t>vůle spolupracovat</a:t>
            </a:r>
          </a:p>
          <a:p>
            <a:pPr lvl="1">
              <a:buFontTx/>
              <a:buChar char="-"/>
            </a:pPr>
            <a:r>
              <a:rPr lang="cs-CZ" sz="2000" dirty="0"/>
              <a:t>transparentnost</a:t>
            </a:r>
          </a:p>
          <a:p>
            <a:pPr lvl="1">
              <a:buFontTx/>
              <a:buChar char="-"/>
            </a:pPr>
            <a:r>
              <a:rPr lang="cs-CZ" sz="2000" dirty="0"/>
              <a:t>systém spolupráce </a:t>
            </a:r>
            <a:r>
              <a:rPr lang="cs-CZ" sz="2000" dirty="0" err="1"/>
              <a:t>win</a:t>
            </a:r>
            <a:r>
              <a:rPr lang="cs-CZ" sz="2000" dirty="0"/>
              <a:t> – </a:t>
            </a:r>
            <a:r>
              <a:rPr lang="cs-CZ" sz="2000" dirty="0" err="1"/>
              <a:t>win</a:t>
            </a:r>
            <a:r>
              <a:rPr lang="cs-CZ" sz="2000" dirty="0"/>
              <a:t> (vzájemná prospěšnost)</a:t>
            </a:r>
          </a:p>
          <a:p>
            <a:pPr lvl="1">
              <a:buFontTx/>
              <a:buChar char="-"/>
            </a:pPr>
            <a:r>
              <a:rPr lang="cs-CZ" sz="2000" dirty="0"/>
              <a:t>profesionalita</a:t>
            </a:r>
          </a:p>
          <a:p>
            <a:pPr>
              <a:buFontTx/>
              <a:buChar char="-"/>
            </a:pPr>
            <a:endParaRPr lang="cs-CZ" sz="2000" dirty="0" smtClean="0">
              <a:cs typeface="Times New Roman" panose="02020603050405020304" pitchFamily="18" charset="0"/>
            </a:endParaRPr>
          </a:p>
        </p:txBody>
      </p:sp>
      <p:pic>
        <p:nvPicPr>
          <p:cNvPr id="4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17878"/>
            <a:ext cx="9144000" cy="9401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ázek 6" descr="strazist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8014" y="1497955"/>
            <a:ext cx="2000250" cy="693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ázek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198" y="4338815"/>
            <a:ext cx="4876800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2723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1839962"/>
            <a:ext cx="6491064" cy="652934"/>
          </a:xfrm>
        </p:spPr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80320"/>
            <a:ext cx="6707088" cy="25488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200" dirty="0" smtClean="0"/>
              <a:t>Ing. Lukáš Vlček</a:t>
            </a:r>
          </a:p>
          <a:p>
            <a:pPr marL="0" indent="0">
              <a:buNone/>
            </a:pPr>
            <a:r>
              <a:rPr lang="cs-CZ" sz="2200" dirty="0" smtClean="0"/>
              <a:t>tel.: 777 334 124</a:t>
            </a:r>
          </a:p>
          <a:p>
            <a:pPr marL="0" indent="0">
              <a:buNone/>
            </a:pPr>
            <a:r>
              <a:rPr lang="cs-CZ" sz="2200" dirty="0" smtClean="0"/>
              <a:t>e-mail: starosta@mestopacov.cz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229139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dirty="0" smtClean="0"/>
              <a:t>Představení </a:t>
            </a:r>
            <a:r>
              <a:rPr lang="cs-CZ" sz="3000" dirty="0" smtClean="0"/>
              <a:t>projektu CSS</a:t>
            </a: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6707088" cy="4997152"/>
          </a:xfrm>
        </p:spPr>
        <p:txBody>
          <a:bodyPr>
            <a:normAutofit fontScale="92500" lnSpcReduction="20000"/>
          </a:bodyPr>
          <a:lstStyle/>
          <a:p>
            <a:pPr marL="0" indent="0">
              <a:spcAft>
                <a:spcPts val="600"/>
              </a:spcAft>
              <a:buNone/>
              <a:defRPr/>
            </a:pPr>
            <a:r>
              <a:rPr lang="cs-CZ" sz="2400" b="1" dirty="0"/>
              <a:t>Posilování administrativní kapacity obcí na bázi meziobecní spolupráce (dále jen Centra společných služeb - CSS</a:t>
            </a:r>
            <a:r>
              <a:rPr lang="cs-CZ" sz="2400" b="1" dirty="0" smtClean="0"/>
              <a:t>)</a:t>
            </a:r>
          </a:p>
          <a:p>
            <a:pPr>
              <a:buFontTx/>
              <a:buChar char="-"/>
              <a:defRPr/>
            </a:pPr>
            <a:r>
              <a:rPr lang="cs-CZ" sz="2200" dirty="0">
                <a:cs typeface="Times New Roman" panose="02020603050405020304" pitchFamily="18" charset="0"/>
              </a:rPr>
              <a:t>Strategickým cílem projektu </a:t>
            </a:r>
            <a:r>
              <a:rPr lang="cs-CZ" sz="2200" dirty="0" smtClean="0">
                <a:cs typeface="Times New Roman" panose="02020603050405020304" pitchFamily="18" charset="0"/>
              </a:rPr>
              <a:t>CSS </a:t>
            </a:r>
            <a:r>
              <a:rPr lang="cs-CZ" sz="2200" dirty="0">
                <a:cs typeface="Times New Roman" panose="02020603050405020304" pitchFamily="18" charset="0"/>
              </a:rPr>
              <a:t>je zvýšení profesionality výkonu veřejné správy a poskytování a rozvoj veřejných služeb v území pomocí sdílení prostředků a kapacit jednotlivých obcí sdružených do </a:t>
            </a:r>
            <a:r>
              <a:rPr lang="cs-CZ" sz="2200" dirty="0" smtClean="0">
                <a:cs typeface="Times New Roman" panose="02020603050405020304" pitchFamily="18" charset="0"/>
              </a:rPr>
              <a:t>DSO</a:t>
            </a:r>
          </a:p>
          <a:p>
            <a:pPr marL="0" indent="0">
              <a:buNone/>
              <a:defRPr/>
            </a:pPr>
            <a:endParaRPr lang="cs-CZ" sz="2200" dirty="0" smtClean="0">
              <a:cs typeface="Times New Roman" panose="02020603050405020304" pitchFamily="18" charset="0"/>
            </a:endParaRPr>
          </a:p>
          <a:p>
            <a:pPr marL="0" indent="0">
              <a:buFontTx/>
              <a:buNone/>
              <a:defRPr/>
            </a:pPr>
            <a:r>
              <a:rPr lang="cs-CZ" sz="2400" b="1" dirty="0"/>
              <a:t>Způsob financování z OP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OP Zaměstnanost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Prioritní osa 4 – Efektivní veřejná správa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Investiční priorita – 4.1 Investice do institucionální kapacity a efektivnosti veřejné správy a veřejných služeb na celostátní, regionální a místní úrovni za účely reforem, zlepšování právní úpravy a řádné </a:t>
            </a:r>
            <a:r>
              <a:rPr lang="cs-CZ" sz="2400" dirty="0" smtClean="0"/>
              <a:t>správy</a:t>
            </a:r>
            <a:endParaRPr lang="cs-CZ" sz="2200" dirty="0">
              <a:cs typeface="Times New Roman" panose="02020603050405020304" pitchFamily="18" charset="0"/>
            </a:endParaRPr>
          </a:p>
          <a:p>
            <a:pPr>
              <a:buFontTx/>
              <a:buChar char="-"/>
              <a:defRPr/>
            </a:pPr>
            <a:endParaRPr lang="cs-CZ" sz="2000" dirty="0"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7929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dirty="0" smtClean="0"/>
              <a:t>Pozice obce v systému VŘS v ČR</a:t>
            </a:r>
            <a:endParaRPr lang="cs-CZ" sz="3000" dirty="0"/>
          </a:p>
        </p:txBody>
      </p:sp>
      <p:pic>
        <p:nvPicPr>
          <p:cNvPr id="4" name="Zástupný symbol pro obsah 1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601222"/>
            <a:ext cx="6455276" cy="4564081"/>
          </a:xfrm>
        </p:spPr>
      </p:pic>
    </p:spTree>
    <p:extLst>
      <p:ext uri="{BB962C8B-B14F-4D97-AF65-F5344CB8AC3E}">
        <p14:creationId xmlns:p14="http://schemas.microsoft.com/office/powerpoint/2010/main" val="789951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dirty="0" smtClean="0"/>
              <a:t>Spolupráce obcí v ČR</a:t>
            </a: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6707088" cy="4997152"/>
          </a:xfrm>
        </p:spPr>
        <p:txBody>
          <a:bodyPr>
            <a:normAutofit lnSpcReduction="10000"/>
          </a:bodyPr>
          <a:lstStyle/>
          <a:p>
            <a:pPr marL="0" indent="0">
              <a:buNone/>
              <a:defRPr/>
            </a:pPr>
            <a:r>
              <a:rPr lang="cs-CZ" altLang="cs-CZ" sz="2200" b="1" dirty="0" smtClean="0">
                <a:cs typeface="Times New Roman" panose="02020603050405020304" pitchFamily="18" charset="0"/>
              </a:rPr>
              <a:t>Důvody pro spolupráci obcí</a:t>
            </a:r>
            <a:endParaRPr lang="cs-CZ" altLang="cs-CZ" sz="2200" b="1" dirty="0">
              <a:cs typeface="Times New Roman" panose="02020603050405020304" pitchFamily="18" charset="0"/>
            </a:endParaRPr>
          </a:p>
          <a:p>
            <a:pPr marL="360000" lvl="1" indent="-360000">
              <a:lnSpc>
                <a:spcPct val="120000"/>
              </a:lnSpc>
              <a:buSzPct val="90000"/>
              <a:buFontTx/>
              <a:buChar char="-"/>
              <a:defRPr/>
            </a:pPr>
            <a:r>
              <a:rPr lang="cs-CZ" sz="2200" dirty="0">
                <a:cs typeface="Times New Roman" panose="02020603050405020304" pitchFamily="18" charset="0"/>
              </a:rPr>
              <a:t>m</a:t>
            </a:r>
            <a:r>
              <a:rPr lang="cs-CZ" sz="2200" dirty="0" smtClean="0">
                <a:cs typeface="Times New Roman" panose="02020603050405020304" pitchFamily="18" charset="0"/>
              </a:rPr>
              <a:t>eziobecní </a:t>
            </a:r>
            <a:r>
              <a:rPr lang="cs-CZ" sz="2200" dirty="0">
                <a:cs typeface="Times New Roman" panose="02020603050405020304" pitchFamily="18" charset="0"/>
              </a:rPr>
              <a:t>spolupráce je v celé řadě zemí s větším počtem obcí považována za nejefektivnější způsob správy na místní úrovni, typicky lze zmínit například </a:t>
            </a:r>
            <a:r>
              <a:rPr lang="cs-CZ" sz="2200" dirty="0" smtClean="0">
                <a:cs typeface="Times New Roman" panose="02020603050405020304" pitchFamily="18" charset="0"/>
              </a:rPr>
              <a:t>Francii</a:t>
            </a:r>
            <a:endParaRPr lang="cs-CZ" sz="2200" dirty="0">
              <a:cs typeface="Times New Roman" panose="02020603050405020304" pitchFamily="18" charset="0"/>
            </a:endParaRPr>
          </a:p>
          <a:p>
            <a:pPr marL="360000" lvl="1" indent="-360000">
              <a:lnSpc>
                <a:spcPct val="120000"/>
              </a:lnSpc>
              <a:buSzPct val="90000"/>
              <a:buFontTx/>
              <a:buChar char="-"/>
              <a:defRPr/>
            </a:pPr>
            <a:r>
              <a:rPr lang="cs-CZ" sz="2200" dirty="0">
                <a:cs typeface="Times New Roman" panose="02020603050405020304" pitchFamily="18" charset="0"/>
              </a:rPr>
              <a:t>p</a:t>
            </a:r>
            <a:r>
              <a:rPr lang="cs-CZ" sz="2200" dirty="0" smtClean="0">
                <a:cs typeface="Times New Roman" panose="02020603050405020304" pitchFamily="18" charset="0"/>
              </a:rPr>
              <a:t>roč </a:t>
            </a:r>
            <a:r>
              <a:rPr lang="cs-CZ" sz="2200" dirty="0">
                <a:cs typeface="Times New Roman" panose="02020603050405020304" pitchFamily="18" charset="0"/>
              </a:rPr>
              <a:t>je v současné době dobré obce sdružovat do </a:t>
            </a:r>
            <a:r>
              <a:rPr lang="cs-CZ" sz="2200" dirty="0" smtClean="0">
                <a:cs typeface="Times New Roman" panose="02020603050405020304" pitchFamily="18" charset="0"/>
              </a:rPr>
              <a:t>mikroregionů? Důvody například: přenos </a:t>
            </a:r>
            <a:r>
              <a:rPr lang="cs-CZ" sz="2200" dirty="0">
                <a:cs typeface="Times New Roman" panose="02020603050405020304" pitchFamily="18" charset="0"/>
              </a:rPr>
              <a:t>zkušeností mezi obcemi či </a:t>
            </a:r>
            <a:r>
              <a:rPr lang="cs-CZ" sz="2200" dirty="0" smtClean="0">
                <a:cs typeface="Times New Roman" panose="02020603050405020304" pitchFamily="18" charset="0"/>
              </a:rPr>
              <a:t>setkávání </a:t>
            </a:r>
            <a:r>
              <a:rPr lang="cs-CZ" sz="2200" dirty="0">
                <a:cs typeface="Times New Roman" panose="02020603050405020304" pitchFamily="18" charset="0"/>
              </a:rPr>
              <a:t>zástupců obcí a tím rozvoj dobrých sousedských vztahů</a:t>
            </a:r>
            <a:r>
              <a:rPr lang="cs-CZ" sz="2200" dirty="0" smtClean="0">
                <a:cs typeface="Times New Roman" panose="02020603050405020304" pitchFamily="18" charset="0"/>
              </a:rPr>
              <a:t>.</a:t>
            </a:r>
            <a:endParaRPr lang="cs-CZ" sz="2200" dirty="0">
              <a:cs typeface="Times New Roman" panose="02020603050405020304" pitchFamily="18" charset="0"/>
            </a:endParaRPr>
          </a:p>
          <a:p>
            <a:pPr marL="360000" lvl="1" indent="-360000">
              <a:lnSpc>
                <a:spcPct val="120000"/>
              </a:lnSpc>
              <a:buSzPct val="90000"/>
              <a:buFontTx/>
              <a:buChar char="-"/>
              <a:defRPr/>
            </a:pPr>
            <a:r>
              <a:rPr lang="cs-CZ" sz="2200" dirty="0">
                <a:cs typeface="Times New Roman" panose="02020603050405020304" pitchFamily="18" charset="0"/>
              </a:rPr>
              <a:t>k</a:t>
            </a:r>
            <a:r>
              <a:rPr lang="cs-CZ" sz="2200" dirty="0" smtClean="0">
                <a:cs typeface="Times New Roman" panose="02020603050405020304" pitchFamily="18" charset="0"/>
              </a:rPr>
              <a:t>loním se ke dvěma zásadním důvodům:</a:t>
            </a:r>
          </a:p>
          <a:p>
            <a:pPr marL="857250" lvl="2" indent="-457200">
              <a:lnSpc>
                <a:spcPct val="120000"/>
              </a:lnSpc>
              <a:buSzPct val="90000"/>
              <a:buAutoNum type="arabicPeriod"/>
              <a:defRPr/>
            </a:pPr>
            <a:r>
              <a:rPr lang="cs-CZ" sz="2200" dirty="0" smtClean="0">
                <a:cs typeface="Times New Roman" panose="02020603050405020304" pitchFamily="18" charset="0"/>
              </a:rPr>
              <a:t>alokační efektivnost</a:t>
            </a:r>
          </a:p>
          <a:p>
            <a:pPr marL="857250" lvl="2" indent="-457200">
              <a:lnSpc>
                <a:spcPct val="120000"/>
              </a:lnSpc>
              <a:buSzPct val="90000"/>
              <a:buAutoNum type="arabicPeriod"/>
              <a:defRPr/>
            </a:pPr>
            <a:r>
              <a:rPr lang="cs-CZ" sz="2200" dirty="0" smtClean="0">
                <a:cs typeface="Times New Roman" panose="02020603050405020304" pitchFamily="18" charset="0"/>
              </a:rPr>
              <a:t>reakce </a:t>
            </a:r>
            <a:r>
              <a:rPr lang="cs-CZ" sz="2200" dirty="0">
                <a:cs typeface="Times New Roman" panose="02020603050405020304" pitchFamily="18" charset="0"/>
              </a:rPr>
              <a:t>na vysokou fragmentaci území</a:t>
            </a:r>
          </a:p>
          <a:p>
            <a:endParaRPr lang="cs-CZ" sz="1300" dirty="0"/>
          </a:p>
        </p:txBody>
      </p:sp>
    </p:spTree>
    <p:extLst>
      <p:ext uri="{BB962C8B-B14F-4D97-AF65-F5344CB8AC3E}">
        <p14:creationId xmlns:p14="http://schemas.microsoft.com/office/powerpoint/2010/main" val="763803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dirty="0"/>
              <a:t>S</a:t>
            </a:r>
            <a:r>
              <a:rPr lang="cs-CZ" sz="3000" dirty="0" smtClean="0"/>
              <a:t>polupráce obcí v ČR</a:t>
            </a: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6707088" cy="4997152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cs-CZ" altLang="cs-CZ" sz="2200" b="1" dirty="0">
                <a:cs typeface="Times New Roman" panose="02020603050405020304" pitchFamily="18" charset="0"/>
              </a:rPr>
              <a:t>Spolupráce obcí jako reakce na vysokou fragmentaci území</a:t>
            </a:r>
          </a:p>
          <a:p>
            <a:pPr marL="0" indent="0">
              <a:buNone/>
            </a:pPr>
            <a:endParaRPr lang="cs-CZ" sz="13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1740951"/>
              </p:ext>
            </p:extLst>
          </p:nvPr>
        </p:nvGraphicFramePr>
        <p:xfrm>
          <a:off x="457200" y="2423558"/>
          <a:ext cx="3859700" cy="39642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01054"/>
                <a:gridCol w="1255000"/>
                <a:gridCol w="1003646"/>
              </a:tblGrid>
              <a:tr h="330357">
                <a:tc>
                  <a:txBody>
                    <a:bodyPr/>
                    <a:lstStyle/>
                    <a:p>
                      <a:pPr algn="r">
                        <a:spcBef>
                          <a:spcPts val="595"/>
                        </a:spcBef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Počet obyvatel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595"/>
                        </a:spcBef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Počet obcí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595"/>
                        </a:spcBef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% podíl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30357">
                <a:tc>
                  <a:txBody>
                    <a:bodyPr/>
                    <a:lstStyle/>
                    <a:p>
                      <a:pPr algn="r">
                        <a:spcBef>
                          <a:spcPts val="595"/>
                        </a:spcBef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do 199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595"/>
                        </a:spcBef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1 648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26,4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30357">
                <a:tc>
                  <a:txBody>
                    <a:bodyPr/>
                    <a:lstStyle/>
                    <a:p>
                      <a:pPr algn="r">
                        <a:spcBef>
                          <a:spcPts val="595"/>
                        </a:spcBef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200 – 499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595"/>
                        </a:spcBef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2 043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32,7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30357">
                <a:tc>
                  <a:txBody>
                    <a:bodyPr/>
                    <a:lstStyle/>
                    <a:p>
                      <a:pPr algn="r">
                        <a:spcBef>
                          <a:spcPts val="595"/>
                        </a:spcBef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500 – 999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595"/>
                        </a:spcBef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1 271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20,3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30357">
                <a:tc>
                  <a:txBody>
                    <a:bodyPr/>
                    <a:lstStyle/>
                    <a:p>
                      <a:pPr algn="r">
                        <a:spcBef>
                          <a:spcPts val="595"/>
                        </a:spcBef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1 000 - 1 999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595"/>
                        </a:spcBef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659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10,5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30357">
                <a:tc>
                  <a:txBody>
                    <a:bodyPr/>
                    <a:lstStyle/>
                    <a:p>
                      <a:pPr algn="r">
                        <a:spcBef>
                          <a:spcPts val="595"/>
                        </a:spcBef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2 000 – 4 999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595"/>
                        </a:spcBef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367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5,9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30357">
                <a:tc>
                  <a:txBody>
                    <a:bodyPr/>
                    <a:lstStyle/>
                    <a:p>
                      <a:pPr algn="r">
                        <a:spcBef>
                          <a:spcPts val="595"/>
                        </a:spcBef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5 000 – 9 999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595"/>
                        </a:spcBef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128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2,0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30357">
                <a:tc>
                  <a:txBody>
                    <a:bodyPr/>
                    <a:lstStyle/>
                    <a:p>
                      <a:pPr algn="r">
                        <a:spcBef>
                          <a:spcPts val="595"/>
                        </a:spcBef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10 000 – 19 999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595"/>
                        </a:spcBef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68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1,1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30357">
                <a:tc>
                  <a:txBody>
                    <a:bodyPr/>
                    <a:lstStyle/>
                    <a:p>
                      <a:pPr algn="r">
                        <a:spcBef>
                          <a:spcPts val="595"/>
                        </a:spcBef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20 000 – 49 999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595"/>
                        </a:spcBef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42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0,7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30357">
                <a:tc>
                  <a:txBody>
                    <a:bodyPr/>
                    <a:lstStyle/>
                    <a:p>
                      <a:pPr algn="r">
                        <a:spcBef>
                          <a:spcPts val="595"/>
                        </a:spcBef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50 000 – 99 999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595"/>
                        </a:spcBef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0,3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30357">
                <a:tc>
                  <a:txBody>
                    <a:bodyPr/>
                    <a:lstStyle/>
                    <a:p>
                      <a:pPr algn="r">
                        <a:spcBef>
                          <a:spcPts val="595"/>
                        </a:spcBef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100 000 a více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595"/>
                        </a:spcBef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5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0,1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30357">
                <a:tc>
                  <a:txBody>
                    <a:bodyPr/>
                    <a:lstStyle/>
                    <a:p>
                      <a:pPr algn="r">
                        <a:spcBef>
                          <a:spcPts val="595"/>
                        </a:spcBef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Celkem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595"/>
                        </a:spcBef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6 248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100,0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425700" y="6479123"/>
            <a:ext cx="2218308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Zdroj: Ministerstvo vnitra ČR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449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dirty="0"/>
              <a:t>S</a:t>
            </a:r>
            <a:r>
              <a:rPr lang="cs-CZ" sz="3000" dirty="0" smtClean="0"/>
              <a:t>polupráce obcí v ČR</a:t>
            </a: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6707088" cy="52578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sz="3500" b="1" dirty="0" smtClean="0"/>
              <a:t>Typologie</a:t>
            </a:r>
            <a:endParaRPr lang="cs-CZ" sz="3500" b="1" dirty="0"/>
          </a:p>
          <a:p>
            <a:pPr marL="360000" lvl="1" indent="-360000">
              <a:lnSpc>
                <a:spcPct val="140000"/>
              </a:lnSpc>
              <a:buSzPct val="90000"/>
              <a:buFontTx/>
              <a:buChar char="-"/>
              <a:defRPr/>
            </a:pPr>
            <a:r>
              <a:rPr lang="cs-CZ" sz="2800" dirty="0">
                <a:cs typeface="Times New Roman" panose="02020603050405020304" pitchFamily="18" charset="0"/>
              </a:rPr>
              <a:t>účel </a:t>
            </a:r>
            <a:r>
              <a:rPr lang="cs-CZ" sz="2800" dirty="0" smtClean="0">
                <a:cs typeface="Times New Roman" panose="02020603050405020304" pitchFamily="18" charset="0"/>
              </a:rPr>
              <a:t>spolupráce:</a:t>
            </a:r>
          </a:p>
          <a:p>
            <a:pPr marL="760050" lvl="2" indent="-360000">
              <a:lnSpc>
                <a:spcPct val="140000"/>
              </a:lnSpc>
              <a:buSzPct val="90000"/>
              <a:buFontTx/>
              <a:buChar char="-"/>
              <a:defRPr/>
            </a:pPr>
            <a:r>
              <a:rPr lang="cs-CZ" dirty="0" smtClean="0"/>
              <a:t>jednorázová </a:t>
            </a:r>
            <a:r>
              <a:rPr lang="cs-CZ" dirty="0"/>
              <a:t>spolupráce – zpravidla investičního charakteru (například vybudování společného vodovodu, příjezdové komunikace apod</a:t>
            </a:r>
            <a:r>
              <a:rPr lang="cs-CZ" dirty="0" smtClean="0"/>
              <a:t>.)</a:t>
            </a:r>
          </a:p>
          <a:p>
            <a:pPr marL="760050" lvl="2" indent="-360000">
              <a:lnSpc>
                <a:spcPct val="140000"/>
              </a:lnSpc>
              <a:buSzPct val="90000"/>
              <a:buFontTx/>
              <a:buChar char="-"/>
              <a:defRPr/>
            </a:pPr>
            <a:r>
              <a:rPr lang="cs-CZ" dirty="0" smtClean="0"/>
              <a:t>kontinuální </a:t>
            </a:r>
            <a:r>
              <a:rPr lang="cs-CZ" dirty="0"/>
              <a:t>spolupráce – zpravidla zajištění kontinuální potřeby (</a:t>
            </a:r>
            <a:r>
              <a:rPr lang="cs-CZ" dirty="0" err="1" smtClean="0"/>
              <a:t>např</a:t>
            </a:r>
            <a:r>
              <a:rPr lang="cs-CZ" dirty="0" smtClean="0"/>
              <a:t>: </a:t>
            </a:r>
            <a:r>
              <a:rPr lang="cs-CZ" dirty="0"/>
              <a:t>svoz a likvidace komunálních odpadů, propagace regionu, zajištění provozu </a:t>
            </a:r>
            <a:r>
              <a:rPr lang="cs-CZ" dirty="0" smtClean="0"/>
              <a:t>společného centra sdílených služeb </a:t>
            </a:r>
            <a:r>
              <a:rPr lang="cs-CZ" dirty="0"/>
              <a:t>apod</a:t>
            </a:r>
            <a:r>
              <a:rPr lang="cs-CZ" dirty="0" smtClean="0"/>
              <a:t>.)</a:t>
            </a:r>
            <a:endParaRPr lang="cs-CZ" dirty="0"/>
          </a:p>
          <a:p>
            <a:pPr marL="360000" lvl="1" indent="-360000">
              <a:lnSpc>
                <a:spcPct val="140000"/>
              </a:lnSpc>
              <a:buSzPct val="90000"/>
              <a:buFontTx/>
              <a:buChar char="-"/>
              <a:defRPr/>
            </a:pPr>
            <a:r>
              <a:rPr lang="cs-CZ" sz="2900" dirty="0">
                <a:cs typeface="Times New Roman" panose="02020603050405020304" pitchFamily="18" charset="0"/>
              </a:rPr>
              <a:t>časové hledisko:</a:t>
            </a:r>
          </a:p>
          <a:p>
            <a:pPr marL="760050" lvl="2" indent="-360000">
              <a:lnSpc>
                <a:spcPct val="140000"/>
              </a:lnSpc>
              <a:buSzPct val="90000"/>
              <a:buFontTx/>
              <a:buChar char="-"/>
              <a:defRPr/>
            </a:pPr>
            <a:r>
              <a:rPr lang="cs-CZ" dirty="0"/>
              <a:t>krátkodobá (jednorázová) </a:t>
            </a:r>
            <a:r>
              <a:rPr lang="cs-CZ" dirty="0" smtClean="0"/>
              <a:t>spolupráce</a:t>
            </a:r>
            <a:endParaRPr lang="cs-CZ" dirty="0"/>
          </a:p>
          <a:p>
            <a:pPr marL="760050" lvl="2" indent="-360000">
              <a:lnSpc>
                <a:spcPct val="140000"/>
              </a:lnSpc>
              <a:buSzPct val="90000"/>
              <a:buFontTx/>
              <a:buChar char="-"/>
              <a:defRPr/>
            </a:pPr>
            <a:r>
              <a:rPr lang="cs-CZ" dirty="0"/>
              <a:t>dlouhodobá </a:t>
            </a:r>
            <a:r>
              <a:rPr lang="cs-CZ" dirty="0" smtClean="0"/>
              <a:t>spolupráce</a:t>
            </a:r>
            <a:endParaRPr lang="cs-CZ" dirty="0"/>
          </a:p>
          <a:p>
            <a:pPr marL="360000" lvl="1" indent="-360000">
              <a:lnSpc>
                <a:spcPct val="140000"/>
              </a:lnSpc>
              <a:buSzPct val="90000"/>
              <a:buFontTx/>
              <a:buChar char="-"/>
              <a:defRPr/>
            </a:pPr>
            <a:r>
              <a:rPr lang="cs-CZ" sz="2900" dirty="0">
                <a:cs typeface="Times New Roman" panose="02020603050405020304" pitchFamily="18" charset="0"/>
              </a:rPr>
              <a:t>geografické hledisko:</a:t>
            </a:r>
          </a:p>
          <a:p>
            <a:pPr marL="760050" lvl="2" indent="-360000">
              <a:lnSpc>
                <a:spcPct val="140000"/>
              </a:lnSpc>
              <a:buSzPct val="90000"/>
              <a:buFontTx/>
              <a:buChar char="-"/>
              <a:defRPr/>
            </a:pPr>
            <a:r>
              <a:rPr lang="cs-CZ" dirty="0"/>
              <a:t>mikroregionální </a:t>
            </a:r>
            <a:r>
              <a:rPr lang="cs-CZ" dirty="0" smtClean="0"/>
              <a:t>úroveň</a:t>
            </a:r>
            <a:endParaRPr lang="cs-CZ" dirty="0"/>
          </a:p>
          <a:p>
            <a:pPr marL="760050" lvl="2" indent="-360000">
              <a:lnSpc>
                <a:spcPct val="140000"/>
              </a:lnSpc>
              <a:buSzPct val="90000"/>
              <a:buFontTx/>
              <a:buChar char="-"/>
              <a:defRPr/>
            </a:pPr>
            <a:r>
              <a:rPr lang="cs-CZ" dirty="0"/>
              <a:t>regionální (krajská) </a:t>
            </a:r>
            <a:r>
              <a:rPr lang="cs-CZ" dirty="0" smtClean="0"/>
              <a:t>úroveň</a:t>
            </a:r>
            <a:endParaRPr lang="cs-CZ" dirty="0"/>
          </a:p>
          <a:p>
            <a:pPr marL="760050" lvl="2" indent="-360000">
              <a:lnSpc>
                <a:spcPct val="140000"/>
              </a:lnSpc>
              <a:buSzPct val="90000"/>
              <a:buFontTx/>
              <a:buChar char="-"/>
              <a:defRPr/>
            </a:pPr>
            <a:r>
              <a:rPr lang="cs-CZ" dirty="0"/>
              <a:t>celostátní </a:t>
            </a:r>
            <a:r>
              <a:rPr lang="cs-CZ" dirty="0" smtClean="0"/>
              <a:t>úroveň</a:t>
            </a:r>
            <a:endParaRPr lang="cs-CZ" dirty="0"/>
          </a:p>
          <a:p>
            <a:pPr marL="760050" lvl="2" indent="-360000">
              <a:lnSpc>
                <a:spcPct val="140000"/>
              </a:lnSpc>
              <a:buSzPct val="90000"/>
              <a:buFontTx/>
              <a:buChar char="-"/>
              <a:defRPr/>
            </a:pPr>
            <a:r>
              <a:rPr lang="cs-CZ" dirty="0"/>
              <a:t>mezinárodní </a:t>
            </a:r>
            <a:r>
              <a:rPr lang="cs-CZ" dirty="0" smtClean="0"/>
              <a:t>úroveň</a:t>
            </a:r>
            <a:endParaRPr lang="cs-CZ" dirty="0"/>
          </a:p>
          <a:p>
            <a:pPr>
              <a:buFontTx/>
              <a:buChar char="-"/>
              <a:defRPr/>
            </a:pPr>
            <a:endParaRPr lang="cs-CZ" sz="2200" dirty="0" smtClean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5527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Zástupný symbol pro obsah 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792337"/>
            <a:ext cx="6707188" cy="4141688"/>
          </a:xfrm>
        </p:spPr>
      </p:pic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6491064" cy="652934"/>
          </a:xfrm>
        </p:spPr>
        <p:txBody>
          <a:bodyPr/>
          <a:lstStyle/>
          <a:p>
            <a:r>
              <a:rPr lang="cs-CZ" sz="3000" dirty="0"/>
              <a:t>S</a:t>
            </a:r>
            <a:r>
              <a:rPr lang="cs-CZ" sz="3000" dirty="0" smtClean="0"/>
              <a:t>polupráce obcí v ČR</a:t>
            </a:r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1291302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6491064" cy="936104"/>
          </a:xfrm>
        </p:spPr>
        <p:txBody>
          <a:bodyPr/>
          <a:lstStyle/>
          <a:p>
            <a:r>
              <a:rPr lang="cs-CZ" sz="3000" dirty="0" smtClean="0"/>
              <a:t>Profesionální spolupráce obcí skrze DSO</a:t>
            </a: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6707088" cy="4680520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altLang="cs-CZ" sz="2000" dirty="0" smtClean="0"/>
              <a:t>DSO fungující na profesionální bázi:</a:t>
            </a:r>
            <a:endParaRPr lang="cs-CZ" altLang="cs-CZ" sz="2000" dirty="0"/>
          </a:p>
          <a:p>
            <a:pPr lvl="1">
              <a:buFontTx/>
              <a:buChar char="-"/>
            </a:pPr>
            <a:r>
              <a:rPr lang="cs-CZ" altLang="cs-CZ" sz="2000" dirty="0" smtClean="0"/>
              <a:t>subjekt (především DSO založené dle zákona o obcích), </a:t>
            </a:r>
            <a:r>
              <a:rPr lang="cs-CZ" altLang="cs-CZ" sz="2000" dirty="0"/>
              <a:t>který má profesionální aparát - zaměstnance, které mikroregion zaměstnává, či mají s mikroregionem jiný smluvní vztah o vykonávání služeb pro mikroregion a jeho členské </a:t>
            </a:r>
            <a:r>
              <a:rPr lang="cs-CZ" altLang="cs-CZ" sz="2000" dirty="0" smtClean="0"/>
              <a:t>obce</a:t>
            </a:r>
            <a:endParaRPr lang="cs-CZ" altLang="cs-CZ" sz="2000" dirty="0"/>
          </a:p>
          <a:p>
            <a:pPr lvl="1">
              <a:buFontTx/>
              <a:buChar char="-"/>
            </a:pPr>
            <a:r>
              <a:rPr lang="cs-CZ" altLang="cs-CZ" sz="2000" dirty="0" smtClean="0"/>
              <a:t>DSO vykonává pro své členské obce určité služby či realizuje a koordinuje rozvojové projekty na území mikroregionu</a:t>
            </a:r>
          </a:p>
          <a:p>
            <a:pPr>
              <a:buFontTx/>
              <a:buChar char="-"/>
              <a:defRPr/>
            </a:pPr>
            <a:endParaRPr lang="cs-CZ" sz="2200" dirty="0" smtClean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452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752</TotalTime>
  <Words>929</Words>
  <Application>Microsoft Office PowerPoint</Application>
  <PresentationFormat>Předvádění na obrazovce (4:3)</PresentationFormat>
  <Paragraphs>174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7" baseType="lpstr">
      <vt:lpstr>Arial</vt:lpstr>
      <vt:lpstr>Calibri</vt:lpstr>
      <vt:lpstr>Times New Roman</vt:lpstr>
      <vt:lpstr>Wingdings</vt:lpstr>
      <vt:lpstr>Motiv systému Office</vt:lpstr>
      <vt:lpstr>Profesionalizace práce DSO</vt:lpstr>
      <vt:lpstr>Představení lektora</vt:lpstr>
      <vt:lpstr>Představení projektu CSS</vt:lpstr>
      <vt:lpstr>Pozice obce v systému VŘS v ČR</vt:lpstr>
      <vt:lpstr>Spolupráce obcí v ČR</vt:lpstr>
      <vt:lpstr>Spolupráce obcí v ČR</vt:lpstr>
      <vt:lpstr>Spolupráce obcí v ČR</vt:lpstr>
      <vt:lpstr>Spolupráce obcí v ČR</vt:lpstr>
      <vt:lpstr>Profesionální spolupráce obcí skrze DSO</vt:lpstr>
      <vt:lpstr>Profesionální spolupráce obcí skrze DSO</vt:lpstr>
      <vt:lpstr>Profesionální spolupráce obcí skrze DSO</vt:lpstr>
      <vt:lpstr>Profesionální spolupráce obcí skrze DSO</vt:lpstr>
      <vt:lpstr>Profesionální spolupráce obcí skrze DSO</vt:lpstr>
      <vt:lpstr>Vlastní příklad víceoborové spolupráce obcí v DSO</vt:lpstr>
      <vt:lpstr>Vlastní příklad víceoborové spolupráce obcí v DSO</vt:lpstr>
      <vt:lpstr>Vlastní příklad víceoborové spolupráce obcí v DSO</vt:lpstr>
      <vt:lpstr>Vlastní příklad víceoborové spolupráce obcí v DSO</vt:lpstr>
      <vt:lpstr>Vlastní příklad víceoborové spolupráce obcí v DSO</vt:lpstr>
      <vt:lpstr>Vlastní příklad víceoborové spolupráce obcí v DSO</vt:lpstr>
      <vt:lpstr>Vlastní příklad víceoborové spolupráce obcí v DSO</vt:lpstr>
      <vt:lpstr>Vlastní příklad víceoborové spolupráce obcí v DSO</vt:lpstr>
      <vt:lpstr>Děkuji za pozornost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Lukáš Vček Ing.</dc:creator>
  <cp:lastModifiedBy>Vlček Lukáš, Bc., DiS.</cp:lastModifiedBy>
  <cp:revision>196</cp:revision>
  <dcterms:created xsi:type="dcterms:W3CDTF">2016-05-17T08:04:19Z</dcterms:created>
  <dcterms:modified xsi:type="dcterms:W3CDTF">2016-09-05T09:27:55Z</dcterms:modified>
</cp:coreProperties>
</file>