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73" r:id="rId8"/>
    <p:sldId id="274" r:id="rId9"/>
    <p:sldId id="271" r:id="rId10"/>
    <p:sldId id="272" r:id="rId11"/>
    <p:sldId id="264" r:id="rId12"/>
    <p:sldId id="270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1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9144000" cy="6957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Shape 32"/>
          <p:cNvSpPr/>
          <p:nvPr userDrawn="1"/>
        </p:nvSpPr>
        <p:spPr>
          <a:xfrm>
            <a:off x="107504" y="0"/>
            <a:ext cx="60897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9" name="Shape 33"/>
          <p:cNvSpPr/>
          <p:nvPr userDrawn="1"/>
        </p:nvSpPr>
        <p:spPr>
          <a:xfrm>
            <a:off x="11736" y="3486"/>
            <a:ext cx="58611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5517232"/>
            <a:ext cx="5184576" cy="1018119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3356992"/>
            <a:ext cx="5184575" cy="1944216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pic>
        <p:nvPicPr>
          <p:cNvPr id="10" name="Obrázek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2" descr="SMOCR_blu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960" y="18863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2" descr="SMOCR_blu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950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1653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04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0" y="0"/>
            <a:ext cx="9144000" cy="6957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Shape 32"/>
          <p:cNvSpPr/>
          <p:nvPr userDrawn="1"/>
        </p:nvSpPr>
        <p:spPr>
          <a:xfrm>
            <a:off x="107504" y="0"/>
            <a:ext cx="60897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4" name="Shape 33"/>
          <p:cNvSpPr/>
          <p:nvPr userDrawn="1"/>
        </p:nvSpPr>
        <p:spPr>
          <a:xfrm>
            <a:off x="-2420" y="0"/>
            <a:ext cx="58611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pic>
        <p:nvPicPr>
          <p:cNvPr id="15" name="Obrázek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obrázek 2" descr="SMOCR_blu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950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950" y="4293096"/>
            <a:ext cx="5218154" cy="193813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251520" y="2348880"/>
            <a:ext cx="1944216" cy="1500187"/>
          </a:xfrm>
        </p:spPr>
        <p:txBody>
          <a:bodyPr anchor="b">
            <a:noAutofit/>
          </a:bodyPr>
          <a:lstStyle>
            <a:lvl1pPr marL="0" indent="0">
              <a:buNone/>
              <a:defRPr sz="96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č.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78352" y="6559743"/>
            <a:ext cx="2133600" cy="365125"/>
          </a:xfrm>
        </p:spPr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752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5070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851920" y="1600200"/>
            <a:ext cx="3250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23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25080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250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851920" y="1556792"/>
            <a:ext cx="325080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851920" y="2204864"/>
            <a:ext cx="3250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</a:t>
            </a:r>
          </a:p>
          <a:p>
            <a:pPr lvl="0"/>
            <a:r>
              <a:rPr lang="cs-CZ" dirty="0" err="1"/>
              <a:t>hy</a:t>
            </a:r>
            <a:r>
              <a:rPr lang="cs-CZ" dirty="0"/>
              <a:t>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079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91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95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403648" y="69269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403648" y="5373216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00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32"/>
          <p:cNvSpPr/>
          <p:nvPr userDrawn="1"/>
        </p:nvSpPr>
        <p:spPr>
          <a:xfrm>
            <a:off x="228600" y="0"/>
            <a:ext cx="8229314" cy="688744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9" name="Shape 33"/>
          <p:cNvSpPr/>
          <p:nvPr userDrawn="1"/>
        </p:nvSpPr>
        <p:spPr>
          <a:xfrm>
            <a:off x="0" y="0"/>
            <a:ext cx="8229314" cy="688744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948264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F6601C-917D-4FBD-8E76-42B6F45C862A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6491064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670708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11" name="Obrázek 1" descr="image002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2" descr="SMOCR_blue_logo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950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66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60000" indent="-3600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SzPct val="85000"/>
        <a:buFont typeface="Wingdings" panose="05000000000000000000" pitchFamily="2" charset="2"/>
        <a:buChar char="v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Mikroregion Bystřicko - CSS</a:t>
            </a: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III. Setkání se starosty obcí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444208" y="5661248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Štěpánov nad Svratkou</a:t>
            </a:r>
          </a:p>
          <a:p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21.6.2017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764703"/>
            <a:ext cx="47525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/>
              <a:t>Posilování administrativní kapacity obcí na bázi meziobecní spolupráce, </a:t>
            </a:r>
            <a:br>
              <a:rPr lang="cs-CZ" sz="1600" b="1" dirty="0"/>
            </a:br>
            <a:r>
              <a:rPr lang="cs-CZ" sz="1600" b="1" dirty="0" err="1"/>
              <a:t>reg</a:t>
            </a:r>
            <a:r>
              <a:rPr lang="cs-CZ" sz="1600" b="1" dirty="0"/>
              <a:t>. č.: CZ.03.4.74/0.0/0.0/15_019/0003017</a:t>
            </a:r>
            <a:endParaRPr lang="cs-CZ" sz="16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407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6491064" cy="576064"/>
          </a:xfrm>
        </p:spPr>
        <p:txBody>
          <a:bodyPr/>
          <a:lstStyle/>
          <a:p>
            <a:r>
              <a:rPr lang="cs-CZ" dirty="0"/>
              <a:t>Dotazník pro starosty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280920" cy="5112568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Hodnocení</a:t>
            </a:r>
            <a:r>
              <a:rPr lang="cs-CZ" dirty="0"/>
              <a:t> jako ve škole, </a:t>
            </a:r>
            <a:r>
              <a:rPr lang="cs-CZ" b="1" dirty="0"/>
              <a:t>tedy 1 – 5</a:t>
            </a:r>
          </a:p>
          <a:p>
            <a:r>
              <a:rPr lang="cs-CZ" dirty="0"/>
              <a:t>Hodnocení by nemělo překročit průměr 2,5 </a:t>
            </a:r>
          </a:p>
          <a:p>
            <a:pPr marL="0" indent="0">
              <a:buNone/>
            </a:pPr>
            <a:r>
              <a:rPr lang="cs-CZ" dirty="0"/>
              <a:t>	(bude požadováno vysvětlení)</a:t>
            </a:r>
          </a:p>
          <a:p>
            <a:r>
              <a:rPr lang="cs-CZ" b="1" u="sng" dirty="0"/>
              <a:t>Otázky:</a:t>
            </a:r>
          </a:p>
          <a:p>
            <a:pPr marL="0" indent="0">
              <a:buNone/>
            </a:pPr>
            <a:r>
              <a:rPr lang="cs-CZ" dirty="0"/>
              <a:t>1) Jak jste spokojen/a s rozsahem nabízených   služeb? </a:t>
            </a:r>
            <a:r>
              <a:rPr lang="cs-CZ" b="1" dirty="0"/>
              <a:t>(známka)</a:t>
            </a:r>
          </a:p>
          <a:p>
            <a:pPr marL="0" indent="0">
              <a:buNone/>
            </a:pPr>
            <a:r>
              <a:rPr lang="cs-CZ" dirty="0"/>
              <a:t>2) Chtěl/a byste něco změnit, pokud ano, pak co? </a:t>
            </a:r>
            <a:r>
              <a:rPr lang="cs-CZ" b="1" dirty="0"/>
              <a:t>(text)</a:t>
            </a:r>
          </a:p>
          <a:p>
            <a:pPr marL="0" indent="0">
              <a:buNone/>
            </a:pPr>
            <a:r>
              <a:rPr lang="cs-CZ" dirty="0"/>
              <a:t>3) Jak jste spokojeni s kvalitou poskytovaných služeb? </a:t>
            </a:r>
            <a:r>
              <a:rPr lang="cs-CZ" b="1" dirty="0"/>
              <a:t>(známka)</a:t>
            </a:r>
          </a:p>
          <a:p>
            <a:pPr marL="0" indent="0">
              <a:buNone/>
            </a:pPr>
            <a:r>
              <a:rPr lang="cs-CZ" dirty="0"/>
              <a:t>4) Máte doporučení pro zvýšení kvality poskytovaných služeb? Jaké? </a:t>
            </a:r>
            <a:r>
              <a:rPr lang="cs-CZ" b="1" dirty="0"/>
              <a:t>(text)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78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Projednání návrhů na změny v činnosti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5.</a:t>
            </a:r>
          </a:p>
        </p:txBody>
      </p:sp>
    </p:spTree>
    <p:extLst>
      <p:ext uri="{BB962C8B-B14F-4D97-AF65-F5344CB8AC3E}">
        <p14:creationId xmlns:p14="http://schemas.microsoft.com/office/powerpoint/2010/main" val="2721345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65719" y="4077072"/>
            <a:ext cx="5218154" cy="1938139"/>
          </a:xfrm>
        </p:spPr>
        <p:txBody>
          <a:bodyPr/>
          <a:lstStyle/>
          <a:p>
            <a:r>
              <a:rPr lang="cs-CZ" dirty="0"/>
              <a:t>Závěr -</a:t>
            </a:r>
            <a:br>
              <a:rPr lang="cs-CZ" dirty="0"/>
            </a:br>
            <a:r>
              <a:rPr lang="cs-CZ" sz="2800" dirty="0"/>
              <a:t>projektový tým Vám Děkuje za pozornost! 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6.</a:t>
            </a:r>
          </a:p>
        </p:txBody>
      </p:sp>
    </p:spTree>
    <p:extLst>
      <p:ext uri="{BB962C8B-B14F-4D97-AF65-F5344CB8AC3E}">
        <p14:creationId xmlns:p14="http://schemas.microsoft.com/office/powerpoint/2010/main" val="1916917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     Prezence účastníků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Informování o činnosti CSS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Veřejné zakázky malého rozsahu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Výstupy z analýzy přínosů CSS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Ověření spokojenosti s rozsahem a  	kvalitou poskytovaných služeb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Projednání návrhů na změny v činnosti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Závěr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7030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Informování o činnosti CSS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337270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49188" y="620688"/>
            <a:ext cx="6383052" cy="576064"/>
          </a:xfrm>
        </p:spPr>
        <p:txBody>
          <a:bodyPr/>
          <a:lstStyle/>
          <a:p>
            <a:r>
              <a:rPr lang="cs-CZ" sz="3200" dirty="0"/>
              <a:t>Informování o činnosti CSS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49188" y="1196752"/>
            <a:ext cx="6923112" cy="5295124"/>
          </a:xfrm>
        </p:spPr>
        <p:txBody>
          <a:bodyPr>
            <a:normAutofit/>
          </a:bodyPr>
          <a:lstStyle/>
          <a:p>
            <a:r>
              <a:rPr lang="cs-CZ" u="sng" dirty="0"/>
              <a:t>Běžná činnost Mikroregionu Bystřicko</a:t>
            </a:r>
          </a:p>
          <a:p>
            <a:r>
              <a:rPr lang="cs-CZ" dirty="0"/>
              <a:t>Příprava 3. </a:t>
            </a:r>
            <a:r>
              <a:rPr lang="cs-CZ" u="sng" dirty="0"/>
              <a:t>Informačního zpravodaje</a:t>
            </a:r>
            <a:r>
              <a:rPr lang="cs-CZ" dirty="0"/>
              <a:t> pro starosty a občany</a:t>
            </a:r>
          </a:p>
          <a:p>
            <a:r>
              <a:rPr lang="cs-CZ" dirty="0"/>
              <a:t>Pravidelná projektová </a:t>
            </a:r>
            <a:r>
              <a:rPr lang="cs-CZ" u="sng" dirty="0"/>
              <a:t>setkání</a:t>
            </a:r>
            <a:r>
              <a:rPr lang="cs-CZ" dirty="0"/>
              <a:t> – speciální hosté na základě požadavků starostů</a:t>
            </a:r>
          </a:p>
          <a:p>
            <a:r>
              <a:rPr lang="cs-CZ" dirty="0"/>
              <a:t>Odborné </a:t>
            </a:r>
            <a:r>
              <a:rPr lang="cs-CZ" u="sng" dirty="0"/>
              <a:t>poradenství</a:t>
            </a:r>
            <a:r>
              <a:rPr lang="cs-CZ" dirty="0"/>
              <a:t> pro starosty a občany</a:t>
            </a:r>
          </a:p>
          <a:p>
            <a:r>
              <a:rPr lang="cs-CZ" u="sng" dirty="0"/>
              <a:t>Dotační management </a:t>
            </a:r>
            <a:r>
              <a:rPr lang="cs-CZ" dirty="0"/>
              <a:t>– zpracování žádostí a poradenství</a:t>
            </a:r>
          </a:p>
          <a:p>
            <a:r>
              <a:rPr lang="cs-CZ" dirty="0">
                <a:solidFill>
                  <a:srgbClr val="FF0000"/>
                </a:solidFill>
              </a:rPr>
              <a:t>Nově pomoc s VZMR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968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3933056"/>
            <a:ext cx="5184576" cy="2895533"/>
          </a:xfrm>
        </p:spPr>
        <p:txBody>
          <a:bodyPr/>
          <a:lstStyle/>
          <a:p>
            <a:r>
              <a:rPr lang="cs-CZ" dirty="0"/>
              <a:t>Veřejné zakázky malého rozsahu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2916982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6491064" cy="576064"/>
          </a:xfrm>
        </p:spPr>
        <p:txBody>
          <a:bodyPr/>
          <a:lstStyle/>
          <a:p>
            <a:r>
              <a:rPr lang="cs-CZ" dirty="0"/>
              <a:t>VZMR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46040"/>
            <a:ext cx="7776864" cy="5295327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Od 1.5. 2017 nový pracovní úvazek 0,6 na pozici specialista na veřejné zakázky</a:t>
            </a:r>
          </a:p>
          <a:p>
            <a:r>
              <a:rPr lang="cs-CZ" dirty="0"/>
              <a:t>0,3 úvazku Mgr. Veronika Palečková</a:t>
            </a:r>
          </a:p>
          <a:p>
            <a:r>
              <a:rPr lang="cs-CZ" dirty="0"/>
              <a:t>0,3 úvazku Bc. Michaela Kolářová</a:t>
            </a:r>
          </a:p>
          <a:p>
            <a:pPr marL="0" indent="0">
              <a:buNone/>
            </a:pPr>
            <a:r>
              <a:rPr lang="cs-CZ" u="sng" dirty="0"/>
              <a:t>Současný stav: </a:t>
            </a:r>
          </a:p>
          <a:p>
            <a:r>
              <a:rPr lang="cs-CZ" dirty="0"/>
              <a:t>Absolvované 4-denní školení v Táboře</a:t>
            </a:r>
          </a:p>
          <a:p>
            <a:r>
              <a:rPr lang="cs-CZ" dirty="0"/>
              <a:t>Nyní budeme absolvovat odbornou stáž</a:t>
            </a:r>
          </a:p>
          <a:p>
            <a:pPr marL="0" indent="0">
              <a:buNone/>
            </a:pPr>
            <a:r>
              <a:rPr lang="cs-CZ" dirty="0"/>
              <a:t>(pokud některá obec dělá VZ budeme rády za každé přizvání k akci)</a:t>
            </a:r>
          </a:p>
          <a:p>
            <a:r>
              <a:rPr lang="cs-CZ" dirty="0"/>
              <a:t>Velké komentáře Zákon o zadávání VZ – nakladatelství C.H. BECK (k dispozici v kanceláři)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6058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Výstupy z analýzy přínosů CSS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634708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Výstupy z analýzy přínosů CSS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5095510"/>
              </p:ext>
            </p:extLst>
          </p:nvPr>
        </p:nvGraphicFramePr>
        <p:xfrm>
          <a:off x="395536" y="1772816"/>
          <a:ext cx="6840759" cy="48245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0699">
                  <a:extLst>
                    <a:ext uri="{9D8B030D-6E8A-4147-A177-3AD203B41FA5}">
                      <a16:colId xmlns:a16="http://schemas.microsoft.com/office/drawing/2014/main" val="2638089750"/>
                    </a:ext>
                  </a:extLst>
                </a:gridCol>
                <a:gridCol w="364260">
                  <a:extLst>
                    <a:ext uri="{9D8B030D-6E8A-4147-A177-3AD203B41FA5}">
                      <a16:colId xmlns:a16="http://schemas.microsoft.com/office/drawing/2014/main" val="2458298145"/>
                    </a:ext>
                  </a:extLst>
                </a:gridCol>
                <a:gridCol w="497824">
                  <a:extLst>
                    <a:ext uri="{9D8B030D-6E8A-4147-A177-3AD203B41FA5}">
                      <a16:colId xmlns:a16="http://schemas.microsoft.com/office/drawing/2014/main" val="3893085143"/>
                    </a:ext>
                  </a:extLst>
                </a:gridCol>
                <a:gridCol w="85310">
                  <a:extLst>
                    <a:ext uri="{9D8B030D-6E8A-4147-A177-3AD203B41FA5}">
                      <a16:colId xmlns:a16="http://schemas.microsoft.com/office/drawing/2014/main" val="2047838718"/>
                    </a:ext>
                  </a:extLst>
                </a:gridCol>
                <a:gridCol w="543836">
                  <a:extLst>
                    <a:ext uri="{9D8B030D-6E8A-4147-A177-3AD203B41FA5}">
                      <a16:colId xmlns:a16="http://schemas.microsoft.com/office/drawing/2014/main" val="672879188"/>
                    </a:ext>
                  </a:extLst>
                </a:gridCol>
                <a:gridCol w="588569">
                  <a:extLst>
                    <a:ext uri="{9D8B030D-6E8A-4147-A177-3AD203B41FA5}">
                      <a16:colId xmlns:a16="http://schemas.microsoft.com/office/drawing/2014/main" val="2698741737"/>
                    </a:ext>
                  </a:extLst>
                </a:gridCol>
                <a:gridCol w="728523">
                  <a:extLst>
                    <a:ext uri="{9D8B030D-6E8A-4147-A177-3AD203B41FA5}">
                      <a16:colId xmlns:a16="http://schemas.microsoft.com/office/drawing/2014/main" val="450670406"/>
                    </a:ext>
                  </a:extLst>
                </a:gridCol>
                <a:gridCol w="996927">
                  <a:extLst>
                    <a:ext uri="{9D8B030D-6E8A-4147-A177-3AD203B41FA5}">
                      <a16:colId xmlns:a16="http://schemas.microsoft.com/office/drawing/2014/main" val="1786649715"/>
                    </a:ext>
                  </a:extLst>
                </a:gridCol>
                <a:gridCol w="996927">
                  <a:extLst>
                    <a:ext uri="{9D8B030D-6E8A-4147-A177-3AD203B41FA5}">
                      <a16:colId xmlns:a16="http://schemas.microsoft.com/office/drawing/2014/main" val="3596453518"/>
                    </a:ext>
                  </a:extLst>
                </a:gridCol>
                <a:gridCol w="633942">
                  <a:extLst>
                    <a:ext uri="{9D8B030D-6E8A-4147-A177-3AD203B41FA5}">
                      <a16:colId xmlns:a16="http://schemas.microsoft.com/office/drawing/2014/main" val="466648928"/>
                    </a:ext>
                  </a:extLst>
                </a:gridCol>
                <a:gridCol w="633942">
                  <a:extLst>
                    <a:ext uri="{9D8B030D-6E8A-4147-A177-3AD203B41FA5}">
                      <a16:colId xmlns:a16="http://schemas.microsoft.com/office/drawing/2014/main" val="3951263836"/>
                    </a:ext>
                  </a:extLst>
                </a:gridCol>
              </a:tblGrid>
              <a:tr h="17140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Téma "školení"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Bez projektu CSS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S projektem CSS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Úspora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9835125"/>
                  </a:ext>
                </a:extLst>
              </a:tr>
              <a:tr h="51422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Čas/ h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Cena školení/Kč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Cena za 1 h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Cestovné/Kč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Čas/ h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Cena školení/Kč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Cestovné/Kč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ČAS/h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PENÍZE/Kč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extLst>
                  <a:ext uri="{0D108BD9-81ED-4DB2-BD59-A6C34878D82A}">
                    <a16:rowId xmlns:a16="http://schemas.microsoft.com/office/drawing/2014/main" val="2372899009"/>
                  </a:ext>
                </a:extLst>
              </a:tr>
              <a:tr h="6856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Aktuální legislativa o ochraně ovzduší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2800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569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612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138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1043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extLst>
                  <a:ext uri="{0D108BD9-81ED-4DB2-BD59-A6C34878D82A}">
                    <a16:rowId xmlns:a16="http://schemas.microsoft.com/office/drawing/2014/main" val="2986753345"/>
                  </a:ext>
                </a:extLst>
              </a:tr>
              <a:tr h="16338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Novela zákona č. 204/2015, přestupkové řízení, registr smluv, evidence pohledávek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6,5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1600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-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372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0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138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4,5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1834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extLst>
                  <a:ext uri="{0D108BD9-81ED-4DB2-BD59-A6C34878D82A}">
                    <a16:rowId xmlns:a16="http://schemas.microsoft.com/office/drawing/2014/main" val="3351437666"/>
                  </a:ext>
                </a:extLst>
              </a:tr>
              <a:tr h="13056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Lesní hospodářství, zákon č. 289/1995, vyhláška č. 139/2004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968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160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924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138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946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extLst>
                  <a:ext uri="{0D108BD9-81ED-4DB2-BD59-A6C34878D82A}">
                    <a16:rowId xmlns:a16="http://schemas.microsoft.com/office/drawing/2014/main" val="3316898775"/>
                  </a:ext>
                </a:extLst>
              </a:tr>
              <a:tr h="513732">
                <a:tc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Úspora jedné obce celkem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u="sng" dirty="0">
                          <a:effectLst/>
                        </a:rPr>
                        <a:t>10,5 h</a:t>
                      </a:r>
                      <a:endParaRPr lang="cs-CZ" sz="1200" b="1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u="sng" dirty="0">
                          <a:effectLst/>
                        </a:rPr>
                        <a:t>3823 Kč</a:t>
                      </a:r>
                      <a:endParaRPr lang="cs-CZ" sz="1200" b="1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01" marR="39701" marT="0" marB="0" anchor="ctr"/>
                </a:tc>
                <a:extLst>
                  <a:ext uri="{0D108BD9-81ED-4DB2-BD59-A6C34878D82A}">
                    <a16:rowId xmlns:a16="http://schemas.microsoft.com/office/drawing/2014/main" val="4010029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2680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Ověření spokojenosti se službami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4.</a:t>
            </a:r>
          </a:p>
        </p:txBody>
      </p:sp>
    </p:spTree>
    <p:extLst>
      <p:ext uri="{BB962C8B-B14F-4D97-AF65-F5344CB8AC3E}">
        <p14:creationId xmlns:p14="http://schemas.microsoft.com/office/powerpoint/2010/main" val="1255547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</TotalTime>
  <Words>329</Words>
  <Application>Microsoft Office PowerPoint</Application>
  <PresentationFormat>Předvádění na obrazovce (4:3)</PresentationFormat>
  <Paragraphs>101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Motiv systému Office</vt:lpstr>
      <vt:lpstr>III. Setkání se starosty obcí</vt:lpstr>
      <vt:lpstr>Obsah</vt:lpstr>
      <vt:lpstr>Informování o činnosti CSS</vt:lpstr>
      <vt:lpstr>Informování o činnosti CSS</vt:lpstr>
      <vt:lpstr>Veřejné zakázky malého rozsahu</vt:lpstr>
      <vt:lpstr>VZMR</vt:lpstr>
      <vt:lpstr>Výstupy z analýzy přínosů CSS</vt:lpstr>
      <vt:lpstr>Výstupy z analýzy přínosů CSS</vt:lpstr>
      <vt:lpstr>Ověření spokojenosti se službami</vt:lpstr>
      <vt:lpstr>Dotazník pro starosty</vt:lpstr>
      <vt:lpstr>Projednání návrhů na změny v činnosti</vt:lpstr>
      <vt:lpstr>Závěr - projektový tým Vám Děkuje za pozornost!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Štefanides Lucia</dc:creator>
  <cp:lastModifiedBy>Bystřicko</cp:lastModifiedBy>
  <cp:revision>74</cp:revision>
  <dcterms:created xsi:type="dcterms:W3CDTF">2016-05-17T08:04:19Z</dcterms:created>
  <dcterms:modified xsi:type="dcterms:W3CDTF">2017-06-23T11:29:31Z</dcterms:modified>
</cp:coreProperties>
</file>