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494" r:id="rId5"/>
    <p:sldId id="260" r:id="rId6"/>
    <p:sldId id="285" r:id="rId7"/>
    <p:sldId id="286" r:id="rId8"/>
    <p:sldId id="495" r:id="rId9"/>
    <p:sldId id="496" r:id="rId10"/>
    <p:sldId id="271" r:id="rId11"/>
    <p:sldId id="272" r:id="rId12"/>
    <p:sldId id="284" r:id="rId13"/>
    <p:sldId id="264" r:id="rId14"/>
    <p:sldId id="270" r:id="rId15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roregion Bystřicko" initials="MB" lastIdx="1" clrIdx="0">
    <p:extLst>
      <p:ext uri="{19B8F6BF-5375-455C-9EA6-DF929625EA0E}">
        <p15:presenceInfo xmlns:p15="http://schemas.microsoft.com/office/powerpoint/2012/main" userId="457e43c2aa2253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regionbystricko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regionbystricko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X. Setkání starostů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904656" y="5287520"/>
            <a:ext cx="3059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Štěpánov nad Svratkou – restaurace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Hodůnka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8.10.2020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28D0631B-3011-4EDF-8FC6-7D2D476FF4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799" y="4149080"/>
            <a:ext cx="6104933" cy="2469256"/>
          </a:xfrm>
        </p:spPr>
        <p:txBody>
          <a:bodyPr/>
          <a:lstStyle/>
          <a:p>
            <a:r>
              <a:rPr lang="cs-CZ" sz="3200" dirty="0"/>
              <a:t>Ověření spokojenosti s rozsahem a kvalitou poskytovaných služeb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323528" y="1844824"/>
            <a:ext cx="1944216" cy="1500187"/>
          </a:xfrm>
        </p:spPr>
        <p:txBody>
          <a:bodyPr/>
          <a:lstStyle/>
          <a:p>
            <a:r>
              <a:rPr lang="cs-CZ" dirty="0"/>
              <a:t>3.</a:t>
            </a:r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015B55C7-A02F-4BD3-9BC5-9A0AA125E5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5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31354"/>
            <a:ext cx="9289032" cy="5112568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Hodnocení</a:t>
            </a:r>
            <a:r>
              <a:rPr lang="cs-CZ" sz="2400" dirty="0"/>
              <a:t> jako ve škole, </a:t>
            </a:r>
            <a:r>
              <a:rPr lang="cs-CZ" sz="2400" b="1" dirty="0"/>
              <a:t>tedy 1 – 5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Hodnocení by nemělo překročit průměr 2,5        </a:t>
            </a:r>
          </a:p>
          <a:p>
            <a:pPr marL="0" indent="0">
              <a:buClrTx/>
              <a:buNone/>
            </a:pPr>
            <a:r>
              <a:rPr lang="cs-CZ" sz="2400" dirty="0"/>
              <a:t>    (bude požadováno vysvětlení)</a:t>
            </a:r>
            <a:endParaRPr lang="cs-CZ" sz="800" dirty="0"/>
          </a:p>
          <a:p>
            <a:pPr marL="0" indent="0">
              <a:buNone/>
            </a:pPr>
            <a:endParaRPr lang="cs-CZ" sz="800" b="1" u="sng" dirty="0"/>
          </a:p>
          <a:p>
            <a:pPr marL="0" indent="0">
              <a:buNone/>
            </a:pPr>
            <a:r>
              <a:rPr lang="cs-CZ" sz="2400" b="1" u="sng" dirty="0"/>
              <a:t>Otázky: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1) Jak jste spokojen/a s rozsahem nabízených služeb?</a:t>
            </a:r>
            <a:r>
              <a:rPr lang="cs-CZ" sz="2000" b="1" dirty="0"/>
              <a:t>(známka)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2) Chtěl/a byste něco změnit, pokud ano, pak co? </a:t>
            </a:r>
            <a:r>
              <a:rPr lang="cs-CZ" sz="2000" b="1" dirty="0"/>
              <a:t>(text)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3) Jak jste spokojeni s kvalitou poskytovaných služeb? </a:t>
            </a:r>
            <a:r>
              <a:rPr lang="cs-CZ" sz="2000" b="1" dirty="0"/>
              <a:t>(známka)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4) Máte doporučení pro zvýšení kvality poskytovaných služeb?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/>
              <a:t>    Jaké? </a:t>
            </a:r>
            <a:r>
              <a:rPr lang="cs-CZ" sz="2000" b="1" dirty="0"/>
              <a:t>(text)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2027BACD-0E0C-4A03-B50C-85F10E0B39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707226C7-D0F5-4A0F-803C-2DEA1141673B}"/>
              </a:ext>
            </a:extLst>
          </p:cNvPr>
          <p:cNvSpPr txBox="1">
            <a:spLocks/>
          </p:cNvSpPr>
          <p:nvPr/>
        </p:nvSpPr>
        <p:spPr>
          <a:xfrm>
            <a:off x="251520" y="853713"/>
            <a:ext cx="6491288" cy="652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cs-CZ" sz="3200" u="sng" dirty="0"/>
              <a:t>Dotazník pro starosty </a:t>
            </a:r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271F8-A6EC-4BB0-93EE-7DC1D91BC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75260"/>
            <a:ext cx="9036496" cy="53827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5) S jakými kompetencemi byste byli rádi, aby Vám DSO resp.    </a:t>
            </a:r>
          </a:p>
          <a:p>
            <a:pPr marL="0" indent="0">
              <a:buNone/>
            </a:pPr>
            <a:r>
              <a:rPr lang="cs-CZ" sz="2000" dirty="0"/>
              <a:t>    zaměstnanci tohoto svazku pomohli? (</a:t>
            </a:r>
            <a:r>
              <a:rPr lang="cs-CZ" sz="2000" b="1" dirty="0"/>
              <a:t>zaškrtněte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9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Kácení stromů,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Povolení k umístění herního prostoru,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Povolení shromáždění,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Přestupky,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Rušení trvalého pobytu,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Řízení o místních poplatcích,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Výkon funkce orgánu ochrany přírody,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Výkon funkce silničního správního úřadu ve věcech místních komunikací,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Zařazení a vyřazení pozemních komunikací do kategorie místních komunikací,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Zabezpečení voleb,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1900" dirty="0"/>
              <a:t>Jiné (prosím uveďte):</a:t>
            </a:r>
          </a:p>
          <a:p>
            <a:endParaRPr 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A0FA4DB-6E60-4B0E-955F-44F277F2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68280"/>
            <a:ext cx="6491288" cy="652463"/>
          </a:xfrm>
        </p:spPr>
        <p:txBody>
          <a:bodyPr/>
          <a:lstStyle/>
          <a:p>
            <a:pPr algn="ctr"/>
            <a:r>
              <a:rPr lang="cs-CZ" sz="3200" u="sng" dirty="0"/>
              <a:t>Dotazník pro starosty </a:t>
            </a:r>
          </a:p>
        </p:txBody>
      </p:sp>
      <p:pic>
        <p:nvPicPr>
          <p:cNvPr id="5" name="Obrázek 4" descr="Obsah obrázku nůž&#10;&#10;Popis byl vytvořen automaticky">
            <a:extLst>
              <a:ext uri="{FF2B5EF4-FFF2-40B4-BE49-F238E27FC236}">
                <a16:creationId xmlns:a16="http://schemas.microsoft.com/office/drawing/2014/main" id="{0394A79F-3720-4891-922F-5CCC367B44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3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72E1F516-DEB6-4B38-8777-39DA30C05E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227769" y="767943"/>
            <a:ext cx="1944216" cy="1500187"/>
          </a:xfrm>
        </p:spPr>
        <p:txBody>
          <a:bodyPr/>
          <a:lstStyle/>
          <a:p>
            <a:r>
              <a:rPr lang="cs-CZ" dirty="0"/>
              <a:t>5.</a:t>
            </a:r>
          </a:p>
        </p:txBody>
      </p:sp>
      <p:sp>
        <p:nvSpPr>
          <p:cNvPr id="5" name="Nadpis 5">
            <a:extLst>
              <a:ext uri="{FF2B5EF4-FFF2-40B4-BE49-F238E27FC236}">
                <a16:creationId xmlns:a16="http://schemas.microsoft.com/office/drawing/2014/main" id="{8AF5DDB9-9C3C-4AAD-82DA-4F8FCF0414E2}"/>
              </a:ext>
            </a:extLst>
          </p:cNvPr>
          <p:cNvSpPr txBox="1">
            <a:spLocks/>
          </p:cNvSpPr>
          <p:nvPr/>
        </p:nvSpPr>
        <p:spPr>
          <a:xfrm>
            <a:off x="249638" y="2268130"/>
            <a:ext cx="7850754" cy="43980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Závěr –</a:t>
            </a:r>
          </a:p>
          <a:p>
            <a:br>
              <a:rPr lang="cs-CZ" sz="1000" dirty="0"/>
            </a:br>
            <a:endParaRPr lang="cs-CZ" sz="1000" dirty="0"/>
          </a:p>
          <a:p>
            <a:r>
              <a:rPr lang="cs-CZ" sz="3600" dirty="0">
                <a:solidFill>
                  <a:srgbClr val="0070C0"/>
                </a:solidFill>
              </a:rPr>
              <a:t>   projektový tým </a:t>
            </a:r>
          </a:p>
          <a:p>
            <a:r>
              <a:rPr lang="cs-CZ" sz="3600" dirty="0">
                <a:solidFill>
                  <a:srgbClr val="0070C0"/>
                </a:solidFill>
              </a:rPr>
              <a:t>        Vám Děkuje </a:t>
            </a:r>
          </a:p>
          <a:p>
            <a:r>
              <a:rPr lang="cs-CZ" sz="3600" dirty="0">
                <a:solidFill>
                  <a:srgbClr val="0070C0"/>
                </a:solidFill>
              </a:rPr>
              <a:t>     za pozornost! </a:t>
            </a:r>
            <a:br>
              <a:rPr lang="cs-CZ" sz="2800" dirty="0">
                <a:solidFill>
                  <a:srgbClr val="0070C0"/>
                </a:solidFill>
              </a:rPr>
            </a:br>
            <a:br>
              <a:rPr lang="cs-CZ" sz="2800" dirty="0"/>
            </a:br>
            <a:r>
              <a:rPr lang="cs-CZ" sz="2000" u="sng" dirty="0"/>
              <a:t>Kontakty:</a:t>
            </a:r>
            <a:endParaRPr lang="cs-CZ" sz="800" u="sng" dirty="0"/>
          </a:p>
          <a:p>
            <a:br>
              <a:rPr lang="cs-CZ" sz="800" dirty="0"/>
            </a:br>
            <a:r>
              <a:rPr lang="cs-CZ" sz="1800" b="0" cap="none" dirty="0"/>
              <a:t>Ing. Jitka Dočkalová, Odborný pracovník CSS</a:t>
            </a:r>
          </a:p>
          <a:p>
            <a:r>
              <a:rPr lang="cs-CZ" sz="1800" b="0" cap="none" dirty="0"/>
              <a:t>Mgr. Veronika Benová, manažer MB (nyní RD)</a:t>
            </a:r>
            <a:br>
              <a:rPr lang="cs-CZ" sz="1800" b="0" cap="none" dirty="0"/>
            </a:br>
            <a:endParaRPr lang="cs-CZ" sz="1800" b="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3FDD4AAE-CE68-44B0-986A-6A647FE8F1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349AD82-2F60-4570-A77F-FD773D42D7CF}"/>
              </a:ext>
            </a:extLst>
          </p:cNvPr>
          <p:cNvSpPr/>
          <p:nvPr/>
        </p:nvSpPr>
        <p:spPr>
          <a:xfrm>
            <a:off x="4860032" y="191800"/>
            <a:ext cx="4572000" cy="2658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880"/>
              </a:lnSpc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Mikroregion Bystřicko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Příční 405</a:t>
            </a:r>
          </a:p>
          <a:p>
            <a:pPr algn="ctr">
              <a:lnSpc>
                <a:spcPts val="2880"/>
              </a:lnSpc>
            </a:pP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593 01 Bystřice nad Pernštejnem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Telefon: +420 566 590 399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Mob. tel.: + 420 736 535 145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info@regionbystricko.cz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Web: 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www.regionbystricko.cz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906" y="651351"/>
            <a:ext cx="6491064" cy="652934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906" y="980729"/>
            <a:ext cx="8153534" cy="579664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cs-CZ" sz="1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500" b="1" dirty="0"/>
              <a:t>1)   </a:t>
            </a:r>
            <a:r>
              <a:rPr lang="cs-CZ" sz="1500" b="1" u="sng" dirty="0"/>
              <a:t>Zpráva o činnosti CSS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dirty="0"/>
              <a:t>	– předběžné informace o projektu v roce 2021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r>
              <a:rPr lang="cs-CZ" sz="15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Výstupy z oblasti sociálních potřeb DSO: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,,</a:t>
            </a:r>
            <a:r>
              <a:rPr lang="cs-CZ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hrnutí denních běžných sociálních potřeb“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projednání a vyhodnocení návrhů projektových záměru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1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r>
              <a:rPr lang="cs-CZ" sz="15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Výstupy koncepčních záměrů v oblasti meziobecní spolupráce: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,,Z</a:t>
            </a:r>
            <a:r>
              <a:rPr lang="cs-CZ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práva za území DSO“</a:t>
            </a:r>
            <a:endParaRPr lang="cs-CZ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projednání návrhu řešení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  </a:t>
            </a:r>
            <a:r>
              <a:rPr lang="cs-CZ" sz="15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Veřejnoprávní smlouvy</a:t>
            </a:r>
            <a:r>
              <a:rPr lang="cs-CZ" sz="1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,,P</a:t>
            </a:r>
            <a:r>
              <a:rPr lang="cs-CZ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řehled o stavu veřejnoprávních smluv na území DSO“</a:t>
            </a:r>
            <a:endParaRPr lang="cs-CZ" sz="14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projednání návrhu doporučení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b="1" dirty="0"/>
              <a:t>5)</a:t>
            </a:r>
            <a:r>
              <a:rPr lang="cs-CZ" sz="1400" dirty="0"/>
              <a:t>   </a:t>
            </a:r>
            <a:r>
              <a:rPr lang="cs-CZ" sz="1500" b="1" u="sng" dirty="0"/>
              <a:t>Ověření spokojenosti s rozsahem a kvalitou poskytovaných služeb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dirty="0"/>
              <a:t>	- dotazník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b="1" dirty="0"/>
              <a:t>6)   </a:t>
            </a:r>
            <a:r>
              <a:rPr lang="cs-CZ" sz="1500" b="1" u="sng" dirty="0"/>
              <a:t>Projednání návrhů na změny v činnosti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400" b="1" dirty="0"/>
              <a:t>7)   </a:t>
            </a:r>
            <a:r>
              <a:rPr lang="cs-CZ" sz="1500" b="1" u="sng" dirty="0"/>
              <a:t>Závěr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4FE00BCC-8105-47D6-9ADA-50949B5D6B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činnosti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  <p:pic>
        <p:nvPicPr>
          <p:cNvPr id="6" name="Obrázek 5" descr="Obsah obrázku nůž&#10;&#10;Popis byl vytvořen automaticky">
            <a:extLst>
              <a:ext uri="{FF2B5EF4-FFF2-40B4-BE49-F238E27FC236}">
                <a16:creationId xmlns:a16="http://schemas.microsoft.com/office/drawing/2014/main" id="{4F627301-80C8-4341-9FD8-2077197A2E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4">
            <a:extLst>
              <a:ext uri="{FF2B5EF4-FFF2-40B4-BE49-F238E27FC236}">
                <a16:creationId xmlns:a16="http://schemas.microsoft.com/office/drawing/2014/main" id="{F5A19FD6-03AE-47C8-8982-1EC5CC7DC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247" y="1700808"/>
            <a:ext cx="8784976" cy="50045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u="sng" dirty="0"/>
              <a:t>Služby CSS</a:t>
            </a:r>
            <a:r>
              <a:rPr lang="cs-CZ" sz="2400" dirty="0"/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dirty="0"/>
              <a:t>pravidelná projektová </a:t>
            </a:r>
            <a:r>
              <a:rPr lang="cs-CZ" sz="2200" u="sng" dirty="0"/>
              <a:t>setkání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dirty="0"/>
              <a:t>odborné </a:t>
            </a:r>
            <a:r>
              <a:rPr lang="cs-CZ" sz="2200" u="sng" dirty="0"/>
              <a:t>poradenství</a:t>
            </a:r>
            <a:r>
              <a:rPr lang="cs-CZ" sz="2200" dirty="0"/>
              <a:t> pro starosty a občany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u="sng" dirty="0"/>
              <a:t>dotační management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2400" dirty="0"/>
              <a:t>     - </a:t>
            </a:r>
            <a:r>
              <a:rPr lang="cs-CZ" sz="2000" dirty="0"/>
              <a:t>zpracování žádostí a dotační poradenství, tvorba dotačního katalogu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u="sng" dirty="0"/>
              <a:t>VZMR</a:t>
            </a:r>
            <a:r>
              <a:rPr lang="cs-CZ" sz="2200" dirty="0"/>
              <a:t> </a:t>
            </a:r>
            <a:r>
              <a:rPr lang="cs-CZ" sz="2000" dirty="0"/>
              <a:t>– konzultační činnost a zpracování 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u="sng" dirty="0"/>
              <a:t>GDPR </a:t>
            </a:r>
            <a:r>
              <a:rPr lang="cs-CZ" sz="2000" dirty="0"/>
              <a:t>– externí spolupráce s pověřencem pro ochranu osobních údajů 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u="sng" dirty="0"/>
              <a:t>školení v rámci webinářů</a:t>
            </a:r>
            <a:r>
              <a:rPr lang="cs-CZ" sz="2200" dirty="0"/>
              <a:t> </a:t>
            </a:r>
            <a:r>
              <a:rPr lang="cs-CZ" sz="2000" dirty="0"/>
              <a:t>(projekt ESO) 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u="sng" dirty="0"/>
              <a:t>právní poradna</a:t>
            </a:r>
            <a:r>
              <a:rPr lang="cs-CZ" sz="2200" dirty="0"/>
              <a:t> pro obce </a:t>
            </a:r>
            <a:r>
              <a:rPr lang="cs-CZ" sz="2000" dirty="0"/>
              <a:t>(využití poradny po přihlášení obce)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r>
              <a:rPr lang="cs-CZ" sz="2200" dirty="0"/>
              <a:t>běžné akce svazku</a:t>
            </a:r>
            <a:endParaRPr lang="cs-CZ" sz="2200" dirty="0">
              <a:solidFill>
                <a:srgbClr val="FF0000"/>
              </a:solidFill>
            </a:endParaRP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5" name="Obrázek 4" descr="Obsah obrázku nůž&#10;&#10;Popis byl vytvořen automaticky">
            <a:extLst>
              <a:ext uri="{FF2B5EF4-FFF2-40B4-BE49-F238E27FC236}">
                <a16:creationId xmlns:a16="http://schemas.microsoft.com/office/drawing/2014/main" id="{2D754911-FB23-417C-8ACB-4B3C265431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6" name="Nadpis 3">
            <a:extLst>
              <a:ext uri="{FF2B5EF4-FFF2-40B4-BE49-F238E27FC236}">
                <a16:creationId xmlns:a16="http://schemas.microsoft.com/office/drawing/2014/main" id="{0E18A291-C934-4645-A5C8-71916A73F143}"/>
              </a:ext>
            </a:extLst>
          </p:cNvPr>
          <p:cNvSpPr txBox="1">
            <a:spLocks/>
          </p:cNvSpPr>
          <p:nvPr/>
        </p:nvSpPr>
        <p:spPr>
          <a:xfrm>
            <a:off x="611560" y="682698"/>
            <a:ext cx="652706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cs-CZ" sz="3200" dirty="0"/>
              <a:t>Zpráva o činnosti CSS -</a:t>
            </a:r>
            <a:br>
              <a:rPr lang="cs-CZ" sz="3200" dirty="0"/>
            </a:br>
            <a:r>
              <a:rPr lang="cs-CZ" sz="2000" dirty="0"/>
              <a:t>druhé prodloužení projektu CSS</a:t>
            </a:r>
          </a:p>
        </p:txBody>
      </p:sp>
    </p:spTree>
    <p:extLst>
      <p:ext uri="{BB962C8B-B14F-4D97-AF65-F5344CB8AC3E}">
        <p14:creationId xmlns:p14="http://schemas.microsoft.com/office/powerpoint/2010/main" val="42816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7524" y="908720"/>
            <a:ext cx="6527068" cy="792088"/>
          </a:xfrm>
        </p:spPr>
        <p:txBody>
          <a:bodyPr/>
          <a:lstStyle/>
          <a:p>
            <a:pPr algn="ctr"/>
            <a:r>
              <a:rPr lang="cs-CZ" sz="3200" dirty="0"/>
              <a:t>Zpráva o činnosti CSS -</a:t>
            </a:r>
            <a:br>
              <a:rPr lang="cs-CZ" sz="3200" dirty="0"/>
            </a:br>
            <a:r>
              <a:rPr lang="cs-CZ" sz="2000" b="0" dirty="0"/>
              <a:t>předběžné informace o projektu v roce 2021</a:t>
            </a:r>
          </a:p>
        </p:txBody>
      </p:sp>
      <p:pic>
        <p:nvPicPr>
          <p:cNvPr id="6" name="Obrázek 5" descr="Obsah obrázku nůž&#10;&#10;Popis byl vytvořen automaticky">
            <a:extLst>
              <a:ext uri="{FF2B5EF4-FFF2-40B4-BE49-F238E27FC236}">
                <a16:creationId xmlns:a16="http://schemas.microsoft.com/office/drawing/2014/main" id="{2B3EC43D-2A57-4186-A435-B2AE63FD1D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F8AFCB1B-A602-43AA-8DAE-6097881EC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259" y="2060848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/>
              <a:t>OLEK (obec a lokální ekonomika):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příprava pilotního projektu pro 10 DSO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celkový rozpočet 17 mil Kč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doba realizace v území </a:t>
            </a:r>
            <a:r>
              <a:rPr lang="cs-CZ" sz="2400" b="1" dirty="0"/>
              <a:t>od 1.1.2021 do 30.6.2023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0,5 pracovní úvazek</a:t>
            </a:r>
            <a:r>
              <a:rPr lang="cs-CZ" sz="2400" dirty="0"/>
              <a:t> </a:t>
            </a:r>
          </a:p>
          <a:p>
            <a:pPr algn="l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TriviaSeznam"/>
              </a:rPr>
              <a:t>závazné podmínky budou známy v průběhu listopadu</a:t>
            </a:r>
          </a:p>
          <a:p>
            <a:pPr algn="l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TriviaSeznam"/>
              </a:rPr>
              <a:t>výběr DSO proběhne v prosinci 2020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227" y="4517739"/>
            <a:ext cx="9145016" cy="2340261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Výstupy z oblasti </a:t>
            </a:r>
            <a:b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sociálních potřeb DSO</a:t>
            </a:r>
            <a:br>
              <a:rPr lang="cs-CZ" sz="33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cs-CZ" sz="3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</a:t>
            </a:r>
          </a:p>
        </p:txBody>
      </p:sp>
      <p:pic>
        <p:nvPicPr>
          <p:cNvPr id="6" name="Obrázek 5" descr="Obsah obrázku nůž&#10;&#10;Popis byl vytvořen automaticky">
            <a:extLst>
              <a:ext uri="{FF2B5EF4-FFF2-40B4-BE49-F238E27FC236}">
                <a16:creationId xmlns:a16="http://schemas.microsoft.com/office/drawing/2014/main" id="{91EF7CA0-8BEF-4AA9-A607-1498D001BA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4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5601D-8C8A-4605-A39E-2D038E0F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8680"/>
            <a:ext cx="7056784" cy="1224136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1) Výstupy z oblasti sociálních potřeb DSO</a:t>
            </a:r>
            <a:br>
              <a:rPr lang="cs-CZ" sz="2400" b="1" u="sng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D6D4D6-3F0C-4612-8DC9-B17ED1170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08" y="1232755"/>
            <a:ext cx="9145016" cy="51571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cs-CZ" sz="1700" dirty="0"/>
              <a:t>vytvoření souhrnného dokumentu za CSS –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700" b="1" dirty="0"/>
              <a:t>     </a:t>
            </a:r>
            <a:r>
              <a:rPr lang="cs-CZ" sz="17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17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7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hrnutí denních běžných sociálních potřeb“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- účast obcí na dotazníkovém šetření: 31 (z celkových 39)</a:t>
            </a:r>
            <a:b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7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projednání a vyhodnocení </a:t>
            </a:r>
            <a:r>
              <a:rPr lang="cs-CZ" sz="17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návrhů projektových záměrů:</a:t>
            </a: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Senior </a:t>
            </a: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taxi + baby taxi</a:t>
            </a:r>
            <a:endParaRPr lang="cs-CZ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b) Zajištění pedikúry pro seniory</a:t>
            </a: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Společné financování sociálních služeb: společný fond DSO</a:t>
            </a: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d) Navázaní spolupráce s provozovateli sociálních služeb (p</a:t>
            </a: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ravidelná setkání s provozovateli </a:t>
            </a: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služeb, informace o službách, osvěta, tvorba propagačních letáků za DSO)</a:t>
            </a:r>
            <a:endParaRPr lang="cs-CZ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Spolupráce s městem </a:t>
            </a:r>
            <a:r>
              <a:rPr lang="cs-CZ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BnP</a:t>
            </a: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tvorbě komunitního plánu (nyní do roku 2022)</a:t>
            </a:r>
            <a:endParaRPr lang="cs-CZ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2950" lvl="1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  Seznam subjektů zajišťujících rozvážku obědů na území DSO</a:t>
            </a:r>
            <a:endParaRPr lang="cs-CZ" sz="500" dirty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cs-CZ" sz="1800" dirty="0"/>
              <a:t> </a:t>
            </a:r>
            <a:r>
              <a:rPr lang="cs-CZ" sz="1700" u="sng" dirty="0"/>
              <a:t>vyhodnocení navrhovaných řešení </a:t>
            </a:r>
            <a:endParaRPr lang="cs-CZ" sz="17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cs-CZ" sz="1400" dirty="0"/>
              <a:t>- v případě </a:t>
            </a:r>
            <a:r>
              <a:rPr lang="cs-CZ" sz="1400" b="1" dirty="0"/>
              <a:t>neodsouhlasení návrhu </a:t>
            </a:r>
            <a:r>
              <a:rPr lang="cs-CZ" sz="1400" dirty="0"/>
              <a:t>doloží CSS vysvětlení o neschválení předloženého návrhu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cs-CZ" sz="1400" dirty="0"/>
              <a:t>- v případě </a:t>
            </a:r>
            <a:r>
              <a:rPr lang="cs-CZ" sz="1400" b="1" dirty="0"/>
              <a:t>odsouhlasení návrhu </a:t>
            </a:r>
            <a:r>
              <a:rPr lang="cs-CZ" sz="1400" dirty="0"/>
              <a:t>musí CSS do 31.12.2020 předložit vyhodnocení pilotního odzkoušení (popis činnosti, postup daného problému)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cs-CZ" sz="1400" dirty="0"/>
              <a:t>         -  zaslání dokumentu k posouzení Svazem </a:t>
            </a:r>
            <a:r>
              <a:rPr lang="cs-CZ" sz="1400" b="1" u="sng" dirty="0"/>
              <a:t>do 31.10. 2020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endParaRPr lang="cs-CZ" sz="1800" dirty="0"/>
          </a:p>
          <a:p>
            <a:pPr lvl="1">
              <a:buFontTx/>
              <a:buChar char="-"/>
            </a:pPr>
            <a:endParaRPr lang="cs-CZ" sz="1400" dirty="0"/>
          </a:p>
          <a:p>
            <a:pPr lvl="1">
              <a:buFontTx/>
              <a:buChar char="-"/>
            </a:pPr>
            <a:endParaRPr lang="cs-CZ" sz="1400" dirty="0"/>
          </a:p>
        </p:txBody>
      </p:sp>
      <p:pic>
        <p:nvPicPr>
          <p:cNvPr id="4" name="Obrázek 3" descr="Obsah obrázku nůž&#10;&#10;Popis byl vytvořen automaticky">
            <a:extLst>
              <a:ext uri="{FF2B5EF4-FFF2-40B4-BE49-F238E27FC236}">
                <a16:creationId xmlns:a16="http://schemas.microsoft.com/office/drawing/2014/main" id="{539BFEE2-AAAD-4C36-A161-F57D79A56B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07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3B57E-08EE-43CB-AD95-47CF2B4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23" y="1916832"/>
            <a:ext cx="7931224" cy="535719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ClrTx/>
            </a:pPr>
            <a:r>
              <a:rPr lang="cs-CZ" sz="1800" dirty="0"/>
              <a:t>na základě záznamníků o fungování DSO byl vytvořen dokument: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</a:pPr>
            <a:r>
              <a:rPr lang="cs-CZ" sz="1800" dirty="0"/>
              <a:t>     </a:t>
            </a:r>
            <a:r>
              <a:rPr lang="cs-CZ" sz="1800" b="1" i="1" u="sng" dirty="0"/>
              <a:t>Zpráva za území DSO (viz. příloha):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800" b="1" dirty="0"/>
              <a:t>Část A: Analýza současného fungování DSO 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800" b="1" dirty="0"/>
              <a:t>Část B: Výsledek projednání na setkání starostů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800" dirty="0"/>
              <a:t>projednání závěrů a doporučení na zapracování do činnosti DSO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800" dirty="0"/>
              <a:t>odevzdání Zprávy za území DSO: </a:t>
            </a:r>
            <a:r>
              <a:rPr lang="cs-CZ" sz="1800" b="1" u="sng" dirty="0"/>
              <a:t>nejpozději do 15.11.2020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endParaRPr lang="cs-CZ" sz="1800" dirty="0"/>
          </a:p>
          <a:p>
            <a:endParaRPr lang="cs-CZ" dirty="0"/>
          </a:p>
        </p:txBody>
      </p:sp>
      <p:pic>
        <p:nvPicPr>
          <p:cNvPr id="8" name="Obrázek 7" descr="Obsah obrázku nůž&#10;&#10;Popis byl vytvořen automaticky">
            <a:extLst>
              <a:ext uri="{FF2B5EF4-FFF2-40B4-BE49-F238E27FC236}">
                <a16:creationId xmlns:a16="http://schemas.microsoft.com/office/drawing/2014/main" id="{33C4A887-D5AF-48D3-83E5-34FC394F45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31" b="14930"/>
          <a:stretch/>
        </p:blipFill>
        <p:spPr>
          <a:xfrm>
            <a:off x="26223" y="80627"/>
            <a:ext cx="4608512" cy="57606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5A9A9A0-2414-42B2-8330-B8AA0147FB16}"/>
              </a:ext>
            </a:extLst>
          </p:cNvPr>
          <p:cNvSpPr txBox="1"/>
          <p:nvPr/>
        </p:nvSpPr>
        <p:spPr>
          <a:xfrm>
            <a:off x="-1044624" y="799255"/>
            <a:ext cx="9145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2) Výstupy koncepčních záměrů v oblasti </a:t>
            </a:r>
          </a:p>
          <a:p>
            <a:pPr algn="ctr"/>
            <a:r>
              <a:rPr lang="cs-CZ" sz="2400" b="1" dirty="0"/>
              <a:t>meziobecní spolupráce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2957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B624D-B6A1-43D4-B9CC-38839948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36712"/>
            <a:ext cx="6491064" cy="652934"/>
          </a:xfrm>
        </p:spPr>
        <p:txBody>
          <a:bodyPr/>
          <a:lstStyle/>
          <a:p>
            <a:pPr algn="ctr"/>
            <a:r>
              <a:rPr lang="cs-CZ" sz="2400" dirty="0"/>
              <a:t>3) Veřejnoprávní smlouvy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36C183-77FB-42E9-829B-D151F6798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800"/>
            <a:ext cx="7200800" cy="452596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ClrTx/>
            </a:pPr>
            <a:r>
              <a:rPr lang="cs-CZ" sz="1500" dirty="0"/>
              <a:t>na základě záznamníků o fungování DSO byl vytvořen dokument: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</a:pPr>
            <a:r>
              <a:rPr lang="cs-CZ" sz="1500" dirty="0"/>
              <a:t>       </a:t>
            </a:r>
            <a:r>
              <a:rPr lang="cs-CZ" sz="1500" b="1" i="1" u="sng" dirty="0"/>
              <a:t>,,Přehled stavu veřejnoprávních smluv na území DSO“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500" dirty="0"/>
              <a:t>zaměření na koordinační VPS v přenesené působnosti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500" dirty="0"/>
              <a:t>v našem DSO se jedná převážně o VPS v rámci přestupkové agendy, ostatní úkony poskytuje </a:t>
            </a:r>
            <a:r>
              <a:rPr lang="cs-CZ" sz="1500" dirty="0" err="1"/>
              <a:t>MěÚ</a:t>
            </a:r>
            <a:r>
              <a:rPr lang="cs-CZ" sz="1500" dirty="0"/>
              <a:t> obcím bezúplatně bez vytvoření VPS (zapisování údajů do IS, sociálně-právní ochrana dětí)</a:t>
            </a:r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endParaRPr lang="cs-CZ" sz="500" b="1" u="sng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</a:pPr>
            <a:r>
              <a:rPr lang="cs-CZ" sz="1500" b="1" u="sng" dirty="0"/>
              <a:t>Návrh na doporučení</a:t>
            </a:r>
            <a:r>
              <a:rPr lang="cs-CZ" sz="1500" dirty="0"/>
              <a:t>: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</a:pPr>
            <a:r>
              <a:rPr lang="cs-CZ" sz="1500" dirty="0">
                <a:effectLst/>
                <a:ea typeface="Calibri" panose="020F0502020204030204" pitchFamily="34" charset="0"/>
              </a:rPr>
              <a:t>Zavedení institutu sdíleného úředníka považujeme v našem případě za nev</a:t>
            </a:r>
            <a:r>
              <a:rPr lang="cs-CZ" sz="1500" dirty="0">
                <a:ea typeface="Calibri" panose="020F0502020204030204" pitchFamily="34" charset="0"/>
              </a:rPr>
              <a:t>ýhodné, a to hlavně z důvodu nízkého počtu případů </a:t>
            </a:r>
            <a:r>
              <a:rPr lang="cs-CZ" sz="1500" dirty="0">
                <a:effectLst/>
                <a:ea typeface="Calibri" panose="020F0502020204030204" pitchFamily="34" charset="0"/>
              </a:rPr>
              <a:t>v rámci přestupkové agendy. Jsme pro zachování stávajícího systému VPS.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Tx/>
              <a:buNone/>
            </a:pPr>
            <a:endParaRPr lang="cs-CZ" sz="500" dirty="0"/>
          </a:p>
          <a:p>
            <a:pPr>
              <a:lnSpc>
                <a:spcPct val="170000"/>
              </a:lnSpc>
              <a:spcBef>
                <a:spcPts val="0"/>
              </a:spcBef>
              <a:buClrTx/>
              <a:buFontTx/>
              <a:buChar char="-"/>
            </a:pPr>
            <a:r>
              <a:rPr lang="cs-CZ" sz="1500" dirty="0"/>
              <a:t>projednaný Přehled odevzdá DSO </a:t>
            </a:r>
            <a:r>
              <a:rPr lang="cs-CZ" sz="1500" b="1" dirty="0"/>
              <a:t>nejpozději do 15.11.2020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9402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896</Words>
  <Application>Microsoft Office PowerPoint</Application>
  <PresentationFormat>Předvádění na obrazovce (4:3)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TriviaSeznam</vt:lpstr>
      <vt:lpstr>Wingdings</vt:lpstr>
      <vt:lpstr>Motiv systému Office</vt:lpstr>
      <vt:lpstr>X. Setkání starostů</vt:lpstr>
      <vt:lpstr>Obsah</vt:lpstr>
      <vt:lpstr>Zpráva o činnosti CSS</vt:lpstr>
      <vt:lpstr>Prezentace aplikace PowerPoint</vt:lpstr>
      <vt:lpstr>Zpráva o činnosti CSS - předběžné informace o projektu v roce 2021</vt:lpstr>
      <vt:lpstr>Výstupy z oblasti  sociálních potřeb DSO       </vt:lpstr>
      <vt:lpstr>1) Výstupy z oblasti sociálních potřeb DSO </vt:lpstr>
      <vt:lpstr>Prezentace aplikace PowerPoint</vt:lpstr>
      <vt:lpstr>3) Veřejnoprávní smlouvy</vt:lpstr>
      <vt:lpstr>Ověření spokojenosti s rozsahem a kvalitou poskytovaných služeb</vt:lpstr>
      <vt:lpstr>Prezentace aplikace PowerPoint</vt:lpstr>
      <vt:lpstr>Dotazník pro starosty </vt:lpstr>
      <vt:lpstr>Projednání návrhů na změny v činnosti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Mikroregion Bystřicko</cp:lastModifiedBy>
  <cp:revision>192</cp:revision>
  <cp:lastPrinted>2020-10-07T12:57:26Z</cp:lastPrinted>
  <dcterms:created xsi:type="dcterms:W3CDTF">2016-05-17T08:04:19Z</dcterms:created>
  <dcterms:modified xsi:type="dcterms:W3CDTF">2020-10-07T12:57:31Z</dcterms:modified>
</cp:coreProperties>
</file>