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494" r:id="rId5"/>
    <p:sldId id="285" r:id="rId6"/>
    <p:sldId id="286" r:id="rId7"/>
    <p:sldId id="497" r:id="rId8"/>
    <p:sldId id="498" r:id="rId9"/>
    <p:sldId id="264" r:id="rId10"/>
    <p:sldId id="272" r:id="rId11"/>
    <p:sldId id="284" r:id="rId12"/>
    <p:sldId id="499" r:id="rId13"/>
    <p:sldId id="270" r:id="rId14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roregion Bystřicko" initials="MB" lastIdx="1" clrIdx="0">
    <p:extLst>
      <p:ext uri="{19B8F6BF-5375-455C-9EA6-DF929625EA0E}">
        <p15:presenceInfo xmlns:p15="http://schemas.microsoft.com/office/powerpoint/2012/main" userId="457e43c2aa2253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regionbystricko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regionbystricko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XII. Setkání starostů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868144" y="5150356"/>
            <a:ext cx="32758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Zasedací místnost </a:t>
            </a:r>
            <a:r>
              <a:rPr lang="cs-CZ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MěÚ</a:t>
            </a:r>
            <a:r>
              <a:rPr lang="cs-CZ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Bystřice n. P.</a:t>
            </a:r>
          </a:p>
          <a:p>
            <a:pPr algn="ctr"/>
            <a:r>
              <a:rPr lang="cs-CZ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14.10.2021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28D0631B-3011-4EDF-8FC6-7D2D476FF4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31354"/>
            <a:ext cx="9289032" cy="5112568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Hodnocení</a:t>
            </a:r>
            <a:r>
              <a:rPr lang="cs-CZ" sz="2400" dirty="0"/>
              <a:t> jako ve škole, </a:t>
            </a:r>
            <a:r>
              <a:rPr lang="cs-CZ" sz="2400" b="1" dirty="0"/>
              <a:t>tedy 1 – 5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Hodnocení by nemělo překročit průměr 2,5        </a:t>
            </a:r>
          </a:p>
          <a:p>
            <a:pPr marL="0" indent="0">
              <a:buClrTx/>
              <a:buNone/>
            </a:pPr>
            <a:r>
              <a:rPr lang="cs-CZ" sz="2400" dirty="0"/>
              <a:t>    (bude požadováno vysvětlení)</a:t>
            </a:r>
            <a:endParaRPr lang="cs-CZ" sz="800" dirty="0"/>
          </a:p>
          <a:p>
            <a:pPr marL="0" indent="0">
              <a:buNone/>
            </a:pPr>
            <a:endParaRPr lang="cs-CZ" sz="800" b="1" u="sng" dirty="0"/>
          </a:p>
          <a:p>
            <a:pPr marL="0" indent="0">
              <a:buNone/>
            </a:pPr>
            <a:r>
              <a:rPr lang="cs-CZ" sz="2400" b="1" u="sng" dirty="0"/>
              <a:t>Otázky: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1) Jak jste spokojen/a s rozsahem nabízených služeb?</a:t>
            </a:r>
            <a:r>
              <a:rPr lang="cs-CZ" sz="2000" b="1" dirty="0"/>
              <a:t>(známka)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2) Chtěl/a byste něco změnit, pokud ano, pak co? </a:t>
            </a:r>
            <a:r>
              <a:rPr lang="cs-CZ" sz="2000" b="1" dirty="0"/>
              <a:t>(text)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3) Jak jste spokojeni s kvalitou poskytovaných služeb? </a:t>
            </a:r>
            <a:r>
              <a:rPr lang="cs-CZ" sz="2000" b="1" dirty="0"/>
              <a:t>(známka)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4) Máte doporučení pro zvýšení kvality poskytovaných služeb?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    Jaké? </a:t>
            </a:r>
            <a:r>
              <a:rPr lang="cs-CZ" sz="2000" b="1" dirty="0"/>
              <a:t>(text)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2027BACD-0E0C-4A03-B50C-85F10E0B39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707226C7-D0F5-4A0F-803C-2DEA1141673B}"/>
              </a:ext>
            </a:extLst>
          </p:cNvPr>
          <p:cNvSpPr txBox="1">
            <a:spLocks/>
          </p:cNvSpPr>
          <p:nvPr/>
        </p:nvSpPr>
        <p:spPr>
          <a:xfrm>
            <a:off x="251520" y="853713"/>
            <a:ext cx="6491288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Dotazník pro starosty </a:t>
            </a:r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271F8-A6EC-4BB0-93EE-7DC1D91BC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75260"/>
            <a:ext cx="9036496" cy="53827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5) S jakými kompetencemi byste byli rádi, aby Vám DSO resp.    </a:t>
            </a:r>
          </a:p>
          <a:p>
            <a:pPr marL="0" indent="0">
              <a:buNone/>
            </a:pPr>
            <a:r>
              <a:rPr lang="cs-CZ" sz="2000" dirty="0"/>
              <a:t>    zaměstnanci tohoto svazku pomohli? (</a:t>
            </a:r>
            <a:r>
              <a:rPr lang="cs-CZ" sz="2000" b="1" dirty="0"/>
              <a:t>zaškrtněte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9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Kácení stromů,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Povolení k umístění herního prostoru,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Povolení shromáždění,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Přestupky,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Rušení trvalého pobytu,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Řízení o místních poplatcích,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Výkon funkce orgánu ochrany přírody,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Výkon funkce silničního správního úřadu ve věcech místních komunikací,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Zařazení a vyřazení pozemních komunikací do kategorie místních komunikací,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Zabezpečení voleb,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Jiné (prosím uveďte):</a:t>
            </a:r>
          </a:p>
          <a:p>
            <a:endParaRPr 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A0FA4DB-6E60-4B0E-955F-44F277F2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68280"/>
            <a:ext cx="6491288" cy="652463"/>
          </a:xfrm>
        </p:spPr>
        <p:txBody>
          <a:bodyPr/>
          <a:lstStyle/>
          <a:p>
            <a:pPr algn="ctr"/>
            <a:r>
              <a:rPr lang="cs-CZ" sz="3200" u="sng" dirty="0"/>
              <a:t>Dotazník pro starosty </a:t>
            </a:r>
          </a:p>
        </p:txBody>
      </p:sp>
      <p:pic>
        <p:nvPicPr>
          <p:cNvPr id="5" name="Obrázek 4" descr="Obsah obrázku nůž&#10;&#10;Popis byl vytvořen automaticky">
            <a:extLst>
              <a:ext uri="{FF2B5EF4-FFF2-40B4-BE49-F238E27FC236}">
                <a16:creationId xmlns:a16="http://schemas.microsoft.com/office/drawing/2014/main" id="{0394A79F-3720-4891-922F-5CCC367B44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3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72E1F516-DEB6-4B38-8777-39DA30C05E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99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227769" y="767943"/>
            <a:ext cx="1944216" cy="1500187"/>
          </a:xfrm>
        </p:spPr>
        <p:txBody>
          <a:bodyPr/>
          <a:lstStyle/>
          <a:p>
            <a:r>
              <a:rPr lang="cs-CZ" dirty="0"/>
              <a:t>5.</a:t>
            </a:r>
          </a:p>
        </p:txBody>
      </p:sp>
      <p:sp>
        <p:nvSpPr>
          <p:cNvPr id="5" name="Nadpis 5">
            <a:extLst>
              <a:ext uri="{FF2B5EF4-FFF2-40B4-BE49-F238E27FC236}">
                <a16:creationId xmlns:a16="http://schemas.microsoft.com/office/drawing/2014/main" id="{8AF5DDB9-9C3C-4AAD-82DA-4F8FCF0414E2}"/>
              </a:ext>
            </a:extLst>
          </p:cNvPr>
          <p:cNvSpPr txBox="1">
            <a:spLocks/>
          </p:cNvSpPr>
          <p:nvPr/>
        </p:nvSpPr>
        <p:spPr>
          <a:xfrm>
            <a:off x="249638" y="2268130"/>
            <a:ext cx="7850754" cy="43980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Závěr –</a:t>
            </a:r>
          </a:p>
          <a:p>
            <a:br>
              <a:rPr lang="cs-CZ" sz="1000" dirty="0"/>
            </a:br>
            <a:endParaRPr lang="cs-CZ" sz="1000" dirty="0"/>
          </a:p>
          <a:p>
            <a:r>
              <a:rPr lang="cs-CZ" sz="3600" dirty="0">
                <a:solidFill>
                  <a:srgbClr val="0070C0"/>
                </a:solidFill>
              </a:rPr>
              <a:t>   projektový tým </a:t>
            </a:r>
          </a:p>
          <a:p>
            <a:r>
              <a:rPr lang="cs-CZ" sz="3600" dirty="0">
                <a:solidFill>
                  <a:srgbClr val="0070C0"/>
                </a:solidFill>
              </a:rPr>
              <a:t>        Vám Děkuje </a:t>
            </a:r>
          </a:p>
          <a:p>
            <a:r>
              <a:rPr lang="cs-CZ" sz="3600" dirty="0">
                <a:solidFill>
                  <a:srgbClr val="0070C0"/>
                </a:solidFill>
              </a:rPr>
              <a:t>     za pozornost! </a:t>
            </a:r>
            <a:br>
              <a:rPr lang="cs-CZ" sz="2800" dirty="0">
                <a:solidFill>
                  <a:srgbClr val="0070C0"/>
                </a:solidFill>
              </a:rPr>
            </a:br>
            <a:br>
              <a:rPr lang="cs-CZ" sz="2800" dirty="0"/>
            </a:br>
            <a:r>
              <a:rPr lang="cs-CZ" sz="2000" u="sng" dirty="0"/>
              <a:t>Kontakty:</a:t>
            </a:r>
            <a:endParaRPr lang="cs-CZ" sz="800" u="sng" dirty="0"/>
          </a:p>
          <a:p>
            <a:br>
              <a:rPr lang="cs-CZ" sz="800" dirty="0"/>
            </a:br>
            <a:r>
              <a:rPr lang="cs-CZ" sz="1800" b="0" cap="none" dirty="0"/>
              <a:t>Ing. Jitka Dočkalová, Odborný pracovník CSS</a:t>
            </a:r>
          </a:p>
          <a:p>
            <a:r>
              <a:rPr lang="cs-CZ" sz="1800" b="0" cap="none" dirty="0"/>
              <a:t>Mgr. Veronika Benová, manažer MB (nyní RD)</a:t>
            </a:r>
            <a:br>
              <a:rPr lang="cs-CZ" sz="1800" b="0" cap="none" dirty="0"/>
            </a:br>
            <a:endParaRPr lang="cs-CZ" sz="1800" b="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3FDD4AAE-CE68-44B0-986A-6A647FE8F1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349AD82-2F60-4570-A77F-FD773D42D7CF}"/>
              </a:ext>
            </a:extLst>
          </p:cNvPr>
          <p:cNvSpPr/>
          <p:nvPr/>
        </p:nvSpPr>
        <p:spPr>
          <a:xfrm>
            <a:off x="4860032" y="191800"/>
            <a:ext cx="4572000" cy="2658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880"/>
              </a:lnSpc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Mikroregion Bystřicko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Příční 405</a:t>
            </a:r>
          </a:p>
          <a:p>
            <a:pPr algn="ctr">
              <a:lnSpc>
                <a:spcPts val="2880"/>
              </a:lnSpc>
            </a:pP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593 01 Bystřice nad Pernštejnem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Telefon: +420 566 590 399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Mob. tel.: + 420 736 535 145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info@regionbystricko.cz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Web: 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www.regionbystricko.cz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906" y="651351"/>
            <a:ext cx="6491064" cy="652934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471" y="1628800"/>
            <a:ext cx="8153534" cy="5796644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arabicParenR"/>
            </a:pPr>
            <a:r>
              <a:rPr lang="cs-CZ" sz="1600" b="1" dirty="0"/>
              <a:t>Zpráva o činnosti CSS v období udržitelnosti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AutoNum type="arabicParenR"/>
            </a:pPr>
            <a:r>
              <a:rPr lang="cs-CZ" sz="1600" b="1" dirty="0"/>
              <a:t>Výstupy z oblasti sociálních potřeb DSO</a:t>
            </a:r>
            <a:r>
              <a:rPr lang="cs-CZ" sz="1600" b="1" u="sng" dirty="0">
                <a:effectLst/>
                <a:ea typeface="Times New Roman" panose="02020603050405020304" pitchFamily="18" charset="0"/>
              </a:rPr>
              <a:t>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</a:pPr>
            <a:r>
              <a:rPr lang="cs-CZ" sz="1600" dirty="0">
                <a:effectLst/>
                <a:ea typeface="Calibri" panose="020F0502020204030204" pitchFamily="34" charset="0"/>
              </a:rPr>
              <a:t>Senior taxi </a:t>
            </a:r>
            <a:endParaRPr lang="cs-CZ" sz="1600" u="sng" dirty="0">
              <a:ea typeface="Calibri" panose="020F0502020204030204" pitchFamily="34" charset="0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</a:pPr>
            <a:r>
              <a:rPr lang="cs-CZ" sz="1600" dirty="0">
                <a:effectLst/>
                <a:ea typeface="Calibri" panose="020F0502020204030204" pitchFamily="34" charset="0"/>
              </a:rPr>
              <a:t>Navázání spolupráce s provozovateli sociálních služeb </a:t>
            </a:r>
            <a:endParaRPr lang="cs-CZ" sz="1600" u="sng" dirty="0">
              <a:effectLst/>
              <a:ea typeface="Calibri" panose="020F0502020204030204" pitchFamily="34" charset="0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</a:pPr>
            <a:r>
              <a:rPr lang="cs-CZ" sz="1600" dirty="0">
                <a:effectLst/>
                <a:ea typeface="Calibri" panose="020F0502020204030204" pitchFamily="34" charset="0"/>
              </a:rPr>
              <a:t>Seznam subjektů zajišťujících rozvážku obědů na území DSO </a:t>
            </a:r>
            <a:endParaRPr lang="cs-CZ" sz="1600" dirty="0">
              <a:ea typeface="Calibri" panose="020F0502020204030204" pitchFamily="34" charset="0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cs-CZ" sz="1600" b="1" dirty="0"/>
              <a:t>3)   Ověření spokojenosti s rozsahem a kvalitou poskytovaných služeb – dotazník</a:t>
            </a:r>
            <a:endParaRPr lang="cs-CZ" sz="1600" b="1" u="sng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cs-CZ" sz="1600" b="1" dirty="0">
                <a:ea typeface="Times New Roman" panose="02020603050405020304" pitchFamily="18" charset="0"/>
              </a:rPr>
              <a:t>4</a:t>
            </a:r>
            <a:r>
              <a:rPr lang="cs-CZ" sz="1600" b="1" dirty="0">
                <a:effectLst/>
                <a:ea typeface="Times New Roman" panose="02020603050405020304" pitchFamily="18" charset="0"/>
              </a:rPr>
              <a:t>)</a:t>
            </a:r>
            <a:r>
              <a:rPr lang="cs-CZ" sz="1600" b="1" dirty="0"/>
              <a:t>   Projednání návrhů na změny v činnosti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600" b="1" dirty="0"/>
              <a:t>5)   Závěr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AutoNum type="arabicParenR" startAt="4"/>
            </a:pPr>
            <a:r>
              <a:rPr lang="cs-CZ" sz="1100" dirty="0"/>
              <a:t>Informování o činnosti CSS, realizace výstupů z oblasti sociálních potřeb DSO 4) Projednání návrhů na změny v činnosti 5) Závěr</a:t>
            </a:r>
            <a:endParaRPr lang="cs-CZ" sz="1600" b="1" dirty="0"/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1600" b="1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4FE00BCC-8105-47D6-9ADA-50949B5D6B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4875" y="4437112"/>
            <a:ext cx="5578194" cy="1938139"/>
          </a:xfrm>
        </p:spPr>
        <p:txBody>
          <a:bodyPr/>
          <a:lstStyle/>
          <a:p>
            <a:r>
              <a:rPr lang="cs-CZ" dirty="0"/>
              <a:t>Zpráva </a:t>
            </a:r>
            <a:br>
              <a:rPr lang="cs-CZ" dirty="0"/>
            </a:br>
            <a:r>
              <a:rPr lang="cs-CZ" dirty="0"/>
              <a:t>o činnosti CSS</a:t>
            </a:r>
            <a:br>
              <a:rPr lang="cs-CZ" dirty="0"/>
            </a:br>
            <a:r>
              <a:rPr lang="cs-CZ" sz="2500" dirty="0"/>
              <a:t>v období udržitelnosti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  <p:pic>
        <p:nvPicPr>
          <p:cNvPr id="6" name="Obrázek 5" descr="Obsah obrázku nůž&#10;&#10;Popis byl vytvořen automaticky">
            <a:extLst>
              <a:ext uri="{FF2B5EF4-FFF2-40B4-BE49-F238E27FC236}">
                <a16:creationId xmlns:a16="http://schemas.microsoft.com/office/drawing/2014/main" id="{4F627301-80C8-4341-9FD8-2077197A2E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4">
            <a:extLst>
              <a:ext uri="{FF2B5EF4-FFF2-40B4-BE49-F238E27FC236}">
                <a16:creationId xmlns:a16="http://schemas.microsoft.com/office/drawing/2014/main" id="{F5A19FD6-03AE-47C8-8982-1EC5CC7DC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0045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u="sng" dirty="0"/>
              <a:t>Služby CSS</a:t>
            </a:r>
            <a:r>
              <a:rPr lang="cs-CZ" sz="2400" dirty="0"/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dirty="0"/>
              <a:t>pravidelná projektová </a:t>
            </a:r>
            <a:r>
              <a:rPr lang="cs-CZ" sz="1800" u="sng" dirty="0"/>
              <a:t>setkání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dirty="0"/>
              <a:t>odborné </a:t>
            </a:r>
            <a:r>
              <a:rPr lang="cs-CZ" sz="1800" u="sng" dirty="0"/>
              <a:t>poradenství</a:t>
            </a:r>
            <a:r>
              <a:rPr lang="cs-CZ" sz="1800" dirty="0"/>
              <a:t> pro starosty a občany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u="sng" dirty="0"/>
              <a:t>dotační management </a:t>
            </a: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800" dirty="0"/>
              <a:t>     - zpracování žádostí a dotační poradenství, tvorba dotačního katalogu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u="sng" dirty="0"/>
              <a:t>VZMR</a:t>
            </a:r>
            <a:r>
              <a:rPr lang="cs-CZ" sz="1800" dirty="0"/>
              <a:t> – konzultační činnost a zpracování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u="sng" dirty="0"/>
              <a:t>GDPR </a:t>
            </a:r>
            <a:r>
              <a:rPr lang="cs-CZ" sz="1800" dirty="0"/>
              <a:t>– externí spolupráce s pověřencem pro ochranu osobních údajů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u="sng" dirty="0"/>
              <a:t>školení v rámci webinářů</a:t>
            </a:r>
            <a:r>
              <a:rPr lang="cs-CZ" sz="1800" dirty="0"/>
              <a:t> (projekt ESO)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1800" dirty="0"/>
              <a:t>běžné akce svazku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900" dirty="0"/>
              <a:t>Období udržitelnosti bude ukončeno </a:t>
            </a:r>
            <a:r>
              <a:rPr lang="cs-CZ" sz="1900" b="1" u="sng" dirty="0"/>
              <a:t>ke dni 31.10.2021.</a:t>
            </a:r>
            <a:r>
              <a:rPr lang="cs-CZ" sz="1900" dirty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900" b="0" i="0" dirty="0">
                <a:effectLst/>
              </a:rPr>
              <a:t>Závěrečná </a:t>
            </a:r>
            <a:r>
              <a:rPr lang="cs-CZ" sz="1900" dirty="0"/>
              <a:t>z</a:t>
            </a:r>
            <a:r>
              <a:rPr lang="cs-CZ" sz="1900" b="0" i="0" dirty="0">
                <a:effectLst/>
              </a:rPr>
              <a:t>práva o roční udržitelnosti CSS – </a:t>
            </a:r>
            <a:r>
              <a:rPr lang="cs-CZ" sz="1900" dirty="0"/>
              <a:t>vypracování dokumentu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900" b="1" i="0" u="sng" dirty="0">
                <a:effectLst/>
              </a:rPr>
              <a:t>do 15.11.2021.</a:t>
            </a:r>
            <a:endParaRPr lang="cs-CZ" sz="1900" b="1" u="sng" dirty="0"/>
          </a:p>
          <a:p>
            <a:endParaRPr lang="cs-CZ" sz="2400" dirty="0"/>
          </a:p>
        </p:txBody>
      </p:sp>
      <p:pic>
        <p:nvPicPr>
          <p:cNvPr id="5" name="Obrázek 4" descr="Obsah obrázku nůž&#10;&#10;Popis byl vytvořen automaticky">
            <a:extLst>
              <a:ext uri="{FF2B5EF4-FFF2-40B4-BE49-F238E27FC236}">
                <a16:creationId xmlns:a16="http://schemas.microsoft.com/office/drawing/2014/main" id="{2D754911-FB23-417C-8ACB-4B3C265431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6" name="Nadpis 3">
            <a:extLst>
              <a:ext uri="{FF2B5EF4-FFF2-40B4-BE49-F238E27FC236}">
                <a16:creationId xmlns:a16="http://schemas.microsoft.com/office/drawing/2014/main" id="{0E18A291-C934-4645-A5C8-71916A73F143}"/>
              </a:ext>
            </a:extLst>
          </p:cNvPr>
          <p:cNvSpPr txBox="1">
            <a:spLocks/>
          </p:cNvSpPr>
          <p:nvPr/>
        </p:nvSpPr>
        <p:spPr>
          <a:xfrm>
            <a:off x="611560" y="682698"/>
            <a:ext cx="652706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cs-CZ" sz="3200" dirty="0"/>
              <a:t>Zpráva o činnosti CSS </a:t>
            </a:r>
            <a:br>
              <a:rPr lang="cs-CZ" sz="3200" dirty="0"/>
            </a:br>
            <a:r>
              <a:rPr lang="cs-CZ" sz="2000" dirty="0"/>
              <a:t>v období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42816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6223" y="4371125"/>
            <a:ext cx="5301861" cy="2340261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Realizace Výstupů </a:t>
            </a:r>
            <a:b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 oblasti sociálních </a:t>
            </a:r>
            <a:b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potřeb DSO</a:t>
            </a:r>
            <a:br>
              <a:rPr lang="cs-CZ" sz="33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cs-CZ" sz="3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</a:t>
            </a:r>
          </a:p>
        </p:txBody>
      </p:sp>
      <p:pic>
        <p:nvPicPr>
          <p:cNvPr id="6" name="Obrázek 5" descr="Obsah obrázku nůž&#10;&#10;Popis byl vytvořen automaticky">
            <a:extLst>
              <a:ext uri="{FF2B5EF4-FFF2-40B4-BE49-F238E27FC236}">
                <a16:creationId xmlns:a16="http://schemas.microsoft.com/office/drawing/2014/main" id="{91EF7CA0-8BEF-4AA9-A607-1498D001BA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4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5601D-8C8A-4605-A39E-2D038E0F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8680"/>
            <a:ext cx="7056784" cy="1224136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br>
              <a:rPr lang="cs-CZ" sz="2400" b="1" u="sng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D6D4D6-3F0C-4612-8DC9-B17ED117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2536" y="2024845"/>
            <a:ext cx="9001000" cy="4833155"/>
          </a:xfrm>
        </p:spPr>
        <p:txBody>
          <a:bodyPr>
            <a:noAutofit/>
          </a:bodyPr>
          <a:lstStyle/>
          <a:p>
            <a:pPr marL="800100" lvl="1" indent="-342900">
              <a:lnSpc>
                <a:spcPct val="150000"/>
              </a:lnSpc>
              <a:spcBef>
                <a:spcPts val="600"/>
              </a:spcBef>
              <a:buClrTx/>
              <a:buFont typeface="+mj-lt"/>
              <a:buAutoNum type="arabicParenR"/>
            </a:pPr>
            <a:r>
              <a:rPr lang="cs-CZ" sz="1800" b="1" i="1" u="sng" dirty="0">
                <a:effectLst/>
                <a:ea typeface="Calibri" panose="020F0502020204030204" pitchFamily="34" charset="0"/>
              </a:rPr>
              <a:t>Senior taxi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Tx/>
              <a:buFontTx/>
              <a:buChar char="-"/>
            </a:pPr>
            <a:r>
              <a:rPr lang="cs-CZ" sz="1800" dirty="0">
                <a:ea typeface="Calibri" panose="020F0502020204030204" pitchFamily="34" charset="0"/>
              </a:rPr>
              <a:t>služba funguje ve spolupráci s panem </a:t>
            </a:r>
            <a:r>
              <a:rPr lang="cs-CZ" sz="1800" dirty="0" err="1">
                <a:ea typeface="Calibri" panose="020F0502020204030204" pitchFamily="34" charset="0"/>
              </a:rPr>
              <a:t>Elčknerem</a:t>
            </a:r>
            <a:r>
              <a:rPr lang="cs-CZ" sz="1800" dirty="0">
                <a:ea typeface="Calibri" panose="020F0502020204030204" pitchFamily="34" charset="0"/>
              </a:rPr>
              <a:t> již od ledna 2021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Tx/>
              <a:buFontTx/>
              <a:buChar char="-"/>
            </a:pPr>
            <a:r>
              <a:rPr lang="cs-CZ" sz="1800" dirty="0">
                <a:ea typeface="Calibri" panose="020F0502020204030204" pitchFamily="34" charset="0"/>
              </a:rPr>
              <a:t>je určena seniorům k návštěvě za lékařem, </a:t>
            </a:r>
            <a:r>
              <a:rPr lang="cs-CZ" sz="1800" strike="sngStrike" dirty="0">
                <a:ea typeface="Calibri" panose="020F0502020204030204" pitchFamily="34" charset="0"/>
              </a:rPr>
              <a:t>dovozu nákupu</a:t>
            </a:r>
            <a:r>
              <a:rPr lang="cs-CZ" sz="1800" dirty="0">
                <a:ea typeface="Calibri" panose="020F0502020204030204" pitchFamily="34" charset="0"/>
              </a:rPr>
              <a:t>, </a:t>
            </a:r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ClrTx/>
              <a:buNone/>
            </a:pPr>
            <a:r>
              <a:rPr lang="cs-CZ" sz="1800" dirty="0">
                <a:ea typeface="Calibri" panose="020F0502020204030204" pitchFamily="34" charset="0"/>
              </a:rPr>
              <a:t>     vyzvednutí léků (e-receptů)</a:t>
            </a:r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ClrTx/>
              <a:buNone/>
            </a:pPr>
            <a:r>
              <a:rPr lang="cs-CZ" sz="1800" dirty="0">
                <a:ea typeface="Calibri" panose="020F0502020204030204" pitchFamily="34" charset="0"/>
              </a:rPr>
              <a:t>-   zvýhodněná cena pro seniory 16 Kč/km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Tx/>
              <a:buFontTx/>
              <a:buChar char="-"/>
            </a:pPr>
            <a:r>
              <a:rPr lang="cs-CZ" sz="1800" dirty="0">
                <a:ea typeface="Calibri" panose="020F0502020204030204" pitchFamily="34" charset="0"/>
              </a:rPr>
              <a:t>službu lze využívat každý všední den: PO-PÁ od 7:00h do 15:00h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ClrTx/>
              <a:buFontTx/>
              <a:buChar char="-"/>
            </a:pPr>
            <a:r>
              <a:rPr lang="cs-CZ" sz="1800" dirty="0">
                <a:ea typeface="Calibri" panose="020F0502020204030204" pitchFamily="34" charset="0"/>
              </a:rPr>
              <a:t>propagace: v novinách Bystřicko, na webu a </a:t>
            </a:r>
            <a:r>
              <a:rPr lang="cs-CZ" sz="1800" dirty="0" err="1">
                <a:ea typeface="Calibri" panose="020F0502020204030204" pitchFamily="34" charset="0"/>
              </a:rPr>
              <a:t>facebooku</a:t>
            </a:r>
            <a:r>
              <a:rPr lang="cs-CZ" sz="1800" dirty="0">
                <a:ea typeface="Calibri" panose="020F0502020204030204" pitchFamily="34" charset="0"/>
              </a:rPr>
              <a:t> </a:t>
            </a:r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ClrTx/>
              <a:buNone/>
            </a:pPr>
            <a:endParaRPr lang="cs-CZ" sz="1800" b="1" i="1" u="sng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buClrTx/>
              <a:buNone/>
            </a:pPr>
            <a:endParaRPr lang="cs-CZ" sz="1800" dirty="0"/>
          </a:p>
          <a:p>
            <a:pPr lvl="1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cs-CZ" sz="1400" dirty="0"/>
          </a:p>
          <a:p>
            <a:pPr lvl="1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cs-CZ" sz="1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539BFEE2-AAAD-4C36-A161-F57D79A56B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BCE5D272-E6C4-4CF8-9AC8-5C0744153E68}"/>
              </a:ext>
            </a:extLst>
          </p:cNvPr>
          <p:cNvSpPr txBox="1">
            <a:spLocks/>
          </p:cNvSpPr>
          <p:nvPr/>
        </p:nvSpPr>
        <p:spPr>
          <a:xfrm>
            <a:off x="56408" y="764705"/>
            <a:ext cx="681984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0"/>
              </a:spcBef>
            </a:pP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Realizace výstupů z oblasti </a:t>
            </a:r>
          </a:p>
          <a:p>
            <a:pPr algn="ctr">
              <a:spcBef>
                <a:spcPts val="0"/>
              </a:spcBef>
            </a:pP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sociálních potřeb DSO</a:t>
            </a:r>
            <a:br>
              <a:rPr lang="cs-CZ" sz="3000" u="sng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53007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5601D-8C8A-4605-A39E-2D038E0F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8680"/>
            <a:ext cx="7056784" cy="1224136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br>
              <a:rPr lang="cs-CZ" sz="2400" b="1" u="sng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D6D4D6-3F0C-4612-8DC9-B17ED117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68" y="1772816"/>
            <a:ext cx="8748464" cy="4833155"/>
          </a:xfrm>
        </p:spPr>
        <p:txBody>
          <a:bodyPr>
            <a:noAutofit/>
          </a:bodyPr>
          <a:lstStyle/>
          <a:p>
            <a:pPr marL="0" lvl="1" indent="0">
              <a:lnSpc>
                <a:spcPct val="150000"/>
              </a:lnSpc>
              <a:spcBef>
                <a:spcPts val="0"/>
              </a:spcBef>
              <a:buClrTx/>
              <a:buAutoNum type="arabicParenR" startAt="2"/>
            </a:pPr>
            <a:r>
              <a:rPr lang="cs-CZ" sz="1800" b="1" i="1" u="sng" dirty="0">
                <a:effectLst/>
                <a:ea typeface="Calibri" panose="020F0502020204030204" pitchFamily="34" charset="0"/>
              </a:rPr>
              <a:t> Navázání spolupráce s provozovateli sociálních služeb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500" dirty="0">
                <a:ea typeface="Calibri" panose="020F0502020204030204" pitchFamily="34" charset="0"/>
              </a:rPr>
              <a:t>  </a:t>
            </a:r>
            <a:r>
              <a:rPr lang="cs-CZ" sz="1500" i="1" u="sng" dirty="0">
                <a:ea typeface="Calibri" panose="020F0502020204030204" pitchFamily="34" charset="0"/>
              </a:rPr>
              <a:t>Vize DSO</a:t>
            </a:r>
            <a:r>
              <a:rPr lang="cs-CZ" sz="1500" b="1" i="1" dirty="0">
                <a:ea typeface="Calibri" panose="020F0502020204030204" pitchFamily="34" charset="0"/>
              </a:rPr>
              <a:t>:</a:t>
            </a:r>
            <a:r>
              <a:rPr lang="cs-CZ" sz="1500" i="1" dirty="0">
                <a:ea typeface="Calibri" panose="020F0502020204030204" pitchFamily="34" charset="0"/>
              </a:rPr>
              <a:t> 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500" dirty="0">
                <a:ea typeface="Calibri" panose="020F0502020204030204" pitchFamily="34" charset="0"/>
              </a:rPr>
              <a:t>-  </a:t>
            </a:r>
            <a:r>
              <a:rPr lang="cs-CZ" sz="1500" dirty="0">
                <a:effectLst/>
                <a:ea typeface="Calibri" panose="020F0502020204030204" pitchFamily="34" charset="0"/>
              </a:rPr>
              <a:t>zajištění pravidelných setkání s Oblastní charitou Žďár nad Sázavou (min. 1x ročně)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500" dirty="0">
                <a:effectLst/>
                <a:ea typeface="Calibri" panose="020F0502020204030204" pitchFamily="34" charset="0"/>
              </a:rPr>
              <a:t>-  na setkání by byly starostům předány informace o poskytovaných sociálních službách, </a:t>
            </a:r>
            <a:endParaRPr lang="cs-CZ" sz="1500" dirty="0">
              <a:ea typeface="Calibri" panose="020F0502020204030204" pitchFamily="34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500" dirty="0">
                <a:effectLst/>
                <a:ea typeface="Calibri" panose="020F0502020204030204" pitchFamily="34" charset="0"/>
              </a:rPr>
              <a:t>   informace o nových službách, ceník služeb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500" dirty="0">
                <a:effectLst/>
                <a:ea typeface="Calibri" panose="020F0502020204030204" pitchFamily="34" charset="0"/>
              </a:rPr>
              <a:t>-  konzultace v oblasti financování sociálních služeb</a:t>
            </a:r>
            <a:endParaRPr lang="cs-CZ" sz="1800" b="1" i="1" u="sng" dirty="0">
              <a:ea typeface="Calibri" panose="020F0502020204030204" pitchFamily="34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a typeface="Calibri" panose="020F0502020204030204" pitchFamily="34" charset="0"/>
              </a:rPr>
              <a:t>  </a:t>
            </a:r>
            <a:r>
              <a:rPr lang="cs-CZ" sz="1500" u="sng" dirty="0">
                <a:ea typeface="Calibri" panose="020F0502020204030204" pitchFamily="34" charset="0"/>
              </a:rPr>
              <a:t>Projekt Kraje Vysočina</a:t>
            </a:r>
            <a:r>
              <a:rPr lang="cs-CZ" sz="1500" b="1" u="sng" dirty="0">
                <a:ea typeface="Calibri" panose="020F0502020204030204" pitchFamily="34" charset="0"/>
              </a:rPr>
              <a:t>: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500" b="1" i="1" dirty="0">
                <a:ea typeface="Calibri" panose="020F0502020204030204" pitchFamily="34" charset="0"/>
              </a:rPr>
              <a:t>„Efektivním využitím zdrojů ke zvýšení kvality sociálních služeb v Kraji Vysočina“</a:t>
            </a:r>
          </a:p>
          <a:p>
            <a:pPr marL="0" lvl="2" indent="0">
              <a:lnSpc>
                <a:spcPct val="15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500" dirty="0">
                <a:ea typeface="Calibri" panose="020F0502020204030204" pitchFamily="34" charset="0"/>
              </a:rPr>
              <a:t> klíčovou aktivitou projektu je nastavení systému a procesů spolupráce v rámci </a:t>
            </a:r>
          </a:p>
          <a:p>
            <a:pPr marL="0" lvl="2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500" dirty="0">
                <a:ea typeface="Calibri" panose="020F0502020204030204" pitchFamily="34" charset="0"/>
              </a:rPr>
              <a:t>  střednědobého plánování sociálních služeb v Kraji Vysočina 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500" dirty="0">
                <a:ea typeface="Calibri" panose="020F0502020204030204" pitchFamily="34" charset="0"/>
              </a:rPr>
              <a:t>  (projekt zajišťuje vědecko-výzkumný ústav ACCENDO – Centrum pro vědu a výzkum)</a:t>
            </a:r>
          </a:p>
          <a:p>
            <a:pPr marL="88900" lvl="1" indent="-88900">
              <a:lnSpc>
                <a:spcPct val="15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500" dirty="0">
                <a:ea typeface="Calibri" panose="020F0502020204030204" pitchFamily="34" charset="0"/>
              </a:rPr>
              <a:t>jednání kulatého stolu (online formou) zaměřené na „Zájem obcí na rozvoji sociálních služeb (priority v rozvoji)“  - proběhly prozatím 2 jednání v červnu 2021</a:t>
            </a:r>
          </a:p>
          <a:p>
            <a:pPr marL="88900" lvl="1" indent="-88900">
              <a:lnSpc>
                <a:spcPct val="15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500" dirty="0">
                <a:ea typeface="Calibri" panose="020F0502020204030204" pitchFamily="34" charset="0"/>
              </a:rPr>
              <a:t>další jednání kulatého stolu dne 5.11.2021 ve 13:00 h v zasedací místnosti </a:t>
            </a:r>
            <a:r>
              <a:rPr lang="cs-CZ" sz="1500" dirty="0" err="1">
                <a:ea typeface="Calibri" panose="020F0502020204030204" pitchFamily="34" charset="0"/>
              </a:rPr>
              <a:t>MěÚ</a:t>
            </a:r>
            <a:r>
              <a:rPr lang="cs-CZ" sz="1500" dirty="0">
                <a:ea typeface="Calibri" panose="020F0502020204030204" pitchFamily="34" charset="0"/>
              </a:rPr>
              <a:t> Bystřice n. P.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cs-CZ" sz="1800" dirty="0"/>
          </a:p>
          <a:p>
            <a:pPr marL="0" lvl="1" inden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400" dirty="0"/>
          </a:p>
          <a:p>
            <a:pPr marL="0" lvl="1" indent="0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539BFEE2-AAAD-4C36-A161-F57D79A56B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BCE5D272-E6C4-4CF8-9AC8-5C0744153E68}"/>
              </a:ext>
            </a:extLst>
          </p:cNvPr>
          <p:cNvSpPr txBox="1">
            <a:spLocks/>
          </p:cNvSpPr>
          <p:nvPr/>
        </p:nvSpPr>
        <p:spPr>
          <a:xfrm>
            <a:off x="32479" y="548680"/>
            <a:ext cx="681984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0"/>
              </a:spcBef>
            </a:pP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Realizace výstupů z oblasti </a:t>
            </a:r>
          </a:p>
          <a:p>
            <a:pPr algn="ctr">
              <a:spcBef>
                <a:spcPts val="0"/>
              </a:spcBef>
            </a:pP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sociálních potřeb DSO      </a:t>
            </a:r>
          </a:p>
        </p:txBody>
      </p:sp>
    </p:spTree>
    <p:extLst>
      <p:ext uri="{BB962C8B-B14F-4D97-AF65-F5344CB8AC3E}">
        <p14:creationId xmlns:p14="http://schemas.microsoft.com/office/powerpoint/2010/main" val="403049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5601D-8C8A-4605-A39E-2D038E0F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8680"/>
            <a:ext cx="7056784" cy="1224136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br>
              <a:rPr lang="cs-CZ" sz="2400" b="1" u="sng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D6D4D6-3F0C-4612-8DC9-B17ED117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6" y="1484784"/>
            <a:ext cx="7344816" cy="5193195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Bef>
                <a:spcPts val="600"/>
              </a:spcBef>
              <a:buClrTx/>
              <a:buNone/>
            </a:pPr>
            <a:endParaRPr lang="cs-CZ" sz="1800" dirty="0">
              <a:ea typeface="Calibri" panose="020F0502020204030204" pitchFamily="34" charset="0"/>
            </a:endParaRPr>
          </a:p>
          <a:p>
            <a:pPr marL="0" lvl="1" indent="0">
              <a:lnSpc>
                <a:spcPct val="150000"/>
              </a:lnSpc>
              <a:spcBef>
                <a:spcPts val="600"/>
              </a:spcBef>
              <a:buClrTx/>
              <a:buNone/>
            </a:pPr>
            <a:r>
              <a:rPr lang="cs-CZ" sz="1800" b="1" i="1" dirty="0">
                <a:effectLst/>
                <a:ea typeface="Calibri" panose="020F0502020204030204" pitchFamily="34" charset="0"/>
              </a:rPr>
              <a:t>3) </a:t>
            </a:r>
            <a:r>
              <a:rPr lang="cs-CZ" sz="1800" b="1" i="1" u="sng" dirty="0">
                <a:effectLst/>
                <a:ea typeface="Calibri" panose="020F0502020204030204" pitchFamily="34" charset="0"/>
              </a:rPr>
              <a:t>Seznam subjektů zajišťujících rozvážku obědů na území DSO</a:t>
            </a:r>
          </a:p>
          <a:p>
            <a:pPr marL="180340" algn="just">
              <a:lnSpc>
                <a:spcPct val="150000"/>
              </a:lnSpc>
              <a:spcBef>
                <a:spcPts val="600"/>
              </a:spcBef>
              <a:buClrTx/>
            </a:pPr>
            <a:r>
              <a:rPr lang="cs-CZ" sz="1500" i="1" dirty="0">
                <a:effectLst/>
                <a:ea typeface="Calibri" panose="020F0502020204030204" pitchFamily="34" charset="0"/>
              </a:rPr>
              <a:t>Vize DSO:</a:t>
            </a:r>
            <a:endParaRPr lang="cs-CZ" sz="1500" dirty="0">
              <a:effectLst/>
              <a:ea typeface="Calibri" panose="020F0502020204030204" pitchFamily="34" charset="0"/>
            </a:endParaRPr>
          </a:p>
          <a:p>
            <a:pPr marL="720000" algn="just">
              <a:lnSpc>
                <a:spcPct val="15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cs-CZ" sz="1500" dirty="0">
                <a:effectLst/>
                <a:ea typeface="Calibri" panose="020F0502020204030204" pitchFamily="34" charset="0"/>
              </a:rPr>
              <a:t>tvorba seznamu subjektů, kteří poskytují rozvážku obědů na území DSO</a:t>
            </a:r>
          </a:p>
          <a:p>
            <a:pPr marL="720000" algn="just">
              <a:lnSpc>
                <a:spcPct val="15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cs-CZ" sz="1500" dirty="0">
                <a:effectLst/>
                <a:ea typeface="Calibri" panose="020F0502020204030204" pitchFamily="34" charset="0"/>
              </a:rPr>
              <a:t>spolupráce s obcemi MB ohledně tvorby seznamu</a:t>
            </a:r>
          </a:p>
          <a:p>
            <a:pPr marL="720000" algn="just">
              <a:lnSpc>
                <a:spcPct val="15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cs-CZ" sz="1500" dirty="0">
                <a:effectLst/>
                <a:ea typeface="Calibri" panose="020F0502020204030204" pitchFamily="34" charset="0"/>
              </a:rPr>
              <a:t>využití seznamu pro obce i občany DSO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Tx/>
              <a:buFontTx/>
              <a:buChar char="-"/>
            </a:pPr>
            <a:r>
              <a:rPr lang="cs-CZ" sz="1500" dirty="0">
                <a:ea typeface="Calibri" panose="020F0502020204030204" pitchFamily="34" charset="0"/>
              </a:rPr>
              <a:t>realizace tvorby seznamu nebyla v minulém roce zahájena v souvislosti s nákazou COVID-19, kdy se většina stravovacích zařízení zaměřovala pouze na poskytování této služby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Tx/>
              <a:buFontTx/>
              <a:buChar char="-"/>
            </a:pPr>
            <a:r>
              <a:rPr lang="cs-CZ" sz="1500" dirty="0">
                <a:ea typeface="Times New Roman" panose="02020603050405020304" pitchFamily="18" charset="0"/>
              </a:rPr>
              <a:t>n</a:t>
            </a:r>
            <a:r>
              <a:rPr lang="cs-CZ" sz="1500" dirty="0">
                <a:effectLst/>
                <a:ea typeface="Times New Roman" panose="02020603050405020304" pitchFamily="18" charset="0"/>
              </a:rPr>
              <a:t>a schůzi předsednictva dne 14.9.2021 byla odsouhlasena realizace daného výstupu – oslovení obcí v průběhu měsíce října/listopadu 2021.</a:t>
            </a:r>
            <a:endParaRPr lang="cs-CZ" sz="1800" dirty="0"/>
          </a:p>
          <a:p>
            <a:pPr lvl="1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cs-CZ" sz="1400" dirty="0"/>
          </a:p>
          <a:p>
            <a:pPr lvl="1">
              <a:lnSpc>
                <a:spcPct val="150000"/>
              </a:lnSpc>
              <a:spcBef>
                <a:spcPts val="600"/>
              </a:spcBef>
              <a:buFontTx/>
              <a:buChar char="-"/>
            </a:pPr>
            <a:endParaRPr lang="cs-CZ" sz="1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539BFEE2-AAAD-4C36-A161-F57D79A56B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BCE5D272-E6C4-4CF8-9AC8-5C0744153E68}"/>
              </a:ext>
            </a:extLst>
          </p:cNvPr>
          <p:cNvSpPr txBox="1">
            <a:spLocks/>
          </p:cNvSpPr>
          <p:nvPr/>
        </p:nvSpPr>
        <p:spPr>
          <a:xfrm>
            <a:off x="32479" y="548680"/>
            <a:ext cx="681984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0"/>
              </a:spcBef>
            </a:pP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Realizace výstupů z oblasti </a:t>
            </a:r>
          </a:p>
          <a:p>
            <a:pPr algn="ctr">
              <a:spcBef>
                <a:spcPts val="0"/>
              </a:spcBef>
            </a:pPr>
            <a:r>
              <a:rPr lang="cs-CZ" sz="3000" dirty="0">
                <a:ea typeface="Times New Roman" panose="02020603050405020304" pitchFamily="18" charset="0"/>
                <a:cs typeface="Times New Roman" panose="02020603050405020304" pitchFamily="18" charset="0"/>
              </a:rPr>
              <a:t>sociálních potřeb DSO      </a:t>
            </a:r>
          </a:p>
        </p:txBody>
      </p:sp>
    </p:spTree>
    <p:extLst>
      <p:ext uri="{BB962C8B-B14F-4D97-AF65-F5344CB8AC3E}">
        <p14:creationId xmlns:p14="http://schemas.microsoft.com/office/powerpoint/2010/main" val="98336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3872066"/>
            <a:ext cx="6372200" cy="1938139"/>
          </a:xfrm>
        </p:spPr>
        <p:txBody>
          <a:bodyPr/>
          <a:lstStyle/>
          <a:p>
            <a:r>
              <a:rPr lang="cs-CZ" sz="3500" b="1" dirty="0"/>
              <a:t>Ověření </a:t>
            </a:r>
            <a:br>
              <a:rPr lang="cs-CZ" sz="3500" b="1" dirty="0"/>
            </a:br>
            <a:r>
              <a:rPr lang="cs-CZ" sz="3500" b="1" dirty="0"/>
              <a:t>spokojenosti </a:t>
            </a:r>
            <a:br>
              <a:rPr lang="cs-CZ" sz="3500" b="1" dirty="0"/>
            </a:br>
            <a:r>
              <a:rPr lang="cs-CZ" sz="3500" b="1" dirty="0"/>
              <a:t>s rozsahem a kvalitou poskytovaných služeb – dotazník</a:t>
            </a:r>
            <a:endParaRPr lang="cs-CZ" sz="35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72E1F516-DEB6-4B38-8777-39DA30C05E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3238</TotalTime>
  <Words>815</Words>
  <Application>Microsoft Office PowerPoint</Application>
  <PresentationFormat>Předvádění na obrazovce (4:3)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systému Office</vt:lpstr>
      <vt:lpstr>XII. Setkání starostů</vt:lpstr>
      <vt:lpstr>Obsah</vt:lpstr>
      <vt:lpstr>Zpráva  o činnosti CSS v období udržitelnosti</vt:lpstr>
      <vt:lpstr>Prezentace aplikace PowerPoint</vt:lpstr>
      <vt:lpstr>Realizace Výstupů  z oblasti sociálních  potřeb DSO       </vt:lpstr>
      <vt:lpstr> </vt:lpstr>
      <vt:lpstr> </vt:lpstr>
      <vt:lpstr> </vt:lpstr>
      <vt:lpstr>Ověření  spokojenosti  s rozsahem a kvalitou poskytovaných služeb – dotazník</vt:lpstr>
      <vt:lpstr>Prezentace aplikace PowerPoint</vt:lpstr>
      <vt:lpstr>Dotazník pro starosty </vt:lpstr>
      <vt:lpstr>Projednání návrhů na změny v činnosti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Mikroregion Bystřicko</cp:lastModifiedBy>
  <cp:revision>213</cp:revision>
  <cp:lastPrinted>2021-10-25T14:09:47Z</cp:lastPrinted>
  <dcterms:created xsi:type="dcterms:W3CDTF">2016-05-17T08:04:19Z</dcterms:created>
  <dcterms:modified xsi:type="dcterms:W3CDTF">2021-10-25T14:46:02Z</dcterms:modified>
</cp:coreProperties>
</file>