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61" r:id="rId4"/>
    <p:sldId id="262" r:id="rId5"/>
    <p:sldId id="293" r:id="rId6"/>
    <p:sldId id="294" r:id="rId7"/>
    <p:sldId id="274" r:id="rId8"/>
    <p:sldId id="312" r:id="rId9"/>
    <p:sldId id="313" r:id="rId10"/>
    <p:sldId id="314" r:id="rId11"/>
    <p:sldId id="281" r:id="rId12"/>
    <p:sldId id="283" r:id="rId13"/>
    <p:sldId id="295" r:id="rId14"/>
    <p:sldId id="315" r:id="rId15"/>
    <p:sldId id="296" r:id="rId16"/>
    <p:sldId id="297" r:id="rId17"/>
    <p:sldId id="298" r:id="rId18"/>
    <p:sldId id="284" r:id="rId19"/>
    <p:sldId id="306" r:id="rId20"/>
    <p:sldId id="307" r:id="rId21"/>
    <p:sldId id="308" r:id="rId22"/>
    <p:sldId id="302" r:id="rId23"/>
    <p:sldId id="300" r:id="rId24"/>
    <p:sldId id="303" r:id="rId25"/>
    <p:sldId id="304" r:id="rId26"/>
    <p:sldId id="305" r:id="rId27"/>
    <p:sldId id="301" r:id="rId28"/>
    <p:sldId id="309" r:id="rId29"/>
    <p:sldId id="310" r:id="rId30"/>
    <p:sldId id="311" r:id="rId31"/>
    <p:sldId id="288" r:id="rId32"/>
    <p:sldId id="289" r:id="rId33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64" autoAdjust="0"/>
    <p:restoredTop sz="90599" autoAdjust="0"/>
  </p:normalViewPr>
  <p:slideViewPr>
    <p:cSldViewPr>
      <p:cViewPr varScale="1">
        <p:scale>
          <a:sx n="78" d="100"/>
          <a:sy n="78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b="1" i="0" baseline="0">
                <a:effectLst/>
              </a:rPr>
              <a:t>Porovnání celkové alokace MAS Zubří země pro programové období </a:t>
            </a:r>
            <a:endParaRPr lang="cs-CZ">
              <a:effectLst/>
            </a:endParaRPr>
          </a:p>
          <a:p>
            <a:pPr>
              <a:defRPr/>
            </a:pPr>
            <a:r>
              <a:rPr lang="cs-CZ" sz="1800" b="1" i="0" baseline="0">
                <a:effectLst/>
              </a:rPr>
              <a:t>2016 - 2023 a vyčerpání prostředků po prvních výzvách IROP</a:t>
            </a:r>
            <a:endParaRPr lang="cs-CZ">
              <a:effectLst/>
            </a:endParaRPr>
          </a:p>
          <a:p>
            <a:pPr>
              <a:defRPr/>
            </a:pPr>
            <a:r>
              <a:rPr lang="cs-CZ" sz="1800" b="0" i="0" baseline="0">
                <a:solidFill>
                  <a:srgbClr val="FF0000"/>
                </a:solidFill>
                <a:effectLst/>
              </a:rPr>
              <a:t>(uvádíme procento vyčerpané alokace po prvních výzvách)</a:t>
            </a:r>
            <a:endParaRPr lang="cs-CZ">
              <a:solidFill>
                <a:srgbClr val="FF0000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Celkem alokováno na výzvu pro období 2016 - 2023 v Kč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Doprava</c:v>
                </c:pt>
                <c:pt idx="1">
                  <c:v>Sociální infrastruktura</c:v>
                </c:pt>
                <c:pt idx="2">
                  <c:v>Školy</c:v>
                </c:pt>
                <c:pt idx="3">
                  <c:v>Celkem</c:v>
                </c:pt>
              </c:strCache>
            </c:strRef>
          </c:cat>
          <c:val>
            <c:numRef>
              <c:f>List1!$B$2:$B$5</c:f>
              <c:numCache>
                <c:formatCode>#,##0</c:formatCode>
                <c:ptCount val="4"/>
                <c:pt idx="0">
                  <c:v>22607000</c:v>
                </c:pt>
                <c:pt idx="1">
                  <c:v>11800000</c:v>
                </c:pt>
                <c:pt idx="2">
                  <c:v>12300000</c:v>
                </c:pt>
                <c:pt idx="3">
                  <c:v>46707000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7-4F94-AB03-D939901A421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Vyčerpáno v prvních výzvách v %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17,08 %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47-4F94-AB03-D939901A421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4,02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7-4F94-AB03-D939901A42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58,25 %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7-4F94-AB03-D939901A42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24,62 %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7-4F94-AB03-D939901A42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Doprava</c:v>
                </c:pt>
                <c:pt idx="1">
                  <c:v>Sociální infrastruktura</c:v>
                </c:pt>
                <c:pt idx="2">
                  <c:v>Školy</c:v>
                </c:pt>
                <c:pt idx="3">
                  <c:v>Celkem</c:v>
                </c:pt>
              </c:strCache>
            </c:strRef>
          </c:cat>
          <c:val>
            <c:numRef>
              <c:f>List1!$C$2:$C$5</c:f>
              <c:numCache>
                <c:formatCode>#,##0.00</c:formatCode>
                <c:ptCount val="4"/>
                <c:pt idx="0">
                  <c:v>3860895.69</c:v>
                </c:pt>
                <c:pt idx="1">
                  <c:v>474509.82</c:v>
                </c:pt>
                <c:pt idx="2">
                  <c:v>7164294.1299999999</c:v>
                </c:pt>
                <c:pt idx="3">
                  <c:v>11499699.640000001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E47-4F94-AB03-D939901A421D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List1!$A$2:$A$5</c:f>
              <c:strCache>
                <c:ptCount val="4"/>
                <c:pt idx="0">
                  <c:v>Doprava</c:v>
                </c:pt>
                <c:pt idx="1">
                  <c:v>Sociální infrastruktura</c:v>
                </c:pt>
                <c:pt idx="2">
                  <c:v>Školy</c:v>
                </c:pt>
                <c:pt idx="3">
                  <c:v>Celkem</c:v>
                </c:pt>
              </c:strCache>
            </c:strRef>
          </c:cat>
          <c:val>
            <c:numRef>
              <c:f>List1!$D$2:$D$5</c:f>
              <c:numCache>
                <c:formatCode>0.00%</c:formatCode>
                <c:ptCount val="4"/>
                <c:pt idx="0">
                  <c:v>0.17078319502808864</c:v>
                </c:pt>
                <c:pt idx="1">
                  <c:v>4.021269661016949E-2</c:v>
                </c:pt>
                <c:pt idx="2">
                  <c:v>0.58246293739837396</c:v>
                </c:pt>
                <c:pt idx="3">
                  <c:v>0.246209339927634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E47-4F94-AB03-D939901A42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3869032"/>
        <c:axId val="373867064"/>
      </c:barChart>
      <c:catAx>
        <c:axId val="37386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867064"/>
        <c:crosses val="autoZero"/>
        <c:auto val="1"/>
        <c:lblAlgn val="ctr"/>
        <c:lblOffset val="100"/>
        <c:noMultiLvlLbl val="0"/>
      </c:catAx>
      <c:valAx>
        <c:axId val="373867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7386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606F1-D807-4434-AA79-8CD5500332CF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6D0D6-693A-4360-B6A8-D7617F7732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70499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41463-E59A-461A-945E-B623445F7E11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1AE453-B05D-4442-947F-FE6D3C5889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2772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04235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8595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878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15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144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43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191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290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370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1AE453-B05D-4442-947F-FE6D3C58890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498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14. 12. 2017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ubrizeme.cz/irop-5-vyzva-mas-zubri-zeme-skoly-i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ubrizeme.cz/irop-6-vyzva-mas-zubri-zeme-doprava-i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zubrizeme.cz/opz-1-vyzva-mas-zubri-zeme-podpora-prorodinnych-opatreni-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zubrizeme.cz/opz-2-vyzva-mas-zubri-zeme-podpora-aktivit-v-ramci-socialnich-sluzeb-i/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zubri.zeme@centrum.cz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indrova@zubrizeme.cz" TargetMode="External"/><Relationship Id="rId5" Type="http://schemas.openxmlformats.org/officeDocument/2006/relationships/hyperlink" Target="mailto:scherrerova@zubrizeme.cz" TargetMode="External"/><Relationship Id="rId10" Type="http://schemas.microsoft.com/office/2007/relationships/hdphoto" Target="../media/hdphoto1.wdp"/><Relationship Id="rId4" Type="http://schemas.openxmlformats.org/officeDocument/2006/relationships/hyperlink" Target="mailto:zemanova@zubrizeme.cz" TargetMode="External"/><Relationship Id="rId9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  <p:sp>
        <p:nvSpPr>
          <p:cNvPr id="12" name="Obdélník 11"/>
          <p:cNvSpPr/>
          <p:nvPr/>
        </p:nvSpPr>
        <p:spPr>
          <a:xfrm>
            <a:off x="-1" y="1897708"/>
            <a:ext cx="910850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32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MAS Zubří země, o.p.s. – aktuální informace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20939" y="2918459"/>
            <a:ext cx="8183509" cy="221599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>
            <a:innerShdw blurRad="63500" dist="50800" dir="13500000">
              <a:schemeClr val="bg1">
                <a:lumMod val="65000"/>
                <a:alpha val="50000"/>
              </a:scheme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4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Informace k </a:t>
            </a:r>
            <a:r>
              <a:rPr lang="cs-CZ" sz="4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uzavřeným a plánovaným </a:t>
            </a:r>
            <a:r>
              <a:rPr lang="cs-CZ" sz="4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tx2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výzvám MAS Zubří země</a:t>
            </a:r>
            <a:endParaRPr lang="cs-CZ" sz="28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tx2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dnadpis 2">
            <a:extLst>
              <a:ext uri="{FF2B5EF4-FFF2-40B4-BE49-F238E27FC236}">
                <a16:creationId xmlns:a16="http://schemas.microsoft.com/office/drawing/2014/main" id="{F431DE4F-A823-4AE3-981E-1A9536E214DD}"/>
              </a:ext>
            </a:extLst>
          </p:cNvPr>
          <p:cNvSpPr txBox="1">
            <a:spLocks/>
          </p:cNvSpPr>
          <p:nvPr/>
        </p:nvSpPr>
        <p:spPr>
          <a:xfrm>
            <a:off x="683568" y="5497641"/>
            <a:ext cx="5688632" cy="39979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Členská schůze Mikroregionu </a:t>
            </a:r>
            <a:r>
              <a:rPr lang="cs-CZ" sz="18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Bystřicko</a:t>
            </a:r>
            <a:endParaRPr lang="cs-CZ" sz="1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3BC32F43-DED9-4C27-8CDF-27F103B396C2}"/>
              </a:ext>
            </a:extLst>
          </p:cNvPr>
          <p:cNvSpPr txBox="1">
            <a:spLocks/>
          </p:cNvSpPr>
          <p:nvPr/>
        </p:nvSpPr>
        <p:spPr>
          <a:xfrm>
            <a:off x="683568" y="5926769"/>
            <a:ext cx="6696744" cy="382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prosince 2017, Bystřice nad Pernštejnem</a:t>
            </a:r>
          </a:p>
        </p:txBody>
      </p:sp>
    </p:spTree>
    <p:extLst>
      <p:ext uri="{BB962C8B-B14F-4D97-AF65-F5344CB8AC3E}">
        <p14:creationId xmlns:p14="http://schemas.microsoft.com/office/powerpoint/2010/main" val="2293767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0"/>
            <a:ext cx="8280920" cy="1082488"/>
          </a:xfrm>
        </p:spPr>
        <p:txBody>
          <a:bodyPr>
            <a:noAutofit/>
          </a:bodyPr>
          <a:lstStyle/>
          <a:p>
            <a:r>
              <a:rPr lang="cs-CZ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PODPOŘENÝCH PROJEKTŮ NA ÚZEMÍ MAS ZUBŘÍ ZEMĚ</a:t>
            </a:r>
          </a:p>
        </p:txBody>
      </p:sp>
      <p:pic>
        <p:nvPicPr>
          <p:cNvPr id="6" name="Picture 6" descr="schvalene_logo_zubri_zeme">
            <a:extLst>
              <a:ext uri="{FF2B5EF4-FFF2-40B4-BE49-F238E27FC236}">
                <a16:creationId xmlns:a16="http://schemas.microsoft.com/office/drawing/2014/main" id="{86CD08A3-0880-4B68-B66B-687994E9D2EC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EFAE993D-B781-49CE-9BF3-D87F5AE0E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835783"/>
            <a:ext cx="5306894" cy="59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4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568952" cy="1368152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O AKTUÁLNĚ</a:t>
            </a:r>
            <a:b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vyhlášených výzvách</a:t>
            </a:r>
            <a:b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 (5. A 6. VÝZVA)</a:t>
            </a:r>
            <a:b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OPZ (1. A 2. VÝZVA)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1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484784"/>
            <a:ext cx="8568952" cy="936104"/>
          </a:xfrm>
        </p:spPr>
        <p:txBody>
          <a:bodyPr>
            <a:normAutofit fontScale="90000"/>
          </a:bodyPr>
          <a:lstStyle/>
          <a:p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 MAS na 2. pol. roku 2017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0" y="99713"/>
            <a:ext cx="9144000" cy="1507512"/>
          </a:xfrm>
          <a:prstGeom prst="rect">
            <a:avLst/>
          </a:prstGeom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2DD6C22F-3471-43CC-B387-C47E9C055E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591992"/>
              </p:ext>
            </p:extLst>
          </p:nvPr>
        </p:nvGraphicFramePr>
        <p:xfrm>
          <a:off x="705661" y="2553384"/>
          <a:ext cx="7704858" cy="2819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867342142"/>
                    </a:ext>
                  </a:extLst>
                </a:gridCol>
                <a:gridCol w="851267">
                  <a:extLst>
                    <a:ext uri="{9D8B030D-6E8A-4147-A177-3AD203B41FA5}">
                      <a16:colId xmlns:a16="http://schemas.microsoft.com/office/drawing/2014/main" val="1409314675"/>
                    </a:ext>
                  </a:extLst>
                </a:gridCol>
                <a:gridCol w="2749133">
                  <a:extLst>
                    <a:ext uri="{9D8B030D-6E8A-4147-A177-3AD203B41FA5}">
                      <a16:colId xmlns:a16="http://schemas.microsoft.com/office/drawing/2014/main" val="3427053860"/>
                    </a:ext>
                  </a:extLst>
                </a:gridCol>
                <a:gridCol w="960108">
                  <a:extLst>
                    <a:ext uri="{9D8B030D-6E8A-4147-A177-3AD203B41FA5}">
                      <a16:colId xmlns:a16="http://schemas.microsoft.com/office/drawing/2014/main" val="723815283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3900306314"/>
                    </a:ext>
                  </a:extLst>
                </a:gridCol>
                <a:gridCol w="1284143">
                  <a:extLst>
                    <a:ext uri="{9D8B030D-6E8A-4147-A177-3AD203B41FA5}">
                      <a16:colId xmlns:a16="http://schemas.microsoft.com/office/drawing/2014/main" val="3819420412"/>
                    </a:ext>
                  </a:extLst>
                </a:gridCol>
              </a:tblGrid>
              <a:tr h="7165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Číslo výzvy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OP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Program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Název výzvy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Výše alokace na výzvu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Předpokládaný termín vyhlášení výzvy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Předpokládané ukončení příjmu žádostí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669172585"/>
                  </a:ext>
                </a:extLst>
              </a:tr>
              <a:tr h="43434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</a:rPr>
                        <a:t>5.</a:t>
                      </a:r>
                      <a:endParaRPr lang="cs-CZ" sz="2000" dirty="0"/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IROP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Investice do kapacit a modernizace vybavení škol – (II.)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 mil. Kč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18.10.2017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08.12.2017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507267"/>
                  </a:ext>
                </a:extLst>
              </a:tr>
              <a:tr h="4294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6.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cs-CZ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Podpora bezpečnosti a komfortu nemotorové a hromadné dopravy – (II.)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 mil. Kč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 3.11.2017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20.12.2017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644012"/>
                  </a:ext>
                </a:extLst>
              </a:tr>
              <a:tr h="4608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OPZ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Podpora prorodinných opatření – (I.)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1,7 mil. Kč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03.11.2017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20.12.2017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045763"/>
                  </a:ext>
                </a:extLst>
              </a:tr>
              <a:tr h="5010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0" dirty="0">
                          <a:effectLst/>
                        </a:rPr>
                        <a:t>Podpora aktivit v rámci sociálních služeb a sociálního začleňování – (I.)</a:t>
                      </a:r>
                      <a:endParaRPr lang="cs-C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effectLst/>
                        </a:rPr>
                        <a:t>5 mil. Kč</a:t>
                      </a:r>
                      <a:endParaRPr lang="cs-CZ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2638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5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Výzva mas – </a:t>
            </a:r>
            <a:r>
              <a:rPr lang="cs-CZ" sz="28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Investice do kapacit a modernizace vybavení škol – (II.)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sz="24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Výzva mas – </a:t>
            </a:r>
            <a:r>
              <a:rPr lang="cs-CZ" sz="24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24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Investice do kapacit a modernizace vybavení škol – (II.)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Předpokládaný termín příjmu žádostí o podporu: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18.10. – 08.12.2017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Alokace výzvy: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5 000 000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Míra podpory: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95% dotace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Kdo žádá: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Kraje, Obce, Organizace zřizované nebo zakládané kraji, Organizace zřizované nebo zakládané obcemi, Organizační složky státu a jejich příspěvkové organizace, Nestátní neziskové organizace, Církve, Církevní organizace, Další subjekty podílející se na realizaci vzdělávacích aktivit, Školy (dle aktivit: ZŠ, SŠ, VOŠ).</a:t>
            </a:r>
          </a:p>
          <a:p>
            <a:pPr marL="0" indent="0" algn="just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Na co žádá: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Aktivita INFRASTRUKTURA ZŠ - podpora infrastruktury pro základní vzdělávání v ZŠ.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Aktivita INFRASTRUKTURA SŠ A VOŠ - podpora infrastruktury škol a školských zařízení pro SŠ a VOŠ.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Aktivita INFRASTRUKTURA PRO ZÁJMOVÉ, NEFORMÁLNÍ A CELOŽIVOTNÍ VZDĚLÁVÁNÍ - podpora infrastruktury pro celoživotní vzdělávání v klíčových kompetencích, podpora infrastruktury pro zájmové a neformální vzdělávání mládeže.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Informace o výzvě budou uveřejněny na: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http://zubrizeme.cz/irop-5-vyzva-mas-zubri-zeme-skoly-ii/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10" y="99713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4415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30D55C4-D681-4280-BB55-D541DA9221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4" t="19792" r="16522" b="16971"/>
          <a:stretch/>
        </p:blipFill>
        <p:spPr>
          <a:xfrm>
            <a:off x="278713" y="836712"/>
            <a:ext cx="8541759" cy="508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4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Výzva mas – </a:t>
            </a:r>
            <a:r>
              <a:rPr lang="cs-CZ" sz="28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Investice do kapacit a modernizace vybavení škol – (II.)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86434"/>
            <a:ext cx="8229600" cy="51969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cs-CZ" sz="24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Výzva mas – </a:t>
            </a:r>
            <a:r>
              <a:rPr lang="cs-CZ" sz="24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24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podpora bezpečnosti a komfortu nemotorové a hromadné dopravy – (II.)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Předpokládaný termín příjmu žádostí o podporu: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3.11. –20.12.2017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Alokace výzvy: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5 000 000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Míra podpory: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95% dotace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Kdo žádá: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Kraje, Obce, Dobrovolné svazky obcí, Organizace zřizované nebo zakládané kraji, Organizace zřizované nebo zakládané obcemi, Organizace zřizované nebo zakládané dobrovolnými svazky obcí (dle aktivit dále i: dopravci ve veřejné dopravě a provozovatelé dráhy).</a:t>
            </a:r>
          </a:p>
          <a:p>
            <a:pPr marL="0" indent="0" algn="just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Na co žádá:</a:t>
            </a:r>
          </a:p>
          <a:p>
            <a:pPr algn="just"/>
            <a:r>
              <a:rPr lang="cs-CZ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Terminály a (i samostatné) parkovací systémy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rekonstrukce, modernizace a výstavba terminálů (jako významných přestupních uzlů veřejné dopravy) a samostatných parkovacích systémů P+R, K+R, B+R, P+G.</a:t>
            </a:r>
          </a:p>
          <a:p>
            <a:pPr algn="just"/>
            <a:r>
              <a:rPr lang="cs-CZ" sz="1800" b="1" cap="all" dirty="0">
                <a:latin typeface="Arial" panose="020B0604020202020204" pitchFamily="34" charset="0"/>
                <a:cs typeface="Arial" panose="020B0604020202020204" pitchFamily="34" charset="0"/>
              </a:rPr>
              <a:t>Bezpečnost dopravy -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rekonstrukce, modernizace a výstavba chodníků (podél silnic I., II. a III. třídy), bezbariérových komunikací pro pěší k zastávkám veřejné hromadné dopravy, podchodů nebo lávek pro chodce a realizace prvků zvyšujících bezpečnost železniční, silniční, cyklistické a pěší dopravy. </a:t>
            </a:r>
          </a:p>
          <a:p>
            <a:pPr algn="just"/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CYKLODOPRAVA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- výstavba samostatných stezek pro cyklisty nebo stezek pro cyklisty a chodce se společným nebo odděleným provozem sloužících k dopravě do zaměstnání, škol a za službami (včetně realizace související doprovodné infrastruktury pro cyklisty, zeleň a prvků zvyšujících bezpečnost cyklistické dopravy).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Informace o výzvě budou uveřejněny na: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http://zubrizeme.cz/irop-6-vyzva-mas-zubri-zeme-doprava-ii/</a:t>
            </a: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078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8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Výzva mas – </a:t>
            </a:r>
            <a:r>
              <a:rPr lang="cs-CZ" sz="28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28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Investice do kapacit a modernizace vybavení škol – (II.)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6572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cs-CZ" sz="24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č. 1 – OPZ – Podpora prorodinných opatření – (I.)</a:t>
            </a:r>
          </a:p>
          <a:p>
            <a:pPr marL="0" indent="0" algn="ctr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Předpokládaný termín příjmu žádostí o podporu: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03.11. – 20.12.2017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Alokace výzvy: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1 734 000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Míra podpory: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85% dotace</a:t>
            </a:r>
          </a:p>
          <a:p>
            <a:pPr marL="0" indent="0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Kdo žádá: </a:t>
            </a:r>
            <a:r>
              <a:rPr lang="cs-CZ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Obce; Dobrovolné svazky obcí; Organizace zřizované obcemi; Organizace zřizované kraji; Příspěvkové organizace; Nestátní neziskové organizace; Obchodní korporace; OSVČ; Poradenské a vzdělávací instituce; Školy a školská zařízení.</a:t>
            </a:r>
          </a:p>
          <a:p>
            <a:pPr marL="0" lvl="0" indent="0" algn="just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Na jaké aktivity lze žádat: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Zařízení péče o děti zajišťující péči o děti v době mimo školní vyučování (ranní či odpolední pobyt)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Doprovody na kroužky a zájmové aktivity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Příměstské tábory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Společná doprava dětí do/ze školy, dětské skupiny a/nebo příměstského tábora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Dětské skupiny</a:t>
            </a:r>
          </a:p>
          <a:p>
            <a:pPr algn="just"/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Vzdělávání pečujících osob.</a:t>
            </a:r>
          </a:p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Informace o výzvě budou uveřejněny na: 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http://zubrizeme.cz/opz-1-vyzva-mas-zubri-zeme-podpora-prorodinnych-opatreni-i/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3505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25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1189"/>
            <a:ext cx="8229600" cy="554461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24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Výzva č. 2 MAS – OPZ – Podpora aktivit v rámci sociálních služeb a sociálního začleňování – (I.)</a:t>
            </a:r>
          </a:p>
          <a:p>
            <a:pPr marL="0" indent="0" algn="ctr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Předpokládaný termín příjmu žádostí o podporu: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03.11. – 20.12.2017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Alokace výzvy: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5 000 000 Kč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Míra podpory: </a:t>
            </a:r>
            <a:r>
              <a:rPr lang="cs-CZ" sz="1700" dirty="0">
                <a:latin typeface="Arial" panose="020B0604020202020204" pitchFamily="34" charset="0"/>
                <a:cs typeface="Arial" panose="020B0604020202020204" pitchFamily="34" charset="0"/>
              </a:rPr>
              <a:t>85% dotace</a:t>
            </a: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Kdo žádá: </a:t>
            </a:r>
            <a:r>
              <a:rPr lang="cs-CZ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Obce; Dobrovolné svazky obcí; Organizace zřizované obcemi; Organizace zřizované kraji; Příspěvkové organizace; Nestátní neziskové organizace; Poskytovatelé sociálních služeb; Školy a školská zařízení.</a:t>
            </a:r>
          </a:p>
          <a:p>
            <a:pPr lvl="0" algn="just">
              <a:buFont typeface="Calibri" panose="020F0502020204030204" pitchFamily="34" charset="0"/>
              <a:buChar char="-"/>
            </a:pPr>
            <a:r>
              <a:rPr lang="cs-CZ" sz="17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 projekty zaměřené na poskytování sociálních služeb jsou oprávněnými žadateli pouze poskytovatelé sociálních služeb registrovaní podle zákona č. 108/2006 Sb., o sociálních službách.</a:t>
            </a:r>
          </a:p>
          <a:p>
            <a:pPr marL="0" lvl="0" indent="0" algn="just">
              <a:buNone/>
            </a:pPr>
            <a:endParaRPr 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Na jaké aktivity lze žádat:</a:t>
            </a:r>
          </a:p>
          <a:p>
            <a:pPr algn="just">
              <a:spcAft>
                <a:spcPts val="0"/>
              </a:spcAft>
            </a:pPr>
            <a:r>
              <a:rPr lang="cs-CZ" sz="17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Sociální služby</a:t>
            </a:r>
            <a:endParaRPr lang="cs-CZ" sz="17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7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Další programy a činnosti v oblasti sociálního začleňování</a:t>
            </a:r>
          </a:p>
          <a:p>
            <a:pPr marL="0" indent="0">
              <a:buNone/>
            </a:pP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Informace o výzvě budou uveřejněny na: </a:t>
            </a:r>
            <a:r>
              <a:rPr lang="cs-CZ" sz="17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http://zubrizeme.cz/opz-2-vyzva-mas-zubri-zeme-podpora-aktivit-v-ramci-socialnich-sluzeb-i/</a:t>
            </a:r>
            <a:endParaRPr lang="cs-CZ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" y="-513854"/>
            <a:ext cx="9144000" cy="1507512"/>
          </a:xfrm>
          <a:prstGeom prst="rect">
            <a:avLst/>
          </a:prstGeom>
        </p:spPr>
      </p:pic>
      <p:pic>
        <p:nvPicPr>
          <p:cNvPr id="7" name="Picture 6" descr="schvalene_logo_zubri_zeme">
            <a:extLst>
              <a:ext uri="{FF2B5EF4-FFF2-40B4-BE49-F238E27FC236}">
                <a16:creationId xmlns:a16="http://schemas.microsoft.com/office/drawing/2014/main" id="{E98415E2-8F32-4164-AEE5-12CE913C5A7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10839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568952" cy="1317666"/>
          </a:xfrm>
        </p:spPr>
        <p:txBody>
          <a:bodyPr>
            <a:normAutofit/>
          </a:bodyPr>
          <a:lstStyle/>
          <a:p>
            <a:r>
              <a:rPr lang="cs-CZ" sz="2800" b="1" cap="all" dirty="0">
                <a:solidFill>
                  <a:schemeClr val="tx2"/>
                </a:solidFill>
              </a:rPr>
              <a:t>Harmonogram výzev MAS na rok 2018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247235" y="5968077"/>
            <a:ext cx="85701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Podzim, zima 2018/2019, bude upravena SCLLD pro čerpání dotací v letech 2019 -2023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70D3095-9BBF-4311-9F48-911C5DECB66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7235" y="1550584"/>
          <a:ext cx="8649529" cy="4687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7346">
                  <a:extLst>
                    <a:ext uri="{9D8B030D-6E8A-4147-A177-3AD203B41FA5}">
                      <a16:colId xmlns:a16="http://schemas.microsoft.com/office/drawing/2014/main" val="3815591795"/>
                    </a:ext>
                  </a:extLst>
                </a:gridCol>
                <a:gridCol w="827346">
                  <a:extLst>
                    <a:ext uri="{9D8B030D-6E8A-4147-A177-3AD203B41FA5}">
                      <a16:colId xmlns:a16="http://schemas.microsoft.com/office/drawing/2014/main" val="809017367"/>
                    </a:ext>
                  </a:extLst>
                </a:gridCol>
                <a:gridCol w="3685451">
                  <a:extLst>
                    <a:ext uri="{9D8B030D-6E8A-4147-A177-3AD203B41FA5}">
                      <a16:colId xmlns:a16="http://schemas.microsoft.com/office/drawing/2014/main" val="3475464849"/>
                    </a:ext>
                  </a:extLst>
                </a:gridCol>
                <a:gridCol w="902560">
                  <a:extLst>
                    <a:ext uri="{9D8B030D-6E8A-4147-A177-3AD203B41FA5}">
                      <a16:colId xmlns:a16="http://schemas.microsoft.com/office/drawing/2014/main" val="968907771"/>
                    </a:ext>
                  </a:extLst>
                </a:gridCol>
                <a:gridCol w="1128199">
                  <a:extLst>
                    <a:ext uri="{9D8B030D-6E8A-4147-A177-3AD203B41FA5}">
                      <a16:colId xmlns:a16="http://schemas.microsoft.com/office/drawing/2014/main" val="3982073376"/>
                    </a:ext>
                  </a:extLst>
                </a:gridCol>
                <a:gridCol w="1278627">
                  <a:extLst>
                    <a:ext uri="{9D8B030D-6E8A-4147-A177-3AD203B41FA5}">
                      <a16:colId xmlns:a16="http://schemas.microsoft.com/office/drawing/2014/main" val="3004549286"/>
                    </a:ext>
                  </a:extLst>
                </a:gridCol>
              </a:tblGrid>
              <a:tr h="52226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Číslo výzvy OP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Program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Název výzvy</a:t>
                      </a:r>
                      <a:endParaRPr lang="cs-CZ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Výše alokace na výzvu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Předpokládaný termín vyhlášení výzvy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Předpokládané ukončení příjmu žádostí</a:t>
                      </a:r>
                      <a:endParaRPr lang="cs-CZ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extLst>
                  <a:ext uri="{0D108BD9-81ED-4DB2-BD59-A6C34878D82A}">
                    <a16:rowId xmlns:a16="http://schemas.microsoft.com/office/drawing/2014/main" val="105677378"/>
                  </a:ext>
                </a:extLst>
              </a:tr>
              <a:tr h="289913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cs-CZ" sz="1200" b="1" u="none" strike="noStrike" dirty="0">
                          <a:effectLst/>
                        </a:rPr>
                        <a:t>PRV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>
                          <a:effectLst/>
                        </a:rPr>
                        <a:t>Modernizace zemědělského podnikání – (II.)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02/2018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04/2018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64313"/>
                  </a:ext>
                </a:extLst>
              </a:tr>
              <a:tr h="3791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Konkurenceschopná zemědělská produkce a potravinářství – (II.)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3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1217078"/>
                  </a:ext>
                </a:extLst>
              </a:tr>
              <a:tr h="2854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Modernizace nezemědělského podnikání – (II.)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5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2612528"/>
                  </a:ext>
                </a:extLst>
              </a:tr>
              <a:tr h="56644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Zvyšování konkurenceschopnosti lesního hospodářství a navazujících oborů – (II.)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64904"/>
                  </a:ext>
                </a:extLst>
              </a:tr>
              <a:tr h="28545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Posilování ekologické stability lesů – (I.)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8269762"/>
                  </a:ext>
                </a:extLst>
              </a:tr>
              <a:tr h="566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7.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cs-CZ" sz="1200" b="1" u="none" strike="noStrike" dirty="0">
                          <a:effectLst/>
                        </a:rPr>
                        <a:t>IROP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Podpora bezpečnosti a komfortu nemotorové a hromadné dopravy – (III.) – </a:t>
                      </a:r>
                      <a:r>
                        <a:rPr lang="cs-CZ" sz="12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aktivita: </a:t>
                      </a:r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Terminály a parkovací systémy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 </a:t>
                      </a:r>
                      <a:r>
                        <a:rPr lang="cs-CZ" sz="1200" u="none" strike="noStrike" dirty="0">
                          <a:effectLst/>
                        </a:rPr>
                        <a:t>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04/2018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06/2018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050644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8.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Zlepšování schopnosti reakce na mimořádné události – (I.)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3,7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796725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9.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Podpora infrastruktury pro sociální služby  - (II.)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 5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995985"/>
                  </a:ext>
                </a:extLst>
              </a:tr>
              <a:tr h="37911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10.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Investice do zázemí sociálních podniků – (I.)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2,3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4970"/>
                  </a:ext>
                </a:extLst>
              </a:tr>
              <a:tr h="334559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u="none" strike="noStrike" dirty="0">
                          <a:effectLst/>
                        </a:rPr>
                        <a:t>3.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b="1" u="none" strike="noStrike" dirty="0">
                          <a:effectLst/>
                        </a:rPr>
                        <a:t>OPZ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200" u="none" strike="noStrike" dirty="0">
                          <a:effectLst/>
                        </a:rPr>
                        <a:t>Podpora zaměstnanosti a zaměstnatelnosti – (I.)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2,2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07/2018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s-CZ" sz="1200" u="none" strike="noStrike" dirty="0">
                          <a:effectLst/>
                        </a:rPr>
                        <a:t>09/2018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174786"/>
                  </a:ext>
                </a:extLst>
              </a:tr>
              <a:tr h="289016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Zakládání a rozšiřování činností sociálních podniků – (I.)</a:t>
                      </a: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u="none" strike="noStrike" dirty="0">
                          <a:effectLst/>
                        </a:rPr>
                        <a:t>2 mil. Kč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tc vMerge="1">
                  <a:txBody>
                    <a:bodyPr/>
                    <a:lstStyle/>
                    <a:p>
                      <a:pPr algn="ctr" rtl="0" fontAlgn="ctr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8" marR="5318" marT="5318" marB="0" anchor="ctr"/>
                </a:tc>
                <a:extLst>
                  <a:ext uri="{0D108BD9-81ED-4DB2-BD59-A6C34878D82A}">
                    <a16:rowId xmlns:a16="http://schemas.microsoft.com/office/drawing/2014/main" val="1540727396"/>
                  </a:ext>
                </a:extLst>
              </a:tr>
            </a:tbl>
          </a:graphicData>
        </a:graphic>
      </p:graphicFrame>
      <p:pic>
        <p:nvPicPr>
          <p:cNvPr id="8" name="Picture 6" descr="schvalene_logo_zubri_zeme">
            <a:extLst>
              <a:ext uri="{FF2B5EF4-FFF2-40B4-BE49-F238E27FC236}">
                <a16:creationId xmlns:a16="http://schemas.microsoft.com/office/drawing/2014/main" id="{C34ABAD8-A8E1-4E55-BFB0-538BD0F3E7F3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673204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" y="1866346"/>
            <a:ext cx="8229600" cy="480301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sz="2800" dirty="0"/>
              <a:t>rozšíření podporovaných aktivit v OPŽP </a:t>
            </a:r>
            <a:r>
              <a:rPr lang="cs-CZ" sz="2800" b="1" dirty="0"/>
              <a:t>schváleno </a:t>
            </a:r>
            <a:r>
              <a:rPr lang="cs-CZ" sz="2800" dirty="0"/>
              <a:t>MV OPŽP</a:t>
            </a:r>
          </a:p>
          <a:p>
            <a:pPr>
              <a:spcBef>
                <a:spcPts val="600"/>
              </a:spcBef>
            </a:pPr>
            <a:r>
              <a:rPr lang="cs-CZ" sz="2800" b="1" dirty="0"/>
              <a:t>10 mil. Kč na MAS</a:t>
            </a:r>
            <a:endParaRPr lang="cs-CZ" sz="2800" dirty="0"/>
          </a:p>
          <a:p>
            <a:pPr>
              <a:spcBef>
                <a:spcPts val="600"/>
              </a:spcBef>
            </a:pPr>
            <a:r>
              <a:rPr lang="cs-CZ" sz="2800" b="1" dirty="0"/>
              <a:t>vyhlašování Výzev MAS – od 8/2018 do 2/2019</a:t>
            </a:r>
            <a:endParaRPr lang="cs-CZ" sz="2800" dirty="0"/>
          </a:p>
          <a:p>
            <a:pPr lvl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sz="2000" dirty="0"/>
              <a:t>poté realokace </a:t>
            </a:r>
            <a:r>
              <a:rPr lang="cs-CZ" sz="2000" dirty="0" err="1"/>
              <a:t>nezazávazkovaných</a:t>
            </a:r>
            <a:r>
              <a:rPr lang="cs-CZ" sz="2000" dirty="0"/>
              <a:t> prostředků MAS, které budou mít dostatečnou absorpční kapacitu (převis projektů)</a:t>
            </a:r>
          </a:p>
          <a:p>
            <a:pPr>
              <a:spcBef>
                <a:spcPts val="600"/>
              </a:spcBef>
            </a:pPr>
            <a:r>
              <a:rPr lang="cs-CZ" sz="2800" b="1" dirty="0"/>
              <a:t>Stávající aktivity v OPŽP – výsadba na území CHKO Žďárské vrchy je nutné realizovat, nebo se o to alespoň pokusit.</a:t>
            </a:r>
            <a:endParaRPr lang="cs-CZ" sz="2800" dirty="0"/>
          </a:p>
          <a:p>
            <a:pPr marL="0" indent="0" algn="ctr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" y="-513854"/>
            <a:ext cx="9144000" cy="150751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3AE672A-7678-4BC8-9377-347FAC34665B}"/>
              </a:ext>
            </a:extLst>
          </p:cNvPr>
          <p:cNvSpPr txBox="1">
            <a:spLocks/>
          </p:cNvSpPr>
          <p:nvPr/>
        </p:nvSpPr>
        <p:spPr>
          <a:xfrm>
            <a:off x="395536" y="548680"/>
            <a:ext cx="8568952" cy="131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aktivity v OPŽP</a:t>
            </a:r>
          </a:p>
        </p:txBody>
      </p:sp>
      <p:pic>
        <p:nvPicPr>
          <p:cNvPr id="8" name="Picture 6" descr="schvalene_logo_zubri_zeme">
            <a:extLst>
              <a:ext uri="{FF2B5EF4-FFF2-40B4-BE49-F238E27FC236}">
                <a16:creationId xmlns:a16="http://schemas.microsoft.com/office/drawing/2014/main" id="{005A472C-A69A-4BE1-B3FB-3ABDABB87E7F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142" y="5949280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07512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4632" cy="1008113"/>
          </a:xfrm>
        </p:spPr>
        <p:txBody>
          <a:bodyPr>
            <a:normAutofit/>
          </a:bodyPr>
          <a:lstStyle/>
          <a:p>
            <a:r>
              <a:rPr lang="cs-CZ" sz="36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784976" cy="3672408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uzavřených výzev IROP (1., 2. a 3. výzva)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 informace o aktuálně vyhlášených výzvách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výzev na rok 2018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aktivity v OPŽP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Chystané úpravy PRV na rok 2019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MAS Zubří země, o.p.s. v roce 2018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Dotazy, diskuze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88640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41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" y="1556002"/>
            <a:ext cx="8229600" cy="4991654"/>
          </a:xfrm>
        </p:spPr>
        <p:txBody>
          <a:bodyPr>
            <a:normAutofit fontScale="55000" lnSpcReduction="20000"/>
          </a:bodyPr>
          <a:lstStyle/>
          <a:p>
            <a:endParaRPr lang="cs-CZ" dirty="0"/>
          </a:p>
          <a:p>
            <a:r>
              <a:rPr lang="cs-CZ" sz="4400" b="1" dirty="0"/>
              <a:t>Realizace ÚSES (aktivita OPŽP 4.3.2)</a:t>
            </a:r>
            <a:endParaRPr lang="cs-CZ" sz="4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cs-CZ" sz="3600" dirty="0"/>
              <a:t>založení biocenter a biokoridorů ÚSES nebo jejich částí </a:t>
            </a:r>
            <a:r>
              <a:rPr lang="cs-CZ" sz="3600" b="1" dirty="0"/>
              <a:t>(100%)</a:t>
            </a:r>
            <a:endParaRPr lang="cs-CZ" sz="36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cs-CZ" sz="3600" dirty="0"/>
              <a:t>zlepšení funkčního stavu biocenter a biokoridorů ÚSES, realizace interakčních prvků podporujících ÚSES </a:t>
            </a:r>
            <a:r>
              <a:rPr lang="cs-CZ" sz="3600" b="1" dirty="0"/>
              <a:t>(80%)</a:t>
            </a:r>
            <a:endParaRPr lang="cs-CZ" sz="3600" dirty="0"/>
          </a:p>
          <a:p>
            <a:r>
              <a:rPr lang="cs-CZ" sz="4400" b="1" dirty="0"/>
              <a:t>Protierozní opatření (aktivita OPŽP 4.3.5.)</a:t>
            </a:r>
            <a:endParaRPr lang="cs-CZ" sz="4400" dirty="0"/>
          </a:p>
          <a:p>
            <a:pPr lvl="1">
              <a:buFont typeface="Symbol" panose="05050102010706020507" pitchFamily="18" charset="2"/>
              <a:buChar char="-"/>
            </a:pPr>
            <a:r>
              <a:rPr lang="cs-CZ" sz="3600" dirty="0"/>
              <a:t>podpora opatření zamezujících vodní erozi </a:t>
            </a:r>
            <a:r>
              <a:rPr lang="cs-CZ" sz="3600" b="1" dirty="0"/>
              <a:t>(75%)</a:t>
            </a:r>
            <a:endParaRPr lang="cs-CZ" sz="3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3200" dirty="0"/>
              <a:t>opatření proti plošnému a soustředěnému povrchovému odtoku (užití travních pásů, průlehů apod.)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3200" dirty="0"/>
              <a:t>stabilizace drah soustředěného povrchového odtoku (hrázky, terasy, svodné příkopy apod.)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3200" dirty="0"/>
              <a:t>preventivní opatření (zakládání či obnova mezí, remízů apod.)</a:t>
            </a:r>
          </a:p>
          <a:p>
            <a:pPr lvl="1">
              <a:buFont typeface="Symbol" panose="05050102010706020507" pitchFamily="18" charset="2"/>
              <a:buChar char="-"/>
            </a:pPr>
            <a:r>
              <a:rPr lang="cs-CZ" sz="3600" dirty="0"/>
              <a:t>podpora opatření zamezujících větrné erozi </a:t>
            </a:r>
            <a:r>
              <a:rPr lang="cs-CZ" sz="3600" b="1" dirty="0"/>
              <a:t>(75%)</a:t>
            </a:r>
            <a:endParaRPr lang="cs-CZ" sz="3600" dirty="0"/>
          </a:p>
          <a:p>
            <a:pPr lvl="2">
              <a:buFont typeface="Courier New" panose="02070309020205020404" pitchFamily="49" charset="0"/>
              <a:buChar char="o"/>
            </a:pPr>
            <a:r>
              <a:rPr lang="cs-CZ" sz="3200" dirty="0"/>
              <a:t>obnova či zakládání větrolamů</a:t>
            </a:r>
          </a:p>
          <a:p>
            <a:r>
              <a:rPr lang="cs-CZ" sz="4400" b="1" dirty="0"/>
              <a:t>Tyto 2 aktivity mohou realizovat pouze MAS, které nemají v Programovém rámci PRV pozemkové úpravy.</a:t>
            </a:r>
            <a:endParaRPr lang="cs-CZ" sz="4400" dirty="0"/>
          </a:p>
          <a:p>
            <a:pPr marL="0" indent="0" algn="ctr"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" y="-513854"/>
            <a:ext cx="9144000" cy="150751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3AE672A-7678-4BC8-9377-347FAC34665B}"/>
              </a:ext>
            </a:extLst>
          </p:cNvPr>
          <p:cNvSpPr txBox="1">
            <a:spLocks/>
          </p:cNvSpPr>
          <p:nvPr/>
        </p:nvSpPr>
        <p:spPr>
          <a:xfrm>
            <a:off x="395536" y="548680"/>
            <a:ext cx="8568952" cy="131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aktivity v OPŽP</a:t>
            </a:r>
          </a:p>
        </p:txBody>
      </p:sp>
      <p:pic>
        <p:nvPicPr>
          <p:cNvPr id="8" name="Picture 6" descr="schvalene_logo_zubri_zeme">
            <a:extLst>
              <a:ext uri="{FF2B5EF4-FFF2-40B4-BE49-F238E27FC236}">
                <a16:creationId xmlns:a16="http://schemas.microsoft.com/office/drawing/2014/main" id="{AE892826-6D62-4C89-A044-5D1CB32AF98E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02916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7C89FB0D-0E4C-4821-9C84-34EDD6C39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212" y="1556002"/>
            <a:ext cx="8229600" cy="5301998"/>
          </a:xfrm>
        </p:spPr>
        <p:txBody>
          <a:bodyPr>
            <a:normAutofit fontScale="70000" lnSpcReduction="20000"/>
          </a:bodyPr>
          <a:lstStyle/>
          <a:p>
            <a:endParaRPr lang="cs-CZ" dirty="0"/>
          </a:p>
          <a:p>
            <a:pPr>
              <a:spcAft>
                <a:spcPts val="600"/>
              </a:spcAft>
            </a:pPr>
            <a:r>
              <a:rPr lang="cs-CZ" b="1" dirty="0"/>
              <a:t>Revitalizace funkčních ploch a prvků sídelní zeleně (aktivita 4.4.1)</a:t>
            </a:r>
          </a:p>
          <a:p>
            <a:pPr marL="400050" lvl="1" indent="0">
              <a:spcAft>
                <a:spcPts val="600"/>
              </a:spcAft>
              <a:buNone/>
            </a:pPr>
            <a:r>
              <a:rPr lang="cs-CZ" sz="3100" dirty="0"/>
              <a:t>Zakládání/obnova funkčně propojených ploch a prvků veřejně přístupné sídelní zeleně vč. vodních prvků a ploch </a:t>
            </a:r>
            <a:r>
              <a:rPr lang="cs-CZ" sz="3100" b="1" dirty="0"/>
              <a:t>(60%)</a:t>
            </a:r>
            <a:endParaRPr lang="cs-CZ" sz="31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zakládání a obnova ploch a prvků veřejné zeleně (parků, zahrad, sadů, uličních stromořadí, alejí, lesoparků, remízů, </a:t>
            </a:r>
            <a:r>
              <a:rPr lang="cs-CZ" dirty="0" err="1"/>
              <a:t>prúlehů</a:t>
            </a:r>
            <a:r>
              <a:rPr lang="cs-CZ" dirty="0"/>
              <a:t>) a zlepšení jejich funkčního stavu liniovými, skupinovými i solitérními výsadbami stromů doprovázenými založením nebo obnovou zatravněných ploch nebo ošetřením stromů či výsadbami keřů a realizace funkčních propojení přírodních ploch a prvků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jako součást realizace zeleně obnova a zakládání doprovodných vodních prvků a ploch přírodě blízkého charakteru (vytvoření vodních a mokřadních biotopů -tůní/jezírek, mokřadů, </a:t>
            </a:r>
            <a:r>
              <a:rPr lang="cs-CZ" dirty="0" err="1"/>
              <a:t>průlehůa</a:t>
            </a:r>
            <a:r>
              <a:rPr lang="cs-CZ" dirty="0"/>
              <a:t> jiných terénních sníženin, částí vodních toků, drobných retenčních nádrží na srážkovou vodu apod. prostorově začleněných a funkčně provázaných s realizovanými plochami zeleně, které zároveň zvyšují retenční potenciál sídelního prostředí a zpomalují odtok srážkové vody)</a:t>
            </a:r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cs-CZ" dirty="0"/>
              <a:t>součást realizace zeleně opatření na podporu biodiverzity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" y="-513854"/>
            <a:ext cx="9144000" cy="1507512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73AE672A-7678-4BC8-9377-347FAC34665B}"/>
              </a:ext>
            </a:extLst>
          </p:cNvPr>
          <p:cNvSpPr txBox="1">
            <a:spLocks/>
          </p:cNvSpPr>
          <p:nvPr/>
        </p:nvSpPr>
        <p:spPr>
          <a:xfrm>
            <a:off x="395536" y="548680"/>
            <a:ext cx="8568952" cy="13176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aktivity v OPŽP</a:t>
            </a:r>
          </a:p>
        </p:txBody>
      </p:sp>
    </p:spTree>
    <p:extLst>
      <p:ext uri="{BB962C8B-B14F-4D97-AF65-F5344CB8AC3E}">
        <p14:creationId xmlns:p14="http://schemas.microsoft.com/office/powerpoint/2010/main" val="1986386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908720"/>
            <a:ext cx="8717253" cy="563655"/>
          </a:xfrm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chemeClr val="tx2"/>
                </a:solidFill>
              </a:rPr>
              <a:t>Chystané úpravy PRV na rok 2019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33861" y="1426993"/>
            <a:ext cx="9143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cs-CZ" sz="2300" b="1" dirty="0">
                <a:solidFill>
                  <a:schemeClr val="tx2"/>
                </a:solidFill>
              </a:rPr>
              <a:t>článek 20 - Základní služby a obnova vesnic ve venkovských oblastech</a:t>
            </a:r>
            <a:endParaRPr lang="cs-CZ" sz="2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2310769"/>
            <a:ext cx="8229600" cy="3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CF905C-D18E-41C2-AAA3-CF8D1C6F5028}"/>
              </a:ext>
            </a:extLst>
          </p:cNvPr>
          <p:cNvSpPr/>
          <p:nvPr/>
        </p:nvSpPr>
        <p:spPr>
          <a:xfrm>
            <a:off x="247235" y="1871416"/>
            <a:ext cx="8496944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u="sng" dirty="0"/>
              <a:t>Podpora v rámci tohoto opatření bude zahrnovat zejména</a:t>
            </a:r>
            <a:r>
              <a:rPr lang="cs-CZ" dirty="0"/>
              <a:t>: 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lphaLcParenR"/>
            </a:pP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investice do vybudování, zlepšování nebo rozšiřování všech typů drobné infrastruktury </a:t>
            </a:r>
            <a:r>
              <a:rPr lang="cs-CZ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drobná infrastruktura</a:t>
            </a:r>
            <a:endParaRPr lang="cs-CZ" b="1" dirty="0">
              <a:solidFill>
                <a:schemeClr val="accent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400"/>
              </a:spcBef>
              <a:buFont typeface="+mj-lt"/>
              <a:buAutoNum type="alphaLcParenR"/>
            </a:pPr>
            <a:r>
              <a:rPr lang="cs-CZ" b="1" dirty="0"/>
              <a:t>investice do zřizování, zlepšování nebo rozšiřování místních základních služeb pro venkovské obyvatelstvo, včetně oblasti volného času a kultury, a do související infrastruktury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>
                <a:solidFill>
                  <a:schemeClr val="accent1"/>
                </a:solidFill>
              </a:rPr>
              <a:t>místní základní služby a související infrastruktura vč. volného času a kultury</a:t>
            </a:r>
          </a:p>
          <a:p>
            <a:pPr marL="342900" indent="-342900">
              <a:spcBef>
                <a:spcPts val="400"/>
              </a:spcBef>
              <a:buFont typeface="+mj-lt"/>
              <a:buAutoNum type="alphaLcParenR"/>
            </a:pPr>
            <a:r>
              <a:rPr lang="cs-CZ" b="1" dirty="0"/>
              <a:t>investice k veřejnému využití do rekreační infrastruktury, turistických informací a drobné turistické infrastruktury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>
                <a:solidFill>
                  <a:schemeClr val="accent1"/>
                </a:solidFill>
              </a:rPr>
              <a:t>veřejná rekreační infrastruktura a drobná turistická infrastruktury</a:t>
            </a:r>
          </a:p>
          <a:p>
            <a:pPr marL="342900" indent="-342900">
              <a:spcBef>
                <a:spcPts val="400"/>
              </a:spcBef>
              <a:buFont typeface="+mj-lt"/>
              <a:buAutoNum type="alphaLcParenR"/>
            </a:pPr>
            <a:r>
              <a:rPr lang="cs-CZ" b="1" dirty="0"/>
              <a:t>investice spojené se zachováním, obnovou a rozvojem kulturního a přírodního dědictví vesnic, venkovské krajiny a míst vysoké přírodní hodnoty, včetně souvisejících sociálně-ekonomických aspektů, jakož i opatření posilujících povědomí o životním prostředí </a:t>
            </a:r>
            <a:r>
              <a:rPr lang="cs-CZ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b="1" dirty="0">
                <a:solidFill>
                  <a:schemeClr val="accent1"/>
                </a:solidFill>
              </a:rPr>
              <a:t>kulturní a přírodní dědictví 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1BFACE4-2F25-4DC5-8646-66D6662A61F0}"/>
              </a:ext>
            </a:extLst>
          </p:cNvPr>
          <p:cNvSpPr txBox="1"/>
          <p:nvPr/>
        </p:nvSpPr>
        <p:spPr>
          <a:xfrm>
            <a:off x="457200" y="6104062"/>
            <a:ext cx="8229600" cy="67710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i="1" dirty="0">
                <a:solidFill>
                  <a:srgbClr val="C00000"/>
                </a:solidFill>
              </a:rPr>
              <a:t>Přesun zatím až 4 mil. Kč z jiných </a:t>
            </a:r>
            <a:r>
              <a:rPr lang="cs-CZ" sz="2000" b="1" i="1" dirty="0" err="1">
                <a:solidFill>
                  <a:srgbClr val="C00000"/>
                </a:solidFill>
              </a:rPr>
              <a:t>Fichí</a:t>
            </a:r>
            <a:r>
              <a:rPr lang="cs-CZ" sz="2000" b="1" i="1" dirty="0">
                <a:solidFill>
                  <a:srgbClr val="C00000"/>
                </a:solidFill>
              </a:rPr>
              <a:t> PRV - nevyužitá alokace. </a:t>
            </a:r>
            <a:endParaRPr lang="cs-CZ" i="1" dirty="0"/>
          </a:p>
          <a:p>
            <a:r>
              <a:rPr lang="cs-CZ" b="1" i="1" dirty="0">
                <a:solidFill>
                  <a:schemeClr val="tx2"/>
                </a:solidFill>
              </a:rPr>
              <a:t>Předpokládaná implementace od r. 2019 s využitím stávající alokace MAS.</a:t>
            </a:r>
          </a:p>
        </p:txBody>
      </p:sp>
    </p:spTree>
    <p:extLst>
      <p:ext uri="{BB962C8B-B14F-4D97-AF65-F5344CB8AC3E}">
        <p14:creationId xmlns:p14="http://schemas.microsoft.com/office/powerpoint/2010/main" val="28379002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908720"/>
            <a:ext cx="8717253" cy="563655"/>
          </a:xfrm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chemeClr val="tx2"/>
                </a:solidFill>
              </a:rPr>
              <a:t>Chystané úpravy PRV na rok 2019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33861" y="1635270"/>
            <a:ext cx="9143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cs-CZ" sz="2300" b="1" dirty="0">
                <a:solidFill>
                  <a:schemeClr val="tx2"/>
                </a:solidFill>
              </a:rPr>
              <a:t>článek 20 - Základní služby a obnova vesnic ve venkovských oblastech</a:t>
            </a:r>
            <a:endParaRPr lang="cs-CZ" sz="2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2310769"/>
            <a:ext cx="8229600" cy="3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CF905C-D18E-41C2-AAA3-CF8D1C6F5028}"/>
              </a:ext>
            </a:extLst>
          </p:cNvPr>
          <p:cNvSpPr/>
          <p:nvPr/>
        </p:nvSpPr>
        <p:spPr>
          <a:xfrm>
            <a:off x="189856" y="2244441"/>
            <a:ext cx="849694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u="sng" dirty="0"/>
              <a:t>Konkrétní příklady způsobilých výdajů na bázi Specifických pravidel PRV 2007 – 13</a:t>
            </a:r>
            <a:r>
              <a:rPr lang="cs-CZ" dirty="0"/>
              <a:t>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b="1" dirty="0"/>
              <a:t>ad a) drobná infrastruktura</a:t>
            </a:r>
          </a:p>
          <a:p>
            <a:pPr marL="285750" lvl="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b="1" dirty="0"/>
              <a:t>veřejná prostranství v centru obcí</a:t>
            </a:r>
            <a:endParaRPr lang="cs-CZ" dirty="0"/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dirty="0"/>
              <a:t>stavební výdaje na obnovu veřejných prostranství obce (např. návsí, tržišť, parků), oplocení a venkovního mobiliáře (lavičky, stoly, odpadkové koše, stojany na kola, zábradlí, úřední desky, informační panely), obnova/doplnění nových prvků na veřejná prostranství (např. estetické prvky, herní prvky), obnova a/nebo výstavba čekáren na zastávkách hromadné dopravy</a:t>
            </a:r>
            <a:r>
              <a:rPr lang="cs-CZ" i="1" dirty="0"/>
              <a:t> </a:t>
            </a:r>
            <a:endParaRPr lang="cs-CZ" dirty="0"/>
          </a:p>
          <a:p>
            <a:pPr marL="742950" lvl="1" indent="-285750" algn="just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dirty="0"/>
              <a:t>výdaje na parkové úpravy (terénní úpravy, ohumusování, zatravnění včetně nákladů na osivo, nákup a výsadba dřevin) vyjma vodních ploch, v zastavěném území obce (intravilánu) v souvislosti s projektem</a:t>
            </a:r>
          </a:p>
          <a:p>
            <a:pPr>
              <a:spcBef>
                <a:spcPts val="600"/>
              </a:spcBef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E6E1FEA-8D44-4417-87CC-3747E200DE9D}"/>
              </a:ext>
            </a:extLst>
          </p:cNvPr>
          <p:cNvSpPr txBox="1"/>
          <p:nvPr/>
        </p:nvSpPr>
        <p:spPr>
          <a:xfrm>
            <a:off x="189856" y="5849474"/>
            <a:ext cx="8764288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b="1" i="1" dirty="0">
                <a:solidFill>
                  <a:schemeClr val="tx1"/>
                </a:solidFill>
              </a:rPr>
              <a:t>Jedná se pouze o příklad způsobilých výdajů, </a:t>
            </a:r>
            <a:r>
              <a:rPr lang="cs-CZ" b="1" i="1" dirty="0"/>
              <a:t>oblasti podpory zatím v jednání, nutno vyjasnit případné překryvy s IROP a OPŽP. Přesně stanovené oblasti podpory budou známy až po </a:t>
            </a:r>
            <a:r>
              <a:rPr lang="cs-CZ" b="1" i="1" dirty="0">
                <a:solidFill>
                  <a:schemeClr val="tx1"/>
                </a:solidFill>
              </a:rPr>
              <a:t>schválení řídícím orgánem MZE v 1. pol. rok 2018.</a:t>
            </a:r>
          </a:p>
        </p:txBody>
      </p:sp>
    </p:spTree>
    <p:extLst>
      <p:ext uri="{BB962C8B-B14F-4D97-AF65-F5344CB8AC3E}">
        <p14:creationId xmlns:p14="http://schemas.microsoft.com/office/powerpoint/2010/main" val="2137362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908720"/>
            <a:ext cx="8717253" cy="563655"/>
          </a:xfrm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chemeClr val="tx2"/>
                </a:solidFill>
              </a:rPr>
              <a:t>Chystané úpravy PRV na rok 2019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33861" y="1635270"/>
            <a:ext cx="9143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cs-CZ" sz="2300" b="1" dirty="0">
                <a:solidFill>
                  <a:schemeClr val="tx2"/>
                </a:solidFill>
              </a:rPr>
              <a:t>článek 20 - Základní služby a obnova vesnic ve venkovských oblastech</a:t>
            </a:r>
            <a:endParaRPr lang="cs-CZ" sz="2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2310769"/>
            <a:ext cx="8229600" cy="3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CF905C-D18E-41C2-AAA3-CF8D1C6F5028}"/>
              </a:ext>
            </a:extLst>
          </p:cNvPr>
          <p:cNvSpPr/>
          <p:nvPr/>
        </p:nvSpPr>
        <p:spPr>
          <a:xfrm>
            <a:off x="189856" y="2244441"/>
            <a:ext cx="849694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u="sng" dirty="0"/>
              <a:t>Konkrétní příklady způsobilých výdajů na bázi Specifických pravidel PRV 2007 – 13</a:t>
            </a:r>
            <a:r>
              <a:rPr lang="cs-CZ" dirty="0"/>
              <a:t>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b="1" dirty="0"/>
              <a:t>ad b) místní základní služby a související infrastruktura vč. volného času a kultury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dirty="0"/>
              <a:t>stavební výdaje na obnovu, budov, ploch, včetně rozvodů, vytápění a sociálního zařízení k zajištění občanského vybavení a služeb v oblasti: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kulturní infrastruktury především zaměřené na děti a mládež pro kulturní a spolkovou činnost (např. centra společenského života, kulturní a spolkové domy) 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péče o děti k zajištění péče o děti včetně doprovodných stravovacích zařízení s příslušným vybavením (např. školka, družina)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vzdělávání k zajištění občanského vybavení a služeb v oblasti školství (venkovské školy) včetně doprovodných stravovacích zařízení –</a:t>
            </a:r>
            <a:r>
              <a:rPr lang="cs-CZ" i="1" dirty="0"/>
              <a:t> zejména venkovní učebny, kmenové učebny v malotřídních školách</a:t>
            </a:r>
            <a:endParaRPr lang="cs-CZ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dirty="0"/>
              <a:t>sportu a volnočasových aktivit především zaměřených na děti a mládež (např. dětská hřiště, tělocvičny, klubovny, včetně zázemí (vyjma občerstvení) – např. šatny, umývárny, WC, včetně přestavby a rekonstrukce stávajících objektů a ploch, které sloužily původně k jiným účelům, než pro sportovní a volnočasové aktivity)</a:t>
            </a:r>
          </a:p>
          <a:p>
            <a:pPr>
              <a:spcBef>
                <a:spcPts val="600"/>
              </a:spcBef>
            </a:pP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250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908720"/>
            <a:ext cx="8717253" cy="563655"/>
          </a:xfrm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chemeClr val="tx2"/>
                </a:solidFill>
              </a:rPr>
              <a:t>Chystané úpravy PRV na rok 2019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33861" y="1635270"/>
            <a:ext cx="9143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cs-CZ" sz="2300" b="1" dirty="0">
                <a:solidFill>
                  <a:schemeClr val="tx2"/>
                </a:solidFill>
              </a:rPr>
              <a:t>článek 20 - Základní služby a obnova vesnic ve venkovských oblastech</a:t>
            </a:r>
            <a:endParaRPr lang="cs-CZ" sz="2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2310769"/>
            <a:ext cx="8229600" cy="3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CF905C-D18E-41C2-AAA3-CF8D1C6F5028}"/>
              </a:ext>
            </a:extLst>
          </p:cNvPr>
          <p:cNvSpPr/>
          <p:nvPr/>
        </p:nvSpPr>
        <p:spPr>
          <a:xfrm>
            <a:off x="189856" y="2244441"/>
            <a:ext cx="8496944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u="sng" dirty="0"/>
              <a:t>Konkrétní příklady způsobilých výdajů na bázi Specifických pravidel PRV 2007 – 13</a:t>
            </a:r>
            <a:r>
              <a:rPr lang="cs-CZ" dirty="0"/>
              <a:t>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b="1" dirty="0"/>
              <a:t>ad c) veřejná rekreační infrastruktura a drobná turistická infrastruktury</a:t>
            </a:r>
          </a:p>
          <a:p>
            <a:pPr marL="285750" lvl="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/>
              <a:t>stezky:</a:t>
            </a:r>
          </a:p>
          <a:p>
            <a:pPr marL="742950" lvl="1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cs-CZ" dirty="0"/>
              <a:t>tvorba a obnova pěších a lyžařských stezek (nejedná se o vleky a lanovky), </a:t>
            </a:r>
            <a:r>
              <a:rPr lang="cs-CZ" dirty="0" err="1"/>
              <a:t>hippostezek</a:t>
            </a:r>
            <a:r>
              <a:rPr lang="cs-CZ" dirty="0"/>
              <a:t>, vinařských stezek a dalších tematických stezek (směrové tabule, informační tabule, značení, odpočinková místa podél stezek, budování a zpevnění mostků, lávek a povrchů, vyhlídky, zábradlí, úvaziště pro koně a veškeré další stavební výdaje související s danou stezkou)</a:t>
            </a:r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125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924560"/>
            <a:ext cx="8717253" cy="563655"/>
          </a:xfrm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chemeClr val="tx2"/>
                </a:solidFill>
              </a:rPr>
              <a:t>Chystané úpravy PRV na rok 2019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33861" y="1416621"/>
            <a:ext cx="914399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cs-CZ" sz="2300" b="1" dirty="0">
                <a:solidFill>
                  <a:schemeClr val="tx2"/>
                </a:solidFill>
              </a:rPr>
              <a:t>článek 20 - Základní služby a obnova vesnic ve venkovských oblastech</a:t>
            </a:r>
            <a:endParaRPr lang="cs-CZ" sz="2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2310769"/>
            <a:ext cx="8229600" cy="3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7ACF905C-D18E-41C2-AAA3-CF8D1C6F5028}"/>
              </a:ext>
            </a:extLst>
          </p:cNvPr>
          <p:cNvSpPr/>
          <p:nvPr/>
        </p:nvSpPr>
        <p:spPr>
          <a:xfrm>
            <a:off x="247235" y="1843861"/>
            <a:ext cx="8717252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u="sng" dirty="0"/>
              <a:t>Konkrétní příklady způsobilých výdajů na bázi Specifických pravidel PRV 2007 – 13</a:t>
            </a:r>
            <a:r>
              <a:rPr lang="cs-CZ" dirty="0"/>
              <a:t>: 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cs-CZ" b="1" dirty="0"/>
              <a:t>ad d) kulturní a přírodní dědictví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kulturní objekty a prvky</a:t>
            </a:r>
            <a:endParaRPr lang="cs-CZ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600" dirty="0"/>
              <a:t>stavební výdaje na stavební obnovu a zhodnocení památkových budov, kulturních objektů a prvků (kulturních prvků vesnic a venkovské krajiny, památných staveb a s tím souvisejících historických parků, zahrad, alejí, skupin stromů, solitérních dřevin)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historické parky, zahrady, aleje</a:t>
            </a:r>
            <a:endParaRPr lang="cs-CZ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600" dirty="0"/>
              <a:t>výdaje na revitalizaci (včetně případné stavební obnovy) historických parků, zahrad, alejí, skupin stromů i solitérních dřevin (např. zahradnické a sadovnické práce a úpravy, terénní úpravy, revitalizace a konzervace věkovitých dřevin jen jako součást projektu ve vazbě na stavební obnovu památky, opravy a/nebo výstavba stavebně-technických prvků – např. obvodových a opěrných zdí, teras, vstupních bran, parkových cest, altánů, fontán, jezírek, pořízení a instalace laviček, osvětlení)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místní muzea a expozice</a:t>
            </a:r>
            <a:endParaRPr lang="cs-CZ" dirty="0"/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600" dirty="0"/>
              <a:t>výdaje na realizaci nově vzniklých výstavních expozic a muzeí s nabídkou místních kulturních a historických zajímavostí s vazbou na místní historii, kulturní aktivity a tradiční lidovou kulturu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</a:pPr>
            <a:r>
              <a:rPr lang="cs-CZ" sz="1600" dirty="0"/>
              <a:t>výdaje na zařízení a vybavení výhradně sloužící pro veřejnost a výhradně související s expozicí a muzeem (výstavní vitríny, panely a montáže, informační tabule, osvětlení, audiovizuální technika, počítačová technika – hardware, software, zabezpečovací zařízení)</a:t>
            </a:r>
            <a:endParaRPr lang="cs-CZ" sz="16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24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908720"/>
            <a:ext cx="8717253" cy="563655"/>
          </a:xfrm>
        </p:spPr>
        <p:txBody>
          <a:bodyPr>
            <a:normAutofit/>
          </a:bodyPr>
          <a:lstStyle/>
          <a:p>
            <a:r>
              <a:rPr lang="pl-PL" sz="2800" b="1" cap="all" dirty="0">
                <a:solidFill>
                  <a:schemeClr val="tx2"/>
                </a:solidFill>
              </a:rPr>
              <a:t>Chystané úpravy PRV na rok 2019</a:t>
            </a:r>
            <a:endParaRPr lang="cs-CZ" sz="2800" b="1" cap="all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60"/>
            <a:ext cx="9144000" cy="150751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40D86EA-CAF1-4A47-BA42-A4727E10038E}"/>
              </a:ext>
            </a:extLst>
          </p:cNvPr>
          <p:cNvSpPr txBox="1"/>
          <p:nvPr/>
        </p:nvSpPr>
        <p:spPr>
          <a:xfrm>
            <a:off x="473443" y="1484558"/>
            <a:ext cx="82296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300" b="1" dirty="0">
                <a:solidFill>
                  <a:schemeClr val="tx2"/>
                </a:solidFill>
              </a:rPr>
              <a:t>2.  Přesun finančních prostředků z </a:t>
            </a:r>
            <a:r>
              <a:rPr lang="cs-CZ" sz="2300" b="1" dirty="0" err="1">
                <a:solidFill>
                  <a:schemeClr val="tx2"/>
                </a:solidFill>
              </a:rPr>
              <a:t>Fiche</a:t>
            </a:r>
            <a:r>
              <a:rPr lang="cs-CZ" sz="2300" b="1" dirty="0">
                <a:solidFill>
                  <a:schemeClr val="tx2"/>
                </a:solidFill>
              </a:rPr>
              <a:t> Lesní cesty na Polní cesty</a:t>
            </a:r>
            <a:endParaRPr lang="cs-CZ" sz="23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2310769"/>
            <a:ext cx="8229600" cy="3995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149C2AF-CFB6-400F-95E6-AB3E01F8E333}"/>
              </a:ext>
            </a:extLst>
          </p:cNvPr>
          <p:cNvSpPr txBox="1"/>
          <p:nvPr/>
        </p:nvSpPr>
        <p:spPr>
          <a:xfrm>
            <a:off x="432420" y="1844681"/>
            <a:ext cx="770485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Fiche</a:t>
            </a:r>
            <a:r>
              <a:rPr lang="cs-CZ" b="1" dirty="0"/>
              <a:t> č. 9: Investice do sítě lesních cest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alokace </a:t>
            </a:r>
            <a:r>
              <a:rPr lang="cs-CZ" b="1" dirty="0"/>
              <a:t>2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Dotace 90 %</a:t>
            </a:r>
            <a:endParaRPr lang="cs-CZ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lesní cesty, obnova či nová výstavba souvisejících objektů a technického vybavení </a:t>
            </a:r>
            <a:r>
              <a:rPr lang="en-US" i="1" dirty="0"/>
              <a:t>(</a:t>
            </a:r>
            <a:r>
              <a:rPr lang="en-US" i="1" dirty="0" err="1"/>
              <a:t>např</a:t>
            </a:r>
            <a:r>
              <a:rPr lang="en-US" i="1" dirty="0"/>
              <a:t>. </a:t>
            </a:r>
            <a:r>
              <a:rPr lang="cs-CZ" i="1" dirty="0"/>
              <a:t>mosty, propustky, brody, příkopy, svodnice, trativody, výhybny, obratiště, zábradlí i dopravní značky</a:t>
            </a:r>
            <a:r>
              <a:rPr lang="en-US" i="1" dirty="0"/>
              <a:t>)</a:t>
            </a:r>
            <a:r>
              <a:rPr lang="cs-CZ" dirty="0"/>
              <a:t> </a:t>
            </a:r>
          </a:p>
          <a:p>
            <a:pPr>
              <a:spcBef>
                <a:spcPts val="1200"/>
              </a:spcBef>
            </a:pPr>
            <a:r>
              <a:rPr lang="cs-CZ" b="1" dirty="0" err="1"/>
              <a:t>Fiche</a:t>
            </a:r>
            <a:r>
              <a:rPr lang="cs-CZ" b="1" dirty="0"/>
              <a:t> č. 10: Opravy a budování sítě polních cest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Finanční alokace </a:t>
            </a:r>
            <a:r>
              <a:rPr lang="cs-CZ" b="1" dirty="0"/>
              <a:t>0,5 mil. Kč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Dotace 90 %</a:t>
            </a:r>
            <a:endParaRPr lang="cs-CZ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polní cesty, obnova či nová výstavba souvisejících objektů a technického vybavení </a:t>
            </a:r>
            <a:r>
              <a:rPr lang="en-US" i="1" dirty="0"/>
              <a:t>(</a:t>
            </a:r>
            <a:r>
              <a:rPr lang="en-US" i="1" dirty="0" err="1"/>
              <a:t>např</a:t>
            </a:r>
            <a:r>
              <a:rPr lang="en-US" i="1" dirty="0"/>
              <a:t>. </a:t>
            </a:r>
            <a:r>
              <a:rPr lang="cs-CZ" i="1" dirty="0"/>
              <a:t>mosty, propustky, brody, příkopy, svodnice, trativody, výhybny, obratiště, zábradlí i dopravní značky</a:t>
            </a:r>
            <a:r>
              <a:rPr lang="en-US" i="1" dirty="0"/>
              <a:t>)</a:t>
            </a:r>
            <a:r>
              <a:rPr lang="cs-CZ" b="1" dirty="0"/>
              <a:t> - </a:t>
            </a:r>
            <a:r>
              <a:rPr lang="cs-CZ" i="1" dirty="0"/>
              <a:t>musí být realizovány na území, kde byly </a:t>
            </a:r>
            <a:r>
              <a:rPr lang="cs-CZ" b="1" i="1" dirty="0"/>
              <a:t>dokončeny pozemkové úpravy </a:t>
            </a:r>
            <a:r>
              <a:rPr lang="en-US" b="1" i="1" dirty="0"/>
              <a:t>(</a:t>
            </a:r>
            <a:r>
              <a:rPr lang="en-US" b="1" i="1" dirty="0" err="1">
                <a:solidFill>
                  <a:srgbClr val="C00000"/>
                </a:solidFill>
              </a:rPr>
              <a:t>obce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cs-CZ" b="1" i="1" dirty="0">
                <a:solidFill>
                  <a:srgbClr val="C00000"/>
                </a:solidFill>
              </a:rPr>
              <a:t>jako žadatelé </a:t>
            </a:r>
            <a:r>
              <a:rPr lang="en-US" b="1" i="1" dirty="0" err="1">
                <a:solidFill>
                  <a:srgbClr val="C00000"/>
                </a:solidFill>
              </a:rPr>
              <a:t>mají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vyjímku</a:t>
            </a:r>
            <a:r>
              <a:rPr lang="cs-CZ" b="1" i="1" dirty="0">
                <a:solidFill>
                  <a:srgbClr val="C00000"/>
                </a:solidFill>
              </a:rPr>
              <a:t> bez pozemkových úprav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b="1" i="1" dirty="0">
                <a:solidFill>
                  <a:srgbClr val="C00000"/>
                </a:solidFill>
              </a:rPr>
              <a:t> </a:t>
            </a:r>
            <a:r>
              <a:rPr lang="en-US" b="1" i="1" dirty="0" err="1">
                <a:solidFill>
                  <a:srgbClr val="C00000"/>
                </a:solidFill>
              </a:rPr>
              <a:t>udržitelnost</a:t>
            </a:r>
            <a:r>
              <a:rPr lang="en-US" b="1" i="1" dirty="0">
                <a:solidFill>
                  <a:srgbClr val="C00000"/>
                </a:solidFill>
              </a:rPr>
              <a:t> 10 let</a:t>
            </a:r>
            <a:r>
              <a:rPr lang="en-US" b="1" i="1" dirty="0"/>
              <a:t>)</a:t>
            </a:r>
            <a:endParaRPr lang="cs-CZ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32BD6C3-ACA6-4604-BF57-7CA666192065}"/>
              </a:ext>
            </a:extLst>
          </p:cNvPr>
          <p:cNvSpPr txBox="1"/>
          <p:nvPr/>
        </p:nvSpPr>
        <p:spPr>
          <a:xfrm>
            <a:off x="200200" y="5983465"/>
            <a:ext cx="876428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i="1" dirty="0">
                <a:solidFill>
                  <a:schemeClr val="tx1"/>
                </a:solidFill>
              </a:rPr>
              <a:t>V případě většího zájmu o opravy sítě polních cest – </a:t>
            </a:r>
            <a:r>
              <a:rPr lang="cs-CZ" b="1" i="1" dirty="0" err="1">
                <a:solidFill>
                  <a:schemeClr val="tx1"/>
                </a:solidFill>
              </a:rPr>
              <a:t>Fiche</a:t>
            </a:r>
            <a:r>
              <a:rPr lang="cs-CZ" b="1" i="1" dirty="0">
                <a:solidFill>
                  <a:schemeClr val="tx1"/>
                </a:solidFill>
              </a:rPr>
              <a:t> 10 budou finanční prostředky ve výši 2 mil. Kč přesunuty z </a:t>
            </a:r>
            <a:r>
              <a:rPr lang="cs-CZ" b="1" i="1" dirty="0" err="1">
                <a:solidFill>
                  <a:schemeClr val="tx1"/>
                </a:solidFill>
              </a:rPr>
              <a:t>Fiche</a:t>
            </a:r>
            <a:r>
              <a:rPr lang="cs-CZ" b="1" i="1" dirty="0">
                <a:solidFill>
                  <a:schemeClr val="tx1"/>
                </a:solidFill>
              </a:rPr>
              <a:t> 9, kde nyní zájem žadatelů není.</a:t>
            </a:r>
          </a:p>
        </p:txBody>
      </p:sp>
    </p:spTree>
    <p:extLst>
      <p:ext uri="{BB962C8B-B14F-4D97-AF65-F5344CB8AC3E}">
        <p14:creationId xmlns:p14="http://schemas.microsoft.com/office/powerpoint/2010/main" val="1914841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3" y="978176"/>
            <a:ext cx="8717253" cy="5636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6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Financování MAS Zubří země, o.p.s. v roce 2018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739"/>
            <a:ext cx="9144000" cy="1507512"/>
          </a:xfrm>
          <a:prstGeom prst="rect">
            <a:avLst/>
          </a:prstGeom>
        </p:spPr>
      </p:pic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1700808"/>
            <a:ext cx="8229600" cy="4605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>
                <a:solidFill>
                  <a:schemeClr val="tx1"/>
                </a:solidFill>
              </a:rPr>
              <a:t>Příspěvek na činnost pro rok 2018 – </a:t>
            </a:r>
            <a:r>
              <a:rPr lang="cs-CZ" sz="2400" b="1" dirty="0">
                <a:solidFill>
                  <a:srgbClr val="FF0000"/>
                </a:solidFill>
              </a:rPr>
              <a:t>4 Kč/obyvatel</a:t>
            </a:r>
          </a:p>
        </p:txBody>
      </p:sp>
      <p:graphicFrame>
        <p:nvGraphicFramePr>
          <p:cNvPr id="12" name="Tabulka 11">
            <a:extLst>
              <a:ext uri="{FF2B5EF4-FFF2-40B4-BE49-F238E27FC236}">
                <a16:creationId xmlns:a16="http://schemas.microsoft.com/office/drawing/2014/main" id="{35E648B1-F241-479F-9F56-342E1D639D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368303"/>
              </p:ext>
            </p:extLst>
          </p:nvPr>
        </p:nvGraphicFramePr>
        <p:xfrm>
          <a:off x="622246" y="2354565"/>
          <a:ext cx="7967229" cy="31559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1929">
                  <a:extLst>
                    <a:ext uri="{9D8B030D-6E8A-4147-A177-3AD203B41FA5}">
                      <a16:colId xmlns:a16="http://schemas.microsoft.com/office/drawing/2014/main" val="8061226"/>
                    </a:ext>
                  </a:extLst>
                </a:gridCol>
                <a:gridCol w="1318915">
                  <a:extLst>
                    <a:ext uri="{9D8B030D-6E8A-4147-A177-3AD203B41FA5}">
                      <a16:colId xmlns:a16="http://schemas.microsoft.com/office/drawing/2014/main" val="1939871211"/>
                    </a:ext>
                  </a:extLst>
                </a:gridCol>
                <a:gridCol w="1638122">
                  <a:extLst>
                    <a:ext uri="{9D8B030D-6E8A-4147-A177-3AD203B41FA5}">
                      <a16:colId xmlns:a16="http://schemas.microsoft.com/office/drawing/2014/main" val="213572233"/>
                    </a:ext>
                  </a:extLst>
                </a:gridCol>
                <a:gridCol w="2308263">
                  <a:extLst>
                    <a:ext uri="{9D8B030D-6E8A-4147-A177-3AD203B41FA5}">
                      <a16:colId xmlns:a16="http://schemas.microsoft.com/office/drawing/2014/main" val="1256651449"/>
                    </a:ext>
                  </a:extLst>
                </a:gridCol>
              </a:tblGrid>
              <a:tr h="99149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u="none" strike="noStrike" dirty="0">
                          <a:effectLst/>
                          <a:latin typeface="+mn-lt"/>
                        </a:rPr>
                        <a:t>Partner MAS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Počet obyvatel*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Výše příspěvku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Navýšení </a:t>
                      </a:r>
                    </a:p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oproti r. 2017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69557"/>
                  </a:ext>
                </a:extLst>
              </a:tr>
              <a:tr h="5203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Mikroregion </a:t>
                      </a:r>
                      <a:r>
                        <a:rPr lang="cs-CZ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Bystřicko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18 989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u="none" strike="noStrike" dirty="0">
                          <a:effectLst/>
                          <a:latin typeface="+mn-lt"/>
                        </a:rPr>
                        <a:t>75 956,-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30 956,-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01903343"/>
                  </a:ext>
                </a:extLst>
              </a:tr>
              <a:tr h="66583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Mikroregion Novoměstsko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18 192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72 768,-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27 768,-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9705851"/>
                  </a:ext>
                </a:extLst>
              </a:tr>
              <a:tr h="4891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Mikroregion Pernštejn**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2 427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9 708,-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- 292,-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90788208"/>
                  </a:ext>
                </a:extLst>
              </a:tr>
              <a:tr h="48911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39 608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158 432,-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58 432,-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185864"/>
                  </a:ext>
                </a:extLst>
              </a:tr>
            </a:tbl>
          </a:graphicData>
        </a:graphic>
      </p:graphicFrame>
      <p:sp>
        <p:nvSpPr>
          <p:cNvPr id="5" name="Obdélník 4">
            <a:extLst>
              <a:ext uri="{FF2B5EF4-FFF2-40B4-BE49-F238E27FC236}">
                <a16:creationId xmlns:a16="http://schemas.microsoft.com/office/drawing/2014/main" id="{E4681A16-A48E-41EC-9862-C39690FB0729}"/>
              </a:ext>
            </a:extLst>
          </p:cNvPr>
          <p:cNvSpPr/>
          <p:nvPr/>
        </p:nvSpPr>
        <p:spPr>
          <a:xfrm>
            <a:off x="457199" y="5574830"/>
            <a:ext cx="81322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88900"/>
            <a:r>
              <a:rPr lang="cs-CZ" sz="1400" i="1" dirty="0"/>
              <a:t>*Počet obyvatel v k 1. 1. 2017</a:t>
            </a:r>
          </a:p>
          <a:p>
            <a:pPr marL="177800" indent="-177800">
              <a:buNone/>
            </a:pPr>
            <a:r>
              <a:rPr lang="cs-CZ" sz="1400" i="1" dirty="0"/>
              <a:t>**Obce zahrnuté pod územní působnost Mikroregionu Pernštejn: Nedvědice, Skorotice, Černvír, Ujčov, Býšovec a Sejřek</a:t>
            </a:r>
          </a:p>
        </p:txBody>
      </p:sp>
      <p:pic>
        <p:nvPicPr>
          <p:cNvPr id="9" name="Picture 6" descr="schvalene_logo_zubri_zeme">
            <a:extLst>
              <a:ext uri="{FF2B5EF4-FFF2-40B4-BE49-F238E27FC236}">
                <a16:creationId xmlns:a16="http://schemas.microsoft.com/office/drawing/2014/main" id="{C2A929FD-8E10-4A52-A6C0-7BDA94C7C326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6924227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373" y="1068059"/>
            <a:ext cx="8717253" cy="5636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Příspěvek na činnost v MAS Kraje Vysočina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739"/>
            <a:ext cx="9144000" cy="1507512"/>
          </a:xfrm>
          <a:prstGeom prst="rect">
            <a:avLst/>
          </a:prstGeom>
        </p:spPr>
      </p:pic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1700808"/>
            <a:ext cx="8229600" cy="4605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58CBEC0-68BE-4831-A089-B7F39A879A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75293"/>
              </p:ext>
            </p:extLst>
          </p:nvPr>
        </p:nvGraphicFramePr>
        <p:xfrm>
          <a:off x="644977" y="2060848"/>
          <a:ext cx="7854044" cy="29169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7767">
                  <a:extLst>
                    <a:ext uri="{9D8B030D-6E8A-4147-A177-3AD203B41FA5}">
                      <a16:colId xmlns:a16="http://schemas.microsoft.com/office/drawing/2014/main" val="8061226"/>
                    </a:ext>
                  </a:extLst>
                </a:gridCol>
                <a:gridCol w="2576277">
                  <a:extLst>
                    <a:ext uri="{9D8B030D-6E8A-4147-A177-3AD203B41FA5}">
                      <a16:colId xmlns:a16="http://schemas.microsoft.com/office/drawing/2014/main" val="1939871211"/>
                    </a:ext>
                  </a:extLst>
                </a:gridCol>
              </a:tblGrid>
              <a:tr h="6323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Název MAS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Příspěvek na obyvatele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69557"/>
                  </a:ext>
                </a:extLst>
              </a:tr>
              <a:tr h="44277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Královská stezka, o.p.s.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4,-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43462"/>
                  </a:ext>
                </a:extLst>
              </a:tr>
              <a:tr h="442772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 Českomoravské pomezí o.p.s.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6,-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03343"/>
                  </a:ext>
                </a:extLst>
              </a:tr>
              <a:tr h="5665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Havlíčkův kraj, o.p.s.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05851"/>
                  </a:ext>
                </a:extLst>
              </a:tr>
              <a:tr h="4162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</a:t>
                      </a:r>
                      <a:r>
                        <a:rPr lang="cs-CZ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Jemnicko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o.p.s.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10,-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88208"/>
                  </a:ext>
                </a:extLst>
              </a:tr>
              <a:tr h="41620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Místní akční skupina Šipka, z. s.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12,-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1355"/>
                  </a:ext>
                </a:extLst>
              </a:tr>
            </a:tbl>
          </a:graphicData>
        </a:graphic>
      </p:graphicFrame>
      <p:pic>
        <p:nvPicPr>
          <p:cNvPr id="10" name="Picture 6" descr="schvalene_logo_zubri_zeme">
            <a:extLst>
              <a:ext uri="{FF2B5EF4-FFF2-40B4-BE49-F238E27FC236}">
                <a16:creationId xmlns:a16="http://schemas.microsoft.com/office/drawing/2014/main" id="{4F95D1FE-673A-40C5-8EC6-21A2F827D5F9}"/>
              </a:ext>
            </a:extLst>
          </p:cNvPr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94103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8568952" cy="742591"/>
          </a:xfrm>
        </p:spPr>
        <p:txBody>
          <a:bodyPr>
            <a:normAutofit fontScale="90000"/>
          </a:bodyPr>
          <a:lstStyle/>
          <a:p>
            <a:r>
              <a:rPr lang="cs-CZ" sz="36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Výsledky </a:t>
            </a:r>
            <a:r>
              <a:rPr lang="cs-CZ" sz="36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UZAVŘENých</a:t>
            </a:r>
            <a:r>
              <a:rPr lang="cs-CZ" sz="36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VÝZeV</a:t>
            </a:r>
            <a:r>
              <a:rPr lang="cs-CZ" sz="36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b="1" cap="all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irop</a:t>
            </a:r>
            <a:r>
              <a:rPr lang="cs-CZ" sz="3600" b="1" cap="al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394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7235" y="847053"/>
            <a:ext cx="8717253" cy="5636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2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Rozpočtový výhled na rok 2018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6739"/>
            <a:ext cx="9144000" cy="1507512"/>
          </a:xfrm>
          <a:prstGeom prst="rect">
            <a:avLst/>
          </a:prstGeom>
        </p:spPr>
      </p:pic>
      <p:sp>
        <p:nvSpPr>
          <p:cNvPr id="8" name="Zástupný symbol pro obsah 5">
            <a:extLst>
              <a:ext uri="{FF2B5EF4-FFF2-40B4-BE49-F238E27FC236}">
                <a16:creationId xmlns:a16="http://schemas.microsoft.com/office/drawing/2014/main" id="{00DC5D17-7854-4522-8D2F-29774DB5D7F5}"/>
              </a:ext>
            </a:extLst>
          </p:cNvPr>
          <p:cNvSpPr txBox="1">
            <a:spLocks/>
          </p:cNvSpPr>
          <p:nvPr/>
        </p:nvSpPr>
        <p:spPr>
          <a:xfrm>
            <a:off x="457200" y="1410708"/>
            <a:ext cx="8229600" cy="4895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7B67F53-57B2-473D-AA04-AFFD273592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38672"/>
              </p:ext>
            </p:extLst>
          </p:nvPr>
        </p:nvGraphicFramePr>
        <p:xfrm>
          <a:off x="824997" y="1539353"/>
          <a:ext cx="7421996" cy="46386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61951">
                  <a:extLst>
                    <a:ext uri="{9D8B030D-6E8A-4147-A177-3AD203B41FA5}">
                      <a16:colId xmlns:a16="http://schemas.microsoft.com/office/drawing/2014/main" val="8061226"/>
                    </a:ext>
                  </a:extLst>
                </a:gridCol>
                <a:gridCol w="1509880">
                  <a:extLst>
                    <a:ext uri="{9D8B030D-6E8A-4147-A177-3AD203B41FA5}">
                      <a16:colId xmlns:a16="http://schemas.microsoft.com/office/drawing/2014/main" val="1939871211"/>
                    </a:ext>
                  </a:extLst>
                </a:gridCol>
                <a:gridCol w="2750165">
                  <a:extLst>
                    <a:ext uri="{9D8B030D-6E8A-4147-A177-3AD203B41FA5}">
                      <a16:colId xmlns:a16="http://schemas.microsoft.com/office/drawing/2014/main" val="1943448849"/>
                    </a:ext>
                  </a:extLst>
                </a:gridCol>
              </a:tblGrid>
              <a:tr h="37358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Příjmy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869557"/>
                  </a:ext>
                </a:extLst>
              </a:tr>
              <a:tr h="32200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Položka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Plán v Kč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Komentář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021050"/>
                  </a:ext>
                </a:extLst>
              </a:tr>
              <a:tr h="357181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Příspěvek na činnost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158.432,-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Kč/obyv.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943462"/>
                  </a:ext>
                </a:extLst>
              </a:tr>
              <a:tr h="44778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Dotace IROP 4.2 pro MAS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1.857.250,-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95 % dotace - předfinancováno úvěrem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903343"/>
                  </a:ext>
                </a:extLst>
              </a:tr>
              <a:tr h="354507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Dotace Kraj Vysočina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76.000,-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80 % dotace</a:t>
                      </a: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05851"/>
                  </a:ext>
                </a:extLst>
              </a:tr>
              <a:tr h="35315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2.091.682,-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6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566490"/>
                  </a:ext>
                </a:extLst>
              </a:tr>
              <a:tr h="36841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Výdaje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788208"/>
                  </a:ext>
                </a:extLst>
              </a:tr>
              <a:tr h="335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Položka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Plán v Kč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Komentář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671355"/>
                  </a:ext>
                </a:extLst>
              </a:tr>
              <a:tr h="335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dotace IROP 4.2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1.955.000,-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Náklady včetně spoluúčasti 5%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925656"/>
                  </a:ext>
                </a:extLst>
              </a:tr>
              <a:tr h="335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dotace Kraje Vysočina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95.000,-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Náklady včetně spoluúčasti 20 %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11816"/>
                  </a:ext>
                </a:extLst>
              </a:tr>
              <a:tr h="33574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Bankovní poplatky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25.000,</a:t>
                      </a:r>
                      <a:r>
                        <a:rPr lang="cs-CZ" dirty="0"/>
                        <a:t>-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600" b="0" i="1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Neuznatelné náklady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57569"/>
                  </a:ext>
                </a:extLst>
              </a:tr>
              <a:tr h="335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Rezerva na neuznatelné náklady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16.682,-</a:t>
                      </a: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366982"/>
                  </a:ext>
                </a:extLst>
              </a:tr>
              <a:tr h="335748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2.091.682,-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600" b="0" i="1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4717811"/>
                  </a:ext>
                </a:extLst>
              </a:tr>
            </a:tbl>
          </a:graphicData>
        </a:graphic>
      </p:graphicFrame>
      <p:sp>
        <p:nvSpPr>
          <p:cNvPr id="9" name="TextovéPole 8">
            <a:extLst>
              <a:ext uri="{FF2B5EF4-FFF2-40B4-BE49-F238E27FC236}">
                <a16:creationId xmlns:a16="http://schemas.microsoft.com/office/drawing/2014/main" id="{9DDB1804-643A-4E91-8D5A-545F0A8F43DC}"/>
              </a:ext>
            </a:extLst>
          </p:cNvPr>
          <p:cNvSpPr txBox="1"/>
          <p:nvPr/>
        </p:nvSpPr>
        <p:spPr>
          <a:xfrm>
            <a:off x="1115616" y="6392412"/>
            <a:ext cx="68407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i="1" dirty="0"/>
              <a:t>Na spoluúčasti dotací a na neuznatelné výdaje je potřeba 141.750,- Kč</a:t>
            </a:r>
          </a:p>
        </p:txBody>
      </p:sp>
    </p:spTree>
    <p:extLst>
      <p:ext uri="{BB962C8B-B14F-4D97-AF65-F5344CB8AC3E}">
        <p14:creationId xmlns:p14="http://schemas.microsoft.com/office/powerpoint/2010/main" val="42569125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" y="-255501"/>
            <a:ext cx="9144000" cy="1333013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251520" y="476673"/>
            <a:ext cx="871296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b="1" cap="all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MAS Zubří země – poradenské místo </a:t>
            </a:r>
          </a:p>
          <a:p>
            <a:r>
              <a:rPr lang="cs-CZ" sz="1600" b="1" cap="all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(Úřední dny a kontaktní osoba) </a:t>
            </a:r>
          </a:p>
          <a:p>
            <a:endParaRPr lang="cs-CZ" sz="2000" b="1" cap="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5156120"/>
              </p:ext>
            </p:extLst>
          </p:nvPr>
        </p:nvGraphicFramePr>
        <p:xfrm>
          <a:off x="283238" y="1729528"/>
          <a:ext cx="8568323" cy="223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358">
                  <a:extLst>
                    <a:ext uri="{9D8B030D-6E8A-4147-A177-3AD203B41FA5}">
                      <a16:colId xmlns:a16="http://schemas.microsoft.com/office/drawing/2014/main" val="807849737"/>
                    </a:ext>
                  </a:extLst>
                </a:gridCol>
                <a:gridCol w="1176653">
                  <a:extLst>
                    <a:ext uri="{9D8B030D-6E8A-4147-A177-3AD203B41FA5}">
                      <a16:colId xmlns:a16="http://schemas.microsoft.com/office/drawing/2014/main" val="1822870775"/>
                    </a:ext>
                  </a:extLst>
                </a:gridCol>
                <a:gridCol w="1428793">
                  <a:extLst>
                    <a:ext uri="{9D8B030D-6E8A-4147-A177-3AD203B41FA5}">
                      <a16:colId xmlns:a16="http://schemas.microsoft.com/office/drawing/2014/main" val="4213401640"/>
                    </a:ext>
                  </a:extLst>
                </a:gridCol>
                <a:gridCol w="2353306">
                  <a:extLst>
                    <a:ext uri="{9D8B030D-6E8A-4147-A177-3AD203B41FA5}">
                      <a16:colId xmlns:a16="http://schemas.microsoft.com/office/drawing/2014/main" val="117539827"/>
                    </a:ext>
                  </a:extLst>
                </a:gridCol>
                <a:gridCol w="2185213">
                  <a:extLst>
                    <a:ext uri="{9D8B030D-6E8A-4147-A177-3AD203B41FA5}">
                      <a16:colId xmlns:a16="http://schemas.microsoft.com/office/drawing/2014/main" val="2777660107"/>
                    </a:ext>
                  </a:extLst>
                </a:gridCol>
              </a:tblGrid>
              <a:tr h="4855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Jméno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Funkce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Telefon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E-mail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Konzultace na poradenském místě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8034971"/>
                  </a:ext>
                </a:extLst>
              </a:tr>
              <a:tr h="6055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Jarmila Zemanová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Vedoucí manažer SCLLD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731 575 342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zubri.zeme@centrum.cz</a:t>
                      </a: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4"/>
                        </a:rPr>
                        <a:t>zemanova@zubrizeme.cz</a:t>
                      </a:r>
                      <a:endParaRPr lang="cs-CZ" sz="120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6902749"/>
                  </a:ext>
                </a:extLst>
              </a:tr>
              <a:tr h="6417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Lada Scherrerová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739 393 121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zubri.zeme@centrum.cz</a:t>
                      </a: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5"/>
                        </a:rPr>
                        <a:t>scherrerova@zubrizeme.cz</a:t>
                      </a:r>
                      <a:endParaRPr lang="cs-CZ" sz="120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Nové Město na Moravě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70025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Ing. Lada Jindrová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Manažer SCLLD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739 393 111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566 590 393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3"/>
                        </a:rPr>
                        <a:t>zubri.zeme@centrum.cz</a:t>
                      </a: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sz="1200" u="sng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  <a:hlinkClick r:id="rId6"/>
                        </a:rPr>
                        <a:t>jindrova@zubrizeme.cz</a:t>
                      </a:r>
                      <a:endParaRPr lang="cs-CZ" sz="1200" u="sng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Bystřice nad Pernštejnem</a:t>
                      </a:r>
                      <a:endParaRPr lang="cs-CZ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6648051"/>
                  </a:ext>
                </a:extLst>
              </a:tr>
            </a:tbl>
          </a:graphicData>
        </a:graphic>
      </p:graphicFrame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143912"/>
              </p:ext>
            </p:extLst>
          </p:nvPr>
        </p:nvGraphicFramePr>
        <p:xfrm>
          <a:off x="290208" y="4270583"/>
          <a:ext cx="8561352" cy="201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676">
                  <a:extLst>
                    <a:ext uri="{9D8B030D-6E8A-4147-A177-3AD203B41FA5}">
                      <a16:colId xmlns:a16="http://schemas.microsoft.com/office/drawing/2014/main" val="602091575"/>
                    </a:ext>
                  </a:extLst>
                </a:gridCol>
                <a:gridCol w="4280676">
                  <a:extLst>
                    <a:ext uri="{9D8B030D-6E8A-4147-A177-3AD203B41FA5}">
                      <a16:colId xmlns:a16="http://schemas.microsoft.com/office/drawing/2014/main" val="4036835143"/>
                    </a:ext>
                  </a:extLst>
                </a:gridCol>
              </a:tblGrid>
              <a:tr h="25012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 Zubří země, o.p.s.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4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205652"/>
                  </a:ext>
                </a:extLst>
              </a:tr>
              <a:tr h="2331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Poradenské místo - Bystřice nad Pernštejnem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Poradenské místo - Nové Město na Moravě</a:t>
                      </a:r>
                      <a:endParaRPr lang="cs-CZ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349799"/>
                  </a:ext>
                </a:extLst>
              </a:tr>
              <a:tr h="1409288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9063570"/>
                  </a:ext>
                </a:extLst>
              </a:tr>
            </a:tbl>
          </a:graphicData>
        </a:graphic>
      </p:graphicFrame>
      <p:pic>
        <p:nvPicPr>
          <p:cNvPr id="16" name="Obráze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4329" y="5133328"/>
            <a:ext cx="3067478" cy="1028844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 rotWithShape="1">
          <a:blip r:embed="rId8"/>
          <a:srcRect r="3012" b="7843"/>
          <a:stretch/>
        </p:blipFill>
        <p:spPr>
          <a:xfrm>
            <a:off x="804330" y="4878731"/>
            <a:ext cx="3067478" cy="254597"/>
          </a:xfrm>
          <a:prstGeom prst="rect">
            <a:avLst/>
          </a:prstGeo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3C97FA1-B7A8-4BC3-8D33-013112197ABD}"/>
              </a:ext>
            </a:extLst>
          </p:cNvPr>
          <p:cNvSpPr/>
          <p:nvPr/>
        </p:nvSpPr>
        <p:spPr>
          <a:xfrm>
            <a:off x="3059832" y="6416769"/>
            <a:ext cx="2952328" cy="2525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/>
              <a:t>www.zubrizeme.cz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A318652-DA2F-47FA-94F9-85B5EA21ED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6056" y="4965286"/>
            <a:ext cx="3162741" cy="276264"/>
          </a:xfrm>
          <a:prstGeom prst="rect">
            <a:avLst/>
          </a:prstGeom>
        </p:spPr>
      </p:pic>
      <p:pic>
        <p:nvPicPr>
          <p:cNvPr id="11" name="Picture 6" descr="schvalene_logo_zubri_zeme">
            <a:extLst>
              <a:ext uri="{FF2B5EF4-FFF2-40B4-BE49-F238E27FC236}">
                <a16:creationId xmlns:a16="http://schemas.microsoft.com/office/drawing/2014/main" id="{0F2C8828-E947-4F6A-B980-C209990B6691}"/>
              </a:ext>
            </a:extLst>
          </p:cNvPr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141" y="6344260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09696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926769"/>
            <a:ext cx="1432560" cy="61150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" y="34747"/>
            <a:ext cx="9144000" cy="1507512"/>
          </a:xfrm>
          <a:prstGeom prst="rect">
            <a:avLst/>
          </a:prstGeom>
        </p:spPr>
      </p:pic>
      <p:sp>
        <p:nvSpPr>
          <p:cNvPr id="10" name="Nadpis 1"/>
          <p:cNvSpPr txBox="1">
            <a:spLocks/>
          </p:cNvSpPr>
          <p:nvPr/>
        </p:nvSpPr>
        <p:spPr>
          <a:xfrm>
            <a:off x="539552" y="2564904"/>
            <a:ext cx="8229600" cy="151216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effectLst>
            <a:innerShdw blurRad="190500">
              <a:prstClr val="black"/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1692176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196752"/>
            <a:ext cx="8280920" cy="171516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Výzva MAS - IROP – Podpora bezpečnosti a komfortu nemotorové a hromadné dopravy – </a:t>
            </a:r>
            <a:b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aktivita: Bezpečnost dopravy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7"/>
            <a:ext cx="9144000" cy="1507512"/>
          </a:xfrm>
          <a:prstGeom prst="rect">
            <a:avLst/>
          </a:prstGeom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E10FADA-22F9-4C92-A543-5D6CFFEC1E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205545"/>
              </p:ext>
            </p:extLst>
          </p:nvPr>
        </p:nvGraphicFramePr>
        <p:xfrm>
          <a:off x="216024" y="2776016"/>
          <a:ext cx="8604448" cy="24760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2889">
                  <a:extLst>
                    <a:ext uri="{9D8B030D-6E8A-4147-A177-3AD203B41FA5}">
                      <a16:colId xmlns:a16="http://schemas.microsoft.com/office/drawing/2014/main" val="1876527890"/>
                    </a:ext>
                  </a:extLst>
                </a:gridCol>
                <a:gridCol w="1564445">
                  <a:extLst>
                    <a:ext uri="{9D8B030D-6E8A-4147-A177-3AD203B41FA5}">
                      <a16:colId xmlns:a16="http://schemas.microsoft.com/office/drawing/2014/main" val="2313188836"/>
                    </a:ext>
                  </a:extLst>
                </a:gridCol>
                <a:gridCol w="3558762">
                  <a:extLst>
                    <a:ext uri="{9D8B030D-6E8A-4147-A177-3AD203B41FA5}">
                      <a16:colId xmlns:a16="http://schemas.microsoft.com/office/drawing/2014/main" val="1103270550"/>
                    </a:ext>
                  </a:extLst>
                </a:gridCol>
                <a:gridCol w="1607507">
                  <a:extLst>
                    <a:ext uri="{9D8B030D-6E8A-4147-A177-3AD203B41FA5}">
                      <a16:colId xmlns:a16="http://schemas.microsoft.com/office/drawing/2014/main" val="2524751839"/>
                    </a:ext>
                  </a:extLst>
                </a:gridCol>
                <a:gridCol w="1560845">
                  <a:extLst>
                    <a:ext uri="{9D8B030D-6E8A-4147-A177-3AD203B41FA5}">
                      <a16:colId xmlns:a16="http://schemas.microsoft.com/office/drawing/2014/main" val="2668350088"/>
                    </a:ext>
                  </a:extLst>
                </a:gridCol>
              </a:tblGrid>
              <a:tr h="5089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s-CZ" sz="1400">
                          <a:effectLst/>
                        </a:rPr>
                        <a:t>Žadatel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s-CZ" sz="1400">
                          <a:effectLst/>
                        </a:rPr>
                        <a:t>Název projektu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s-CZ" sz="1400">
                          <a:effectLst/>
                        </a:rPr>
                        <a:t>Celkové způsobilé výdaje v Kč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</a:pPr>
                      <a:r>
                        <a:rPr lang="cs-CZ" sz="1400">
                          <a:effectLst/>
                        </a:rPr>
                        <a:t>Požadovaná výše podpory v Kč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1389410"/>
                  </a:ext>
                </a:extLst>
              </a:tr>
              <a:tr h="370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Obec Bobrůvka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Chodníky a autobusová zastávka v Bobrůvce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1 277 911,00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1 214 015,45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4590889"/>
                  </a:ext>
                </a:extLst>
              </a:tr>
              <a:tr h="370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2.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Obec Zubří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CHODNÍK U SILNICE III/36039 - OBEC ZUBŘÍ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537 080,00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510 226,00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513000"/>
                  </a:ext>
                </a:extLst>
              </a:tr>
              <a:tr h="48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Obec Unčín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Zvýšení bezpečnosti dopravy v obci Unčín revitalizací stávajících chodníků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749 923,00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712 426,85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8363235"/>
                  </a:ext>
                </a:extLst>
              </a:tr>
              <a:tr h="4894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4.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Mikroregion Pernštejn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CHODNÍK ČERNVÍR-NEDVĚDICE, 1. ETAPA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1 499 186,73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1 424 227,39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2499639"/>
                  </a:ext>
                </a:extLst>
              </a:tr>
              <a:tr h="230334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CELKEM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4 064 100,73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3 860 895,69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5991655"/>
                  </a:ext>
                </a:extLst>
              </a:tr>
            </a:tbl>
          </a:graphicData>
        </a:graphic>
      </p:graphicFrame>
      <p:sp>
        <p:nvSpPr>
          <p:cNvPr id="9" name="Obdélník 8">
            <a:extLst>
              <a:ext uri="{FF2B5EF4-FFF2-40B4-BE49-F238E27FC236}">
                <a16:creationId xmlns:a16="http://schemas.microsoft.com/office/drawing/2014/main" id="{021EACAE-1EFE-46AA-914A-D973C8EC2DC5}"/>
              </a:ext>
            </a:extLst>
          </p:cNvPr>
          <p:cNvSpPr/>
          <p:nvPr/>
        </p:nvSpPr>
        <p:spPr>
          <a:xfrm>
            <a:off x="827584" y="5395072"/>
            <a:ext cx="7704856" cy="113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alokace na tuto výzvu:				4 000 000 Kč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objem požadované finanční podpory za danou výzvu:	3 860 895,69 Kč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Částka nevyčerpaných alokovaných prostředků dané výzvy: 	139 104,31 Kč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230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8280920" cy="1002439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Výzva MAS - IROP – Podpora infrastruktury pro sociální služby – aktivita: Rozvoj sociálních služeb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17"/>
            <a:ext cx="9144000" cy="150751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21EACAE-1EFE-46AA-914A-D973C8EC2DC5}"/>
              </a:ext>
            </a:extLst>
          </p:cNvPr>
          <p:cNvSpPr/>
          <p:nvPr/>
        </p:nvSpPr>
        <p:spPr>
          <a:xfrm>
            <a:off x="467544" y="4958050"/>
            <a:ext cx="83529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Celková alokace na tuto výzvu:				3 000 000 Kč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Celkový objem požadované finanční podpory za danou výzvu:	</a:t>
            </a:r>
            <a:r>
              <a:rPr lang="cs-CZ" b="1" dirty="0"/>
              <a:t>474 509,82 </a:t>
            </a: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Kč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b="1" dirty="0">
                <a:ea typeface="Calibri" panose="020F0502020204030204" pitchFamily="34" charset="0"/>
                <a:cs typeface="Times New Roman" panose="02020603050405020304" pitchFamily="18" charset="0"/>
              </a:rPr>
              <a:t>Částka nevyčerpaných alokovaných prostředků dané výzvy: 	</a:t>
            </a:r>
            <a:r>
              <a:rPr lang="cs-CZ" b="1" dirty="0"/>
              <a:t>2 525 490,18 Kč</a:t>
            </a:r>
            <a:endParaRPr lang="cs-CZ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0DED4A7-1354-4579-91F9-8012D41AED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642012"/>
              </p:ext>
            </p:extLst>
          </p:nvPr>
        </p:nvGraphicFramePr>
        <p:xfrm>
          <a:off x="539552" y="2564904"/>
          <a:ext cx="7992887" cy="2016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4237">
                  <a:extLst>
                    <a:ext uri="{9D8B030D-6E8A-4147-A177-3AD203B41FA5}">
                      <a16:colId xmlns:a16="http://schemas.microsoft.com/office/drawing/2014/main" val="378589657"/>
                    </a:ext>
                  </a:extLst>
                </a:gridCol>
                <a:gridCol w="2762809">
                  <a:extLst>
                    <a:ext uri="{9D8B030D-6E8A-4147-A177-3AD203B41FA5}">
                      <a16:colId xmlns:a16="http://schemas.microsoft.com/office/drawing/2014/main" val="1305498243"/>
                    </a:ext>
                  </a:extLst>
                </a:gridCol>
                <a:gridCol w="999526">
                  <a:extLst>
                    <a:ext uri="{9D8B030D-6E8A-4147-A177-3AD203B41FA5}">
                      <a16:colId xmlns:a16="http://schemas.microsoft.com/office/drawing/2014/main" val="4060628515"/>
                    </a:ext>
                  </a:extLst>
                </a:gridCol>
                <a:gridCol w="1407140">
                  <a:extLst>
                    <a:ext uri="{9D8B030D-6E8A-4147-A177-3AD203B41FA5}">
                      <a16:colId xmlns:a16="http://schemas.microsoft.com/office/drawing/2014/main" val="3799620380"/>
                    </a:ext>
                  </a:extLst>
                </a:gridCol>
                <a:gridCol w="1529175">
                  <a:extLst>
                    <a:ext uri="{9D8B030D-6E8A-4147-A177-3AD203B41FA5}">
                      <a16:colId xmlns:a16="http://schemas.microsoft.com/office/drawing/2014/main" val="2665183463"/>
                    </a:ext>
                  </a:extLst>
                </a:gridCol>
              </a:tblGrid>
              <a:tr h="8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Žadatel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Název projektu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Místo realizace/obec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Celkové způsobilé výdaje v Kč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Požadovaná výše podpory v Kč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24646"/>
                  </a:ext>
                </a:extLst>
              </a:tr>
              <a:tr h="8690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Kolpingovo dílo České republiky z.s.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Rekonstrukce kuchyně v Terapeutické komunitě Sejřek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Sejřek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499 484,03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474 509,82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9178468"/>
                  </a:ext>
                </a:extLst>
              </a:tr>
              <a:tr h="278133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CELKEM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499 484,03</a:t>
                      </a:r>
                      <a:endParaRPr lang="cs-CZ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</a:rPr>
                        <a:t>474 509,82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3870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89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8280920" cy="2304256"/>
          </a:xfrm>
        </p:spPr>
        <p:txBody>
          <a:bodyPr>
            <a:normAutofit/>
          </a:bodyPr>
          <a:lstStyle/>
          <a:p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Výzva MAS - IROP – Investice do kapacit a modernizace vybavení škol – </a:t>
            </a:r>
            <a:b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aktivita: Infrastruktura základních škol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9817"/>
            <a:ext cx="9144000" cy="1507512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21EACAE-1EFE-46AA-914A-D973C8EC2DC5}"/>
              </a:ext>
            </a:extLst>
          </p:cNvPr>
          <p:cNvSpPr/>
          <p:nvPr/>
        </p:nvSpPr>
        <p:spPr>
          <a:xfrm>
            <a:off x="395536" y="5495447"/>
            <a:ext cx="770485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Původní celková alokace na tuto výzvu:			5 000 000 Kč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Schválené navýšení alokace výzvy (ze 14.9.2017) na:		7 164 294,13 Kč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cs-CZ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Celkový objem požadované finanční podpory za danou výzvu:	7 164 294,13 Kč 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21979EE-2158-4556-B436-7C845FAC9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755968"/>
              </p:ext>
            </p:extLst>
          </p:nvPr>
        </p:nvGraphicFramePr>
        <p:xfrm>
          <a:off x="395536" y="2552574"/>
          <a:ext cx="8424936" cy="28329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951">
                  <a:extLst>
                    <a:ext uri="{9D8B030D-6E8A-4147-A177-3AD203B41FA5}">
                      <a16:colId xmlns:a16="http://schemas.microsoft.com/office/drawing/2014/main" val="1611902530"/>
                    </a:ext>
                  </a:extLst>
                </a:gridCol>
                <a:gridCol w="1781577">
                  <a:extLst>
                    <a:ext uri="{9D8B030D-6E8A-4147-A177-3AD203B41FA5}">
                      <a16:colId xmlns:a16="http://schemas.microsoft.com/office/drawing/2014/main" val="804176171"/>
                    </a:ext>
                  </a:extLst>
                </a:gridCol>
                <a:gridCol w="3303077">
                  <a:extLst>
                    <a:ext uri="{9D8B030D-6E8A-4147-A177-3AD203B41FA5}">
                      <a16:colId xmlns:a16="http://schemas.microsoft.com/office/drawing/2014/main" val="1026131727"/>
                    </a:ext>
                  </a:extLst>
                </a:gridCol>
                <a:gridCol w="1366901">
                  <a:extLst>
                    <a:ext uri="{9D8B030D-6E8A-4147-A177-3AD203B41FA5}">
                      <a16:colId xmlns:a16="http://schemas.microsoft.com/office/drawing/2014/main" val="677715662"/>
                    </a:ext>
                  </a:extLst>
                </a:gridCol>
                <a:gridCol w="1590430">
                  <a:extLst>
                    <a:ext uri="{9D8B030D-6E8A-4147-A177-3AD203B41FA5}">
                      <a16:colId xmlns:a16="http://schemas.microsoft.com/office/drawing/2014/main" val="3282341353"/>
                    </a:ext>
                  </a:extLst>
                </a:gridCol>
              </a:tblGrid>
              <a:tr h="88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Žadatel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  <a:latin typeface="+mn-lt"/>
                        </a:rPr>
                        <a:t>Název projektu</a:t>
                      </a:r>
                      <a:endParaRPr lang="cs-CZ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Celkové způsobilé výdaje v Kč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Požadovaná výše podpory v Kč 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4151203"/>
                  </a:ext>
                </a:extLst>
              </a:tr>
              <a:tr h="355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1.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Městys Strážek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Modernizace odborných učeben ZŠ Strážek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2 106 876,48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2 001 532,65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6163328"/>
                  </a:ext>
                </a:extLst>
              </a:tr>
              <a:tr h="4337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2.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Obec Křídla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ZŠ Křídla - přístavba nové učebny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2 471 484,00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2 347 909,80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676852"/>
                  </a:ext>
                </a:extLst>
              </a:tr>
              <a:tr h="8808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3.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Město Nové Město na Moravě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Modernizace učebny technických prací a zajištění bezbariérovosti 2. ZŠ Leandra Čecha v Novém Městě na Moravě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2 963 001,77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2 814 851,68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8482680"/>
                  </a:ext>
                </a:extLst>
              </a:tr>
              <a:tr h="28190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CELKEM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  <a:latin typeface="+mn-lt"/>
                        </a:rPr>
                        <a:t>7 541 362,25</a:t>
                      </a:r>
                      <a:endParaRPr lang="cs-CZ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7 164 294,13</a:t>
                      </a:r>
                      <a:endParaRPr lang="cs-CZ" sz="1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470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9979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42456"/>
            <a:ext cx="8280920" cy="1010480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POČTU PROJEKTŮ </a:t>
            </a:r>
            <a:b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– 3. VÝZVY IROP</a:t>
            </a:r>
          </a:p>
        </p:txBody>
      </p:sp>
      <p:pic>
        <p:nvPicPr>
          <p:cNvPr id="5" name="Picture 6" descr="schvalene_logo_zubri_zeme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6165304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880CA872-34DC-4F3D-A00B-9392FCD27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300433"/>
              </p:ext>
            </p:extLst>
          </p:nvPr>
        </p:nvGraphicFramePr>
        <p:xfrm>
          <a:off x="251520" y="3068960"/>
          <a:ext cx="8424936" cy="2293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91451262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069387855"/>
                    </a:ext>
                  </a:extLst>
                </a:gridCol>
                <a:gridCol w="1986664">
                  <a:extLst>
                    <a:ext uri="{9D8B030D-6E8A-4147-A177-3AD203B41FA5}">
                      <a16:colId xmlns:a16="http://schemas.microsoft.com/office/drawing/2014/main" val="2819171041"/>
                    </a:ext>
                  </a:extLst>
                </a:gridCol>
                <a:gridCol w="1596304">
                  <a:extLst>
                    <a:ext uri="{9D8B030D-6E8A-4147-A177-3AD203B41FA5}">
                      <a16:colId xmlns:a16="http://schemas.microsoft.com/office/drawing/2014/main" val="2806184734"/>
                    </a:ext>
                  </a:extLst>
                </a:gridCol>
                <a:gridCol w="1241568">
                  <a:extLst>
                    <a:ext uri="{9D8B030D-6E8A-4147-A177-3AD203B41FA5}">
                      <a16:colId xmlns:a16="http://schemas.microsoft.com/office/drawing/2014/main" val="140082"/>
                    </a:ext>
                  </a:extLst>
                </a:gridCol>
              </a:tblGrid>
              <a:tr h="103932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Výzva IROP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předložených projektů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Počet schválených projektů ze strany MAS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Celkový počet konzultovaných projektů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Procento úspěšnosti projektů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943935361"/>
                  </a:ext>
                </a:extLst>
              </a:tr>
              <a:tr h="29194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Doprava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3751234361"/>
                  </a:ext>
                </a:extLst>
              </a:tr>
              <a:tr h="3597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Sociální infrastruktura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  <a:endParaRPr kumimoji="0" lang="cs-CZ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343493195"/>
                  </a:ext>
                </a:extLst>
              </a:tr>
              <a:tr h="29194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Školy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100,00%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val="1046809613"/>
                  </a:ext>
                </a:extLst>
              </a:tr>
              <a:tr h="310629">
                <a:tc>
                  <a:txBody>
                    <a:bodyPr/>
                    <a:lstStyle/>
                    <a:p>
                      <a:pPr algn="ctr" fontAlgn="b"/>
                      <a:r>
                        <a:rPr lang="cs-CZ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Celkem</a:t>
                      </a: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cs-CZ" sz="13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cs-CZ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9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68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842456"/>
            <a:ext cx="8280920" cy="1082488"/>
          </a:xfr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SHRNUTÍ ALOKACE ODČERPANÝCH PROSTŘEDKŮ VÝZEV IROP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44"/>
            <a:ext cx="9144000" cy="1507512"/>
          </a:xfrm>
          <a:prstGeom prst="rect">
            <a:avLst/>
          </a:prstGeom>
        </p:spPr>
      </p:pic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CF046512-CFEF-45ED-89D0-FE065B21FE0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5484" y="3265012"/>
          <a:ext cx="7920879" cy="232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068">
                  <a:extLst>
                    <a:ext uri="{9D8B030D-6E8A-4147-A177-3AD203B41FA5}">
                      <a16:colId xmlns:a16="http://schemas.microsoft.com/office/drawing/2014/main" val="3659184919"/>
                    </a:ext>
                  </a:extLst>
                </a:gridCol>
                <a:gridCol w="2129528">
                  <a:extLst>
                    <a:ext uri="{9D8B030D-6E8A-4147-A177-3AD203B41FA5}">
                      <a16:colId xmlns:a16="http://schemas.microsoft.com/office/drawing/2014/main" val="196195837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206563432"/>
                    </a:ext>
                  </a:extLst>
                </a:gridCol>
                <a:gridCol w="1292075">
                  <a:extLst>
                    <a:ext uri="{9D8B030D-6E8A-4147-A177-3AD203B41FA5}">
                      <a16:colId xmlns:a16="http://schemas.microsoft.com/office/drawing/2014/main" val="4190378972"/>
                    </a:ext>
                  </a:extLst>
                </a:gridCol>
              </a:tblGrid>
              <a:tr h="1100092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Výzva IROP</a:t>
                      </a:r>
                      <a:endParaRPr lang="cs-CZ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Celkem alokováno na výzvu pro období 2016 -2023 v Kč</a:t>
                      </a:r>
                      <a:endParaRPr lang="cs-CZ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Vyčerpáno v prvních výzvách v Kč</a:t>
                      </a:r>
                      <a:endParaRPr lang="cs-CZ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Procento čerpání prostředků</a:t>
                      </a:r>
                      <a:endParaRPr lang="cs-CZ" sz="18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0683419"/>
                  </a:ext>
                </a:extLst>
              </a:tr>
              <a:tr h="319978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Doprava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22 607 000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3 860 895,69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17,08 %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165495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>
                          <a:effectLst/>
                        </a:rPr>
                        <a:t>Sociální infrastruktura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11 800 000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474 509,82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4,02 %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09866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Školy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12 300 000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7 164 294,13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u="none" strike="noStrike" dirty="0">
                          <a:effectLst/>
                        </a:rPr>
                        <a:t>58,25 %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620048"/>
                  </a:ext>
                </a:extLst>
              </a:tr>
              <a:tr h="300936"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u="none" strike="noStrike" dirty="0">
                          <a:effectLst/>
                        </a:rPr>
                        <a:t>Celkem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u="none" strike="noStrike" dirty="0">
                          <a:effectLst/>
                        </a:rPr>
                        <a:t>46 707 000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u="none" strike="noStrike" dirty="0">
                          <a:effectLst/>
                        </a:rPr>
                        <a:t>11 499 699,64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800" b="1" u="none" strike="noStrike" dirty="0">
                          <a:effectLst/>
                        </a:rPr>
                        <a:t>24,62 % 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435246"/>
                  </a:ext>
                </a:extLst>
              </a:tr>
            </a:tbl>
          </a:graphicData>
        </a:graphic>
      </p:graphicFrame>
      <p:pic>
        <p:nvPicPr>
          <p:cNvPr id="7" name="Picture 6" descr="schvalene_logo_zubri_zeme">
            <a:extLst>
              <a:ext uri="{FF2B5EF4-FFF2-40B4-BE49-F238E27FC236}">
                <a16:creationId xmlns:a16="http://schemas.microsoft.com/office/drawing/2014/main" id="{4732C090-AFFE-467B-89A9-7483F7DA0380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861" l="2614" r="97955">
                        <a14:foregroundMark x1="41023" y1="48396" x2="41023" y2="70321"/>
                        <a14:foregroundMark x1="41364" y1="43048" x2="41364" y2="43048"/>
                        <a14:foregroundMark x1="33977" y1="42246" x2="33977" y2="42246"/>
                        <a14:foregroundMark x1="60000" y1="51604" x2="58636" y2="68717"/>
                        <a14:foregroundMark x1="67045" y1="50000" x2="66705" y2="71123"/>
                        <a14:foregroundMark x1="78409" y1="50802" x2="77045" y2="72727"/>
                        <a14:foregroundMark x1="79659" y1="41444" x2="81364" y2="42246"/>
                        <a14:foregroundMark x1="56023" y1="51604" x2="50341" y2="67380"/>
                        <a14:foregroundMark x1="10000" y1="51604" x2="4886" y2="70321"/>
                        <a14:foregroundMark x1="20000" y1="50802" x2="20000" y2="50802"/>
                        <a14:foregroundMark x1="24659" y1="50802" x2="22614" y2="74332"/>
                        <a14:foregroundMark x1="32614" y1="54011" x2="31364" y2="71123"/>
                      </a14:backgroundRemoval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038" y="6237312"/>
            <a:ext cx="1152128" cy="51698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898205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14C844E-C68B-4473-ACEA-62686076A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1507512"/>
          </a:xfrm>
          <a:prstGeom prst="rect">
            <a:avLst/>
          </a:prstGeom>
        </p:spPr>
      </p:pic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8CFBA610-B7D0-43C4-8FD8-B9D9352939C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33350" y="1543050"/>
          <a:ext cx="8877299" cy="531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274897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3070</TotalTime>
  <Words>3298</Words>
  <Application>Microsoft Office PowerPoint</Application>
  <PresentationFormat>Předvádění na obrazovce (4:3)</PresentationFormat>
  <Paragraphs>473</Paragraphs>
  <Slides>32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Times New Roman</vt:lpstr>
      <vt:lpstr>Wingdings</vt:lpstr>
      <vt:lpstr>Motiv sady Office</vt:lpstr>
      <vt:lpstr>Prezentace aplikace PowerPoint</vt:lpstr>
      <vt:lpstr>Program</vt:lpstr>
      <vt:lpstr>Výsledky UZAVŘENých VÝZeV irop </vt:lpstr>
      <vt:lpstr>1. Výzva MAS - IROP – Podpora bezpečnosti a komfortu nemotorové a hromadné dopravy –  aktivita: Bezpečnost dopravy</vt:lpstr>
      <vt:lpstr>2. Výzva MAS - IROP – Podpora infrastruktury pro sociální služby – aktivita: Rozvoj sociálních služeb</vt:lpstr>
      <vt:lpstr>3. Výzva MAS - IROP – Investice do kapacit a modernizace vybavení škol –  aktivita: Infrastruktura základních škol</vt:lpstr>
      <vt:lpstr>SHRNUTÍ POČTU PROJEKTŮ  1. – 3. VÝZVY IROP</vt:lpstr>
      <vt:lpstr>SHRNUTÍ ALOKACE ODČERPANÝCH PROSTŘEDKŮ VÝZEV IROP</vt:lpstr>
      <vt:lpstr>Prezentace aplikace PowerPoint</vt:lpstr>
      <vt:lpstr>MAPA PODPOŘENÝCH PROJEKTŮ NA ÚZEMÍ MAS ZUBŘÍ ZEMĚ</vt:lpstr>
      <vt:lpstr>INFORMACE O AKTUÁLNĚ vyhlášených výzvách  IROP (5. A 6. VÝZVA)  OPZ (1. A 2. VÝZVA)</vt:lpstr>
      <vt:lpstr>Harmonogram výzev MAS na 2. pol. roku 2017</vt:lpstr>
      <vt:lpstr>5. Výzva mas – irop – Investice do kapacit a modernizace vybavení škol – (II.)</vt:lpstr>
      <vt:lpstr>Prezentace aplikace PowerPoint</vt:lpstr>
      <vt:lpstr>5. Výzva mas – irop – Investice do kapacit a modernizace vybavení škol – (II.)</vt:lpstr>
      <vt:lpstr>5. Výzva mas – irop – Investice do kapacit a modernizace vybavení škol – (II.)</vt:lpstr>
      <vt:lpstr>Prezentace aplikace PowerPoint</vt:lpstr>
      <vt:lpstr>Harmonogram výzev MAS na rok 2018</vt:lpstr>
      <vt:lpstr>Prezentace aplikace PowerPoint</vt:lpstr>
      <vt:lpstr>Prezentace aplikace PowerPoint</vt:lpstr>
      <vt:lpstr>Prezentace aplikace PowerPoint</vt:lpstr>
      <vt:lpstr>Chystané úpravy PRV na rok 2019</vt:lpstr>
      <vt:lpstr>Chystané úpravy PRV na rok 2019</vt:lpstr>
      <vt:lpstr>Chystané úpravy PRV na rok 2019</vt:lpstr>
      <vt:lpstr>Chystané úpravy PRV na rok 2019</vt:lpstr>
      <vt:lpstr>Chystané úpravy PRV na rok 2019</vt:lpstr>
      <vt:lpstr>Chystané úpravy PRV na rok 2019</vt:lpstr>
      <vt:lpstr>Financování MAS Zubří země, o.p.s. v roce 2018</vt:lpstr>
      <vt:lpstr>Příspěvek na činnost v MAS Kraje Vysočina</vt:lpstr>
      <vt:lpstr>Rozpočtový výhled na rok 2018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Trličíková Michala (MPSV)</dc:creator>
  <cp:lastModifiedBy>Bystřicko</cp:lastModifiedBy>
  <cp:revision>296</cp:revision>
  <cp:lastPrinted>2017-12-13T14:58:36Z</cp:lastPrinted>
  <dcterms:created xsi:type="dcterms:W3CDTF">2015-05-26T11:30:55Z</dcterms:created>
  <dcterms:modified xsi:type="dcterms:W3CDTF">2017-12-14T09:00:01Z</dcterms:modified>
</cp:coreProperties>
</file>