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C9F0AA-8084-4195-9799-4885ED459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E6C397-5AEF-465D-A365-E354EB18D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A6C3BE-5CCA-4038-92ED-42F47FD96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5769-76FD-4B0D-AEAA-4C282BC96485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08EAD5-6DF9-4D07-8D69-ABFA8478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424D85-E74C-4A9C-A52A-CE1F2ACF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4846-3215-44E8-A288-783705ADC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75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C85AE4-77AF-49FB-BCA3-A4823E60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438096-1F56-404A-A488-5A25218CD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5BD842-0640-43FE-B98F-BDE3E593E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5769-76FD-4B0D-AEAA-4C282BC96485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711E40-87C6-4984-9E97-34DBDEA1C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13156A-1796-471A-AFF1-7DE0608D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4846-3215-44E8-A288-783705ADC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19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C992475-70C5-4B14-A6A7-924957AF2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9ACCC17-0C56-4C85-AE21-2AEF8222F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E3503E-932B-4688-BEAB-210B8C4E1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5769-76FD-4B0D-AEAA-4C282BC96485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49A035-EA09-495A-A277-4C7C8A4E8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34DA24-05DA-4D08-9AFD-9FB74EF0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4846-3215-44E8-A288-783705ADC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19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7314CC-5F56-483F-BC0C-E5EA9FB3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3EACE5-1CE9-4C32-8F0B-37F094F04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CC7174-5D3D-4DA7-A16A-7C4C38542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5769-76FD-4B0D-AEAA-4C282BC96485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1C4590-EF75-44F9-9470-8519FCF9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320186-3FEB-4714-A8C4-0AA31777C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4846-3215-44E8-A288-783705ADC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533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B1336-6D95-46F5-A137-CB3A6E280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40A476B-D643-4544-8B26-AB560DBF4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73997D-255F-4BF0-9E8C-2BA9B6F97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5769-76FD-4B0D-AEAA-4C282BC96485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693F55-FE17-45C4-943C-D82337195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17FDDE-A68A-41E1-8F8F-7CF248FA3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4846-3215-44E8-A288-783705ADC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78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505CB-D7EA-43D7-8033-74B24DCE3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EDD627-3239-4AA9-8DFD-53255D3F1E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DFE39C9-10EE-4AD9-989A-CF0D10276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368535-4BBA-4F25-8906-58D7C4E7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5769-76FD-4B0D-AEAA-4C282BC96485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611757-B504-44AE-8407-74C953E6D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E60A2D-2514-4995-A9D3-364803019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4846-3215-44E8-A288-783705ADC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34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7947C-E096-4C17-B4D9-F7BE35AF2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5578C4A-5551-40A6-B47C-A3404DC7E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9847329-EBF2-449F-BC17-E5D944228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65623E4-208B-42F8-A457-6AEE4C4CF3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498ADE4-7340-4DB5-8493-DBA62E287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ACE0CE2-A707-44A9-9C52-F7BF2F9C4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5769-76FD-4B0D-AEAA-4C282BC96485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105840D-3357-4A14-B382-A4DC92FC9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6F54396-24C4-426C-97A0-D47F30E0E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4846-3215-44E8-A288-783705ADC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98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0511B-C915-431B-96B3-8E1E6602B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923E8C6-7DED-43CC-A983-53BCFE0A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5769-76FD-4B0D-AEAA-4C282BC96485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1880F8-1F15-49BE-AFCD-B1B1A6003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4C4FE4-2405-41BD-B1A7-8C6DBCD55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4846-3215-44E8-A288-783705ADC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65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6C66C85-C960-436D-95CC-E838CFFB0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5769-76FD-4B0D-AEAA-4C282BC96485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510FCA5-A006-46C2-AE5A-D64DD1C2B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BAD201-3A56-4932-B0C2-170BEF889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4846-3215-44E8-A288-783705ADC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97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13823-E7EC-4D2F-96B8-45CD06295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2062ED-E67D-4FBF-B4BE-C07A33DD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659B5F1-BB62-4D4A-B99E-98907AB08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5873BC-B3BE-40FD-88E9-DB925CD0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5769-76FD-4B0D-AEAA-4C282BC96485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018EDF-C55F-43A1-8C9B-3ACA73756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9C831F-2F93-4AB6-88E5-0A6C767C6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4846-3215-44E8-A288-783705ADC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0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95076-E4EC-41AF-9A4C-4F21CD546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45A95B1-4830-4B3C-BC88-129B8488B4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B75AC40-0F3F-432A-9EC2-E7C897D4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FDF574-FC84-4333-84C6-3A901874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65769-76FD-4B0D-AEAA-4C282BC96485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D6EDD2-282E-4200-9BDF-7F8D3B26B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C338F3-82CA-4770-9AFA-54AFE1EE3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4846-3215-44E8-A288-783705ADC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57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883FC94-47AA-4D00-987E-0F3F92A67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A5F2F0A-B2B8-4914-B455-34FDA4136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E81A36-863E-4F02-88AE-7BA94FBF0F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65769-76FD-4B0D-AEAA-4C282BC96485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7E5ABE-E8B3-4039-BE6E-A01F9F24B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57A838-3B2B-4797-80F7-68F97FD9DE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54846-3215-44E8-A288-783705ADC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06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A48FD0-3688-47C1-892E-BA83A5995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91750"/>
            <a:ext cx="9144000" cy="2387600"/>
          </a:xfrm>
        </p:spPr>
        <p:txBody>
          <a:bodyPr/>
          <a:lstStyle/>
          <a:p>
            <a:r>
              <a:rPr lang="cs-CZ" dirty="0"/>
              <a:t>Výsledky dotazníkového šetření všech CSS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7CFBE3-4FBB-4DA3-80F6-9D0141557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8369"/>
            <a:ext cx="9144000" cy="1655762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Dotazníkové šetření bylo provedeno v 83 CSS (1 673 obcí)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Výsledky máme z 1 117 obcí, což je 66,8 % všech obcí zapojených do projektu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260F5C0-8258-4F6C-828A-273E3837A4D5}"/>
              </a:ext>
            </a:extLst>
          </p:cNvPr>
          <p:cNvSpPr txBox="1"/>
          <p:nvPr/>
        </p:nvSpPr>
        <p:spPr>
          <a:xfrm>
            <a:off x="291548" y="1104170"/>
            <a:ext cx="41918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Posilování administrativní kapacity obcí na bázi meziobecní spolupráce, </a:t>
            </a:r>
            <a:br>
              <a:rPr lang="cs-CZ" sz="1600" b="1" dirty="0"/>
            </a:br>
            <a:r>
              <a:rPr lang="cs-CZ" sz="1600" b="1" dirty="0" err="1"/>
              <a:t>reg</a:t>
            </a:r>
            <a:r>
              <a:rPr lang="cs-CZ" sz="1600" b="1" dirty="0"/>
              <a:t>. č.: CZ.03.4.74/0.0/0.0/15_019/0003017</a:t>
            </a:r>
            <a:endParaRPr lang="cs-CZ" sz="1600" dirty="0"/>
          </a:p>
          <a:p>
            <a:endParaRPr lang="cs-CZ" sz="20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F3D328B-ED97-460F-AAAB-DFD8FDB61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48" y="193317"/>
            <a:ext cx="3234986" cy="67055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AC5E717F-2ADF-4D59-9EAE-B6202CDF8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17" y="9632"/>
            <a:ext cx="1230996" cy="99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75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D2349-6BF0-4F08-81C4-63D061B5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6313"/>
            <a:ext cx="10515600" cy="189161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1) Považujete testovaný model Center společných služeb za efektivní způsob, jak zvyšovat kvalitu a efektivitu výkonu veřejné správy? </a:t>
            </a: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3F1B8F87-3A66-4A11-9D66-56A80F33AC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814504"/>
            <a:ext cx="4859315" cy="3573516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EF1105FA-9C7D-4600-8016-66B4CA5005B0}"/>
              </a:ext>
            </a:extLst>
          </p:cNvPr>
          <p:cNvSpPr/>
          <p:nvPr/>
        </p:nvSpPr>
        <p:spPr>
          <a:xfrm>
            <a:off x="6738524" y="3304833"/>
            <a:ext cx="40513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90% starostů,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kteří odpověděli na tuto otázku, 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považují Centra společných služeb za efektivní způsob, jak zvyšovat kvalitu a efektivitu výkonu veřejné správy. 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6FC850-C9A8-40AF-9F64-E32AFDF050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4131"/>
            <a:ext cx="3234986" cy="67055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2560E3C-4E6C-47AD-9D4A-42B1EAB4E5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186" y="0"/>
            <a:ext cx="1230996" cy="99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47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3F93E5-BD12-4BC9-BF8B-3EB9FE1B4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8223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3) Uvítali byste, aby obec mohla na základě svého dobrovolného rozhodnutí převést na DSO některé ze svých kompetencí? </a:t>
            </a: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4EC9BAA-3D1F-474C-88B9-CB387458DB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912110"/>
            <a:ext cx="4968106" cy="303975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13193B5-C9D5-41B2-95C3-72761B497D80}"/>
              </a:ext>
            </a:extLst>
          </p:cNvPr>
          <p:cNvSpPr/>
          <p:nvPr/>
        </p:nvSpPr>
        <p:spPr>
          <a:xfrm>
            <a:off x="6621194" y="3054184"/>
            <a:ext cx="36622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K této otázce se 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vyjádřilo 1 106 starostů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77% z nich by uvítalo,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kdyby došlo 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k určitému přesunu kompetencí z obce na DSO. </a:t>
            </a:r>
            <a:endParaRPr lang="cs-CZ" dirty="0"/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88C0176D-773D-4916-A681-3A5F751D4C1F}"/>
              </a:ext>
            </a:extLst>
          </p:cNvPr>
          <p:cNvGrpSpPr/>
          <p:nvPr/>
        </p:nvGrpSpPr>
        <p:grpSpPr>
          <a:xfrm>
            <a:off x="838200" y="0"/>
            <a:ext cx="4465982" cy="999635"/>
            <a:chOff x="838200" y="0"/>
            <a:chExt cx="4465982" cy="999635"/>
          </a:xfrm>
        </p:grpSpPr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4DF57178-6CB5-4709-86FC-D4DA88C544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186" y="0"/>
              <a:ext cx="1230996" cy="999635"/>
            </a:xfrm>
            <a:prstGeom prst="rect">
              <a:avLst/>
            </a:prstGeom>
          </p:spPr>
        </p:pic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76FA04E7-C253-48FA-A3F3-E640CD56F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125501"/>
              <a:ext cx="3234986" cy="670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6634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0C14F5DC-DCC7-4A46-8D55-2A2CDBB33AC3}"/>
              </a:ext>
            </a:extLst>
          </p:cNvPr>
          <p:cNvGrpSpPr/>
          <p:nvPr/>
        </p:nvGrpSpPr>
        <p:grpSpPr>
          <a:xfrm>
            <a:off x="838200" y="0"/>
            <a:ext cx="4465982" cy="999635"/>
            <a:chOff x="838200" y="0"/>
            <a:chExt cx="4465982" cy="999635"/>
          </a:xfrm>
        </p:grpSpPr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1FF56819-0CCE-46B4-A831-5AB38D5A37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186" y="0"/>
              <a:ext cx="1230996" cy="999635"/>
            </a:xfrm>
            <a:prstGeom prst="rect">
              <a:avLst/>
            </a:prstGeom>
          </p:spPr>
        </p:pic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FB6EAD01-66C6-4187-80A4-7CB40B8DAB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125501"/>
              <a:ext cx="3234986" cy="670552"/>
            </a:xfrm>
            <a:prstGeom prst="rect">
              <a:avLst/>
            </a:prstGeom>
          </p:spPr>
        </p:pic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CBEDE27F-B277-4A21-A5F3-06A7881A6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6053"/>
            <a:ext cx="10515600" cy="259011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4) Uvítali byste, aby bylo systémově řešeno dlouhodobé financování DSO ze strany státu, a to právě v souvislosti s dobrovolným převedením některých kompetencí obcí na DSO? 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1A6642B7-544C-4BD2-9E28-EE95ED7002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38200" y="3429000"/>
            <a:ext cx="4818132" cy="2947988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9CEF49BA-0EC1-4A30-AC46-CBD7C43FC0F2}"/>
              </a:ext>
            </a:extLst>
          </p:cNvPr>
          <p:cNvSpPr/>
          <p:nvPr/>
        </p:nvSpPr>
        <p:spPr>
          <a:xfrm>
            <a:off x="6374296" y="3678168"/>
            <a:ext cx="406841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K této otázce se vyjádřilo všech 1 117 starostů a drtivá většina z nich – 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89% by uvítala, kdyby došlo k částečnému, nebo úplnému systémovému řešení dlouhodobého financování DSO ze strany státu.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262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5F52E-98A5-45D1-9B0C-DD9636B5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1553"/>
            <a:ext cx="10515600" cy="1410829"/>
          </a:xfrm>
        </p:spPr>
        <p:txBody>
          <a:bodyPr/>
          <a:lstStyle/>
          <a:p>
            <a:pPr algn="ctr"/>
            <a:r>
              <a:rPr lang="cs-CZ" b="1" dirty="0"/>
              <a:t>OTÁZKY K VÝKONU SAMOSPRÁVNÝCH KOMPETENCÍ </a:t>
            </a:r>
            <a:endParaRPr lang="cs-CZ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EB3BCEEA-0D8E-4AC1-9D4C-2AECFF89B8BC}"/>
              </a:ext>
            </a:extLst>
          </p:cNvPr>
          <p:cNvGrpSpPr/>
          <p:nvPr/>
        </p:nvGrpSpPr>
        <p:grpSpPr>
          <a:xfrm>
            <a:off x="838200" y="0"/>
            <a:ext cx="4465982" cy="999635"/>
            <a:chOff x="838200" y="0"/>
            <a:chExt cx="4465982" cy="999635"/>
          </a:xfrm>
        </p:grpSpPr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FD221691-443D-48E4-B63A-0BF1DCBBCD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186" y="0"/>
              <a:ext cx="1230996" cy="999635"/>
            </a:xfrm>
            <a:prstGeom prst="rect">
              <a:avLst/>
            </a:prstGeom>
          </p:spPr>
        </p:pic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84331016-872C-4E0B-8829-FE8ADA5B73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125501"/>
              <a:ext cx="3234986" cy="670552"/>
            </a:xfrm>
            <a:prstGeom prst="rect">
              <a:avLst/>
            </a:prstGeom>
          </p:spPr>
        </p:pic>
      </p:grpSp>
      <p:pic>
        <p:nvPicPr>
          <p:cNvPr id="7" name="Obrázek 6">
            <a:extLst>
              <a:ext uri="{FF2B5EF4-FFF2-40B4-BE49-F238E27FC236}">
                <a16:creationId xmlns:a16="http://schemas.microsoft.com/office/drawing/2014/main" id="{9FA8F4CC-434C-4339-9220-E20D719F56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266" y="2332382"/>
            <a:ext cx="7531586" cy="3993994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2E73E838-ED78-4E02-9D70-59753BDB5B46}"/>
              </a:ext>
            </a:extLst>
          </p:cNvPr>
          <p:cNvSpPr/>
          <p:nvPr/>
        </p:nvSpPr>
        <p:spPr>
          <a:xfrm>
            <a:off x="8592378" y="1626967"/>
            <a:ext cx="332132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Nejžádanější témata v průřezu všech oblastí.</a:t>
            </a:r>
          </a:p>
          <a:p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Nejžádanějším tématem je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vzdělávání a rekvalifikace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pracovníků úřadů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, které lze interpretovat jako administrativní podporu.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Téma uvedlo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649 starostů.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Druhým tématem jsou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cyklostezky a cyklotrasy ve smyslu rozvoje dopravní infrastruktury.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Toto téma uvedlo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577 starostů.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555 starostů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uvedlo téma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komunitní plánování sociálních služeb jako hlavní téma sociální oblasti.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Nepatrně méně –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541 starostů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uvedlo téma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osvěty z oblasti odpadového hospodářství.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7475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20B9EA-35C0-44D7-9F1F-F69B5A75C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21554"/>
            <a:ext cx="10515600" cy="1583107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Témata u kterých nechtějí nebo si neumí starostové představit převedení kompetencí na DSO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16162216-0C4D-4A01-9D3F-F95415921E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938" y="2394566"/>
            <a:ext cx="10200861" cy="4360803"/>
          </a:xfrm>
          <a:prstGeom prst="rect">
            <a:avLst/>
          </a:prstGeom>
        </p:spPr>
      </p:pic>
      <p:grpSp>
        <p:nvGrpSpPr>
          <p:cNvPr id="4" name="Skupina 3">
            <a:extLst>
              <a:ext uri="{FF2B5EF4-FFF2-40B4-BE49-F238E27FC236}">
                <a16:creationId xmlns:a16="http://schemas.microsoft.com/office/drawing/2014/main" id="{51E0436B-AEA2-4D0E-B011-266C555AFEDF}"/>
              </a:ext>
            </a:extLst>
          </p:cNvPr>
          <p:cNvGrpSpPr/>
          <p:nvPr/>
        </p:nvGrpSpPr>
        <p:grpSpPr>
          <a:xfrm>
            <a:off x="838200" y="0"/>
            <a:ext cx="4465982" cy="999635"/>
            <a:chOff x="838200" y="0"/>
            <a:chExt cx="4465982" cy="999635"/>
          </a:xfrm>
        </p:grpSpPr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23D8C2B4-6B95-449E-8BA2-2FC7FCD13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186" y="0"/>
              <a:ext cx="1230996" cy="999635"/>
            </a:xfrm>
            <a:prstGeom prst="rect">
              <a:avLst/>
            </a:prstGeom>
          </p:spPr>
        </p:pic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2A5DE70C-594C-40B5-8B55-B3815D189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125501"/>
              <a:ext cx="3234986" cy="670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6128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089026-7882-4EAD-9EF3-7EAA17DE6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8331"/>
            <a:ext cx="10515600" cy="1325563"/>
          </a:xfrm>
        </p:spPr>
        <p:txBody>
          <a:bodyPr/>
          <a:lstStyle/>
          <a:p>
            <a:r>
              <a:rPr lang="cs-CZ" b="1" dirty="0"/>
              <a:t>OTÁZKY K VÝKONU PŘENESENÉ PŮSOBNOSTI 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ED44FEAD-9416-4FD4-ACF1-B30FC9DE60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46172"/>
            <a:ext cx="6962601" cy="4025860"/>
          </a:xfrm>
          <a:prstGeom prst="rect">
            <a:avLst/>
          </a:prstGeom>
        </p:spPr>
      </p:pic>
      <p:grpSp>
        <p:nvGrpSpPr>
          <p:cNvPr id="4" name="Skupina 3">
            <a:extLst>
              <a:ext uri="{FF2B5EF4-FFF2-40B4-BE49-F238E27FC236}">
                <a16:creationId xmlns:a16="http://schemas.microsoft.com/office/drawing/2014/main" id="{6F901EDE-BA27-47E0-B727-FDBF0C5E6014}"/>
              </a:ext>
            </a:extLst>
          </p:cNvPr>
          <p:cNvGrpSpPr/>
          <p:nvPr/>
        </p:nvGrpSpPr>
        <p:grpSpPr>
          <a:xfrm>
            <a:off x="838200" y="0"/>
            <a:ext cx="4465982" cy="999635"/>
            <a:chOff x="838200" y="0"/>
            <a:chExt cx="4465982" cy="999635"/>
          </a:xfrm>
        </p:grpSpPr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B75544CB-FA74-4511-AB64-135AB97D78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186" y="0"/>
              <a:ext cx="1230996" cy="999635"/>
            </a:xfrm>
            <a:prstGeom prst="rect">
              <a:avLst/>
            </a:prstGeom>
          </p:spPr>
        </p:pic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D04C32F1-1AC6-422E-9E42-6DE94AED7D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125501"/>
              <a:ext cx="3234986" cy="670552"/>
            </a:xfrm>
            <a:prstGeom prst="rect">
              <a:avLst/>
            </a:prstGeom>
          </p:spPr>
        </p:pic>
      </p:grpSp>
      <p:sp>
        <p:nvSpPr>
          <p:cNvPr id="8" name="Obdélník 7">
            <a:extLst>
              <a:ext uri="{FF2B5EF4-FFF2-40B4-BE49-F238E27FC236}">
                <a16:creationId xmlns:a16="http://schemas.microsoft.com/office/drawing/2014/main" id="{09DFCF84-4D30-4103-A84E-B40EA1725CDE}"/>
              </a:ext>
            </a:extLst>
          </p:cNvPr>
          <p:cNvSpPr/>
          <p:nvPr/>
        </p:nvSpPr>
        <p:spPr>
          <a:xfrm>
            <a:off x="8004313" y="1930312"/>
            <a:ext cx="361784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V otázkách přenesené působnosti si starostové dokáží představit přenesení kompetencí na DSO nejvíce u 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povinnosti se postarat o zaběhlé psy,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respektive u tématu 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přestupků. </a:t>
            </a:r>
          </a:p>
          <a:p>
            <a:endParaRPr lang="cs-CZ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dirty="0"/>
              <a:t>Zhruba </a:t>
            </a:r>
            <a:r>
              <a:rPr lang="cs-CZ" b="1" dirty="0"/>
              <a:t>třetina starostů </a:t>
            </a:r>
            <a:r>
              <a:rPr lang="cs-CZ" dirty="0"/>
              <a:t>si umí také představit přenos kompetencí v otázkách </a:t>
            </a:r>
            <a:r>
              <a:rPr lang="cs-CZ" b="1" dirty="0"/>
              <a:t>sociálně právní ochrany dětí</a:t>
            </a:r>
            <a:r>
              <a:rPr lang="cs-CZ" dirty="0"/>
              <a:t>, které je již řešeno spíše ORP, </a:t>
            </a:r>
            <a:r>
              <a:rPr lang="cs-CZ" b="1" dirty="0"/>
              <a:t>a zápisu do RUIAN. </a:t>
            </a:r>
          </a:p>
          <a:p>
            <a:endParaRPr lang="cs-CZ" dirty="0"/>
          </a:p>
          <a:p>
            <a:r>
              <a:rPr lang="cs-CZ" dirty="0"/>
              <a:t>Pouhá </a:t>
            </a:r>
            <a:r>
              <a:rPr lang="cs-CZ" b="1" dirty="0"/>
              <a:t>pětina starostů </a:t>
            </a:r>
            <a:r>
              <a:rPr lang="cs-CZ" dirty="0"/>
              <a:t>má potenciální zájem o přenos kompetencí v oblasti </a:t>
            </a:r>
            <a:r>
              <a:rPr lang="cs-CZ" b="1" dirty="0"/>
              <a:t>silničního správního úřadu.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837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924DC-6878-4D4A-9D76-AA958D011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926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DALŠÍ OBLASTI PRO SPOLEČNÉ ZAJIŠŤOVÁNÍ PROSTŘEDNICTVÍM DSO </a:t>
            </a:r>
            <a:endParaRPr lang="cs-CZ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213348F5-C083-4CF0-9717-624B121D08B9}"/>
              </a:ext>
            </a:extLst>
          </p:cNvPr>
          <p:cNvGrpSpPr/>
          <p:nvPr/>
        </p:nvGrpSpPr>
        <p:grpSpPr>
          <a:xfrm>
            <a:off x="838200" y="0"/>
            <a:ext cx="4465982" cy="999635"/>
            <a:chOff x="838200" y="0"/>
            <a:chExt cx="4465982" cy="999635"/>
          </a:xfrm>
        </p:grpSpPr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D1F4E210-54B3-494C-A54C-4C72385BAC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186" y="0"/>
              <a:ext cx="1230996" cy="999635"/>
            </a:xfrm>
            <a:prstGeom prst="rect">
              <a:avLst/>
            </a:prstGeom>
          </p:spPr>
        </p:pic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10CF2700-1F2A-4636-BD33-1CBE6CEE11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125501"/>
              <a:ext cx="3234986" cy="670552"/>
            </a:xfrm>
            <a:prstGeom prst="rect">
              <a:avLst/>
            </a:prstGeom>
          </p:spPr>
        </p:pic>
      </p:grpSp>
      <p:pic>
        <p:nvPicPr>
          <p:cNvPr id="7" name="Obrázek 6">
            <a:extLst>
              <a:ext uri="{FF2B5EF4-FFF2-40B4-BE49-F238E27FC236}">
                <a16:creationId xmlns:a16="http://schemas.microsoft.com/office/drawing/2014/main" id="{88E909B6-B159-4C52-87A8-5A9813B973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284823"/>
            <a:ext cx="10797209" cy="4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3037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376</Words>
  <Application>Microsoft Office PowerPoint</Application>
  <PresentationFormat>Širokoúhlá obrazovka</PresentationFormat>
  <Paragraphs>26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Výsledky dotazníkového šetření všech CSS</vt:lpstr>
      <vt:lpstr>1) Považujete testovaný model Center společných služeb za efektivní způsob, jak zvyšovat kvalitu a efektivitu výkonu veřejné správy? </vt:lpstr>
      <vt:lpstr>3) Uvítali byste, aby obec mohla na základě svého dobrovolného rozhodnutí převést na DSO některé ze svých kompetencí? </vt:lpstr>
      <vt:lpstr>4) Uvítali byste, aby bylo systémově řešeno dlouhodobé financování DSO ze strany státu, a to právě v souvislosti s dobrovolným převedením některých kompetencí obcí na DSO? </vt:lpstr>
      <vt:lpstr>OTÁZKY K VÝKONU SAMOSPRÁVNÝCH KOMPETENCÍ </vt:lpstr>
      <vt:lpstr>Témata u kterých nechtějí nebo si neumí starostové představit převedení kompetencí na DSO</vt:lpstr>
      <vt:lpstr>OTÁZKY K VÝKONU PŘENESENÉ PŮSOBNOSTI </vt:lpstr>
      <vt:lpstr>DALŠÍ OBLASTI PRO SPOLEČNÉ ZAJIŠŤOVÁNÍ PROSTŘEDNICTVÍM DSO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dotazníkového šetření všech CSS</dc:title>
  <dc:creator>Jarmila Zemanová</dc:creator>
  <cp:lastModifiedBy>Bystřicko</cp:lastModifiedBy>
  <cp:revision>11</cp:revision>
  <dcterms:created xsi:type="dcterms:W3CDTF">2018-03-09T12:52:56Z</dcterms:created>
  <dcterms:modified xsi:type="dcterms:W3CDTF">2018-03-13T08:34:57Z</dcterms:modified>
</cp:coreProperties>
</file>