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8" r:id="rId2"/>
  </p:sldMasterIdLst>
  <p:sldIdLst>
    <p:sldId id="256" r:id="rId3"/>
    <p:sldId id="259" r:id="rId4"/>
    <p:sldId id="257" r:id="rId5"/>
    <p:sldId id="260" r:id="rId6"/>
    <p:sldId id="279" r:id="rId7"/>
    <p:sldId id="286" r:id="rId8"/>
    <p:sldId id="285" r:id="rId9"/>
    <p:sldId id="278" r:id="rId10"/>
    <p:sldId id="490" r:id="rId11"/>
    <p:sldId id="493" r:id="rId12"/>
    <p:sldId id="486" r:id="rId13"/>
    <p:sldId id="271" r:id="rId14"/>
    <p:sldId id="272" r:id="rId15"/>
    <p:sldId id="284" r:id="rId16"/>
    <p:sldId id="264" r:id="rId17"/>
    <p:sldId id="270" r:id="rId18"/>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Obdélník 6"/>
          <p:cNvSpPr/>
          <p:nvPr userDrawn="1"/>
        </p:nvSpPr>
        <p:spPr>
          <a:xfrm>
            <a:off x="0" y="0"/>
            <a:ext cx="9144000" cy="69573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Shape 32"/>
          <p:cNvSpPr/>
          <p:nvPr userDrawn="1"/>
        </p:nvSpPr>
        <p:spPr>
          <a:xfrm>
            <a:off x="107504" y="0"/>
            <a:ext cx="6089762" cy="6957392"/>
          </a:xfrm>
          <a:custGeom>
            <a:avLst/>
            <a:gdLst/>
            <a:ahLst/>
            <a:cxnLst/>
            <a:rect l="0" t="0" r="0" b="0"/>
            <a:pathLst>
              <a:path w="328450" h="206122" extrusionOk="0">
                <a:moveTo>
                  <a:pt x="0" y="0"/>
                </a:moveTo>
                <a:lnTo>
                  <a:pt x="0" y="206122"/>
                </a:lnTo>
                <a:lnTo>
                  <a:pt x="328450" y="206122"/>
                </a:lnTo>
                <a:lnTo>
                  <a:pt x="273309" y="331"/>
                </a:lnTo>
                <a:close/>
              </a:path>
            </a:pathLst>
          </a:custGeom>
          <a:solidFill>
            <a:srgbClr val="000000">
              <a:alpha val="7310"/>
            </a:srgbClr>
          </a:solidFill>
          <a:ln>
            <a:noFill/>
          </a:ln>
        </p:spPr>
      </p:sp>
      <p:sp>
        <p:nvSpPr>
          <p:cNvPr id="9" name="Shape 33"/>
          <p:cNvSpPr/>
          <p:nvPr userDrawn="1"/>
        </p:nvSpPr>
        <p:spPr>
          <a:xfrm>
            <a:off x="11736" y="3486"/>
            <a:ext cx="5861162" cy="6957392"/>
          </a:xfrm>
          <a:custGeom>
            <a:avLst/>
            <a:gdLst/>
            <a:ahLst/>
            <a:cxnLst/>
            <a:rect l="0" t="0" r="0" b="0"/>
            <a:pathLst>
              <a:path w="328450" h="206122" extrusionOk="0">
                <a:moveTo>
                  <a:pt x="0" y="0"/>
                </a:moveTo>
                <a:lnTo>
                  <a:pt x="0" y="206122"/>
                </a:lnTo>
                <a:lnTo>
                  <a:pt x="328450" y="206122"/>
                </a:lnTo>
                <a:lnTo>
                  <a:pt x="273309" y="331"/>
                </a:lnTo>
                <a:close/>
              </a:path>
            </a:pathLst>
          </a:custGeom>
          <a:solidFill>
            <a:srgbClr val="FFFFFF"/>
          </a:solidFill>
          <a:ln>
            <a:noFill/>
          </a:ln>
        </p:spPr>
      </p:sp>
      <p:sp>
        <p:nvSpPr>
          <p:cNvPr id="3" name="Podnadpis 2"/>
          <p:cNvSpPr>
            <a:spLocks noGrp="1"/>
          </p:cNvSpPr>
          <p:nvPr>
            <p:ph type="subTitle" idx="1"/>
          </p:nvPr>
        </p:nvSpPr>
        <p:spPr>
          <a:xfrm>
            <a:off x="179512" y="5517232"/>
            <a:ext cx="5184576" cy="1018119"/>
          </a:xfrm>
        </p:spPr>
        <p:txBody>
          <a:bodyPr>
            <a:normAutofit/>
          </a:bodyPr>
          <a:lstStyle>
            <a:lvl1pPr marL="0" indent="0" algn="ctr">
              <a:buNone/>
              <a:defRPr sz="2400" b="1">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a:t>Kliknutím lze upravit styl předlohy.</a:t>
            </a:r>
          </a:p>
        </p:txBody>
      </p:sp>
      <p:sp>
        <p:nvSpPr>
          <p:cNvPr id="2" name="Nadpis 1"/>
          <p:cNvSpPr>
            <a:spLocks noGrp="1"/>
          </p:cNvSpPr>
          <p:nvPr>
            <p:ph type="ctrTitle"/>
          </p:nvPr>
        </p:nvSpPr>
        <p:spPr>
          <a:xfrm>
            <a:off x="179512" y="3356992"/>
            <a:ext cx="5184575" cy="1944216"/>
          </a:xfrm>
        </p:spPr>
        <p:txBody>
          <a:bodyPr/>
          <a:lstStyle>
            <a:lvl1pPr algn="ctr">
              <a:defRPr/>
            </a:lvl1pPr>
          </a:lstStyle>
          <a:p>
            <a:r>
              <a:rPr lang="cs-CZ" dirty="0"/>
              <a:t>Kliknutím lze upravit styl.</a:t>
            </a:r>
          </a:p>
        </p:txBody>
      </p:sp>
      <p:pic>
        <p:nvPicPr>
          <p:cNvPr id="10" name="Obrázek 1" descr="image00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23528" y="188640"/>
            <a:ext cx="227647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obrázek 2" descr="SMOCR_blue_logo"/>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799960" y="188639"/>
            <a:ext cx="7048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Obrázek 1" descr="image00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23528" y="188640"/>
            <a:ext cx="227647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obrázek 2" descr="SMOCR_blue_logo"/>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771800" y="139509"/>
            <a:ext cx="7048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1653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127093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12" name="Obdélník 11"/>
          <p:cNvSpPr/>
          <p:nvPr/>
        </p:nvSpPr>
        <p:spPr>
          <a:xfrm>
            <a:off x="0" y="0"/>
            <a:ext cx="9144000" cy="69573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Shape 32"/>
          <p:cNvSpPr/>
          <p:nvPr/>
        </p:nvSpPr>
        <p:spPr>
          <a:xfrm>
            <a:off x="107504" y="0"/>
            <a:ext cx="6089762" cy="6957392"/>
          </a:xfrm>
          <a:custGeom>
            <a:avLst/>
            <a:gdLst/>
            <a:ahLst/>
            <a:cxnLst/>
            <a:rect l="0" t="0" r="0" b="0"/>
            <a:pathLst>
              <a:path w="328450" h="206122" extrusionOk="0">
                <a:moveTo>
                  <a:pt x="0" y="0"/>
                </a:moveTo>
                <a:lnTo>
                  <a:pt x="0" y="206122"/>
                </a:lnTo>
                <a:lnTo>
                  <a:pt x="328450" y="206122"/>
                </a:lnTo>
                <a:lnTo>
                  <a:pt x="273309" y="331"/>
                </a:lnTo>
                <a:close/>
              </a:path>
            </a:pathLst>
          </a:custGeom>
          <a:solidFill>
            <a:srgbClr val="000000">
              <a:alpha val="7310"/>
            </a:srgbClr>
          </a:solidFill>
          <a:ln>
            <a:noFill/>
          </a:ln>
        </p:spPr>
      </p:sp>
      <p:sp>
        <p:nvSpPr>
          <p:cNvPr id="14" name="Shape 33"/>
          <p:cNvSpPr/>
          <p:nvPr/>
        </p:nvSpPr>
        <p:spPr>
          <a:xfrm>
            <a:off x="-2420" y="0"/>
            <a:ext cx="5861162" cy="6957392"/>
          </a:xfrm>
          <a:custGeom>
            <a:avLst/>
            <a:gdLst/>
            <a:ahLst/>
            <a:cxnLst/>
            <a:rect l="0" t="0" r="0" b="0"/>
            <a:pathLst>
              <a:path w="328450" h="206122" extrusionOk="0">
                <a:moveTo>
                  <a:pt x="0" y="0"/>
                </a:moveTo>
                <a:lnTo>
                  <a:pt x="0" y="206122"/>
                </a:lnTo>
                <a:lnTo>
                  <a:pt x="328450" y="206122"/>
                </a:lnTo>
                <a:lnTo>
                  <a:pt x="273309" y="331"/>
                </a:lnTo>
                <a:close/>
              </a:path>
            </a:pathLst>
          </a:custGeom>
          <a:solidFill>
            <a:srgbClr val="FFFFFF"/>
          </a:solidFill>
          <a:ln>
            <a:noFill/>
          </a:ln>
        </p:spPr>
      </p:sp>
      <p:pic>
        <p:nvPicPr>
          <p:cNvPr id="15" name="Obrázek 1" descr="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88640"/>
            <a:ext cx="227647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obrázek 2" descr="SMOCR_blue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139509"/>
            <a:ext cx="7048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Nadpis 1"/>
          <p:cNvSpPr>
            <a:spLocks noGrp="1"/>
          </p:cNvSpPr>
          <p:nvPr>
            <p:ph type="title"/>
          </p:nvPr>
        </p:nvSpPr>
        <p:spPr>
          <a:xfrm>
            <a:off x="289950" y="4293096"/>
            <a:ext cx="5218154" cy="1938139"/>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hasCustomPrompt="1"/>
          </p:nvPr>
        </p:nvSpPr>
        <p:spPr>
          <a:xfrm>
            <a:off x="251520" y="2348880"/>
            <a:ext cx="1944216" cy="1500187"/>
          </a:xfrm>
        </p:spPr>
        <p:txBody>
          <a:bodyPr anchor="b">
            <a:noAutofit/>
          </a:bodyPr>
          <a:lstStyle>
            <a:lvl1pPr marL="0" indent="0">
              <a:buNone/>
              <a:defRPr sz="9600" baseline="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dirty="0"/>
              <a:t>č.</a:t>
            </a:r>
          </a:p>
        </p:txBody>
      </p:sp>
    </p:spTree>
    <p:extLst>
      <p:ext uri="{BB962C8B-B14F-4D97-AF65-F5344CB8AC3E}">
        <p14:creationId xmlns:p14="http://schemas.microsoft.com/office/powerpoint/2010/main" val="3418397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325070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obsah 3"/>
          <p:cNvSpPr>
            <a:spLocks noGrp="1"/>
          </p:cNvSpPr>
          <p:nvPr>
            <p:ph sz="half" idx="2"/>
          </p:nvPr>
        </p:nvSpPr>
        <p:spPr>
          <a:xfrm>
            <a:off x="3851920" y="1600200"/>
            <a:ext cx="3250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Zástupný symbol pro číslo snímku 6"/>
          <p:cNvSpPr>
            <a:spLocks noGrp="1"/>
          </p:cNvSpPr>
          <p:nvPr>
            <p:ph type="sldNum" sz="quarter" idx="12"/>
          </p:nvPr>
        </p:nvSpPr>
        <p:spPr>
          <a:xfrm>
            <a:off x="6948264" y="6453336"/>
            <a:ext cx="2133600" cy="365125"/>
          </a:xfrm>
          <a:prstGeom prst="rect">
            <a:avLst/>
          </a:prstGeom>
        </p:spPr>
        <p:txBody>
          <a:bodyPr/>
          <a:lstStyle/>
          <a:p>
            <a:fld id="{E6F6601C-917D-4FBD-8E76-42B6F45C862A}" type="slidenum">
              <a:rPr lang="cs-CZ" smtClean="0"/>
              <a:t>‹#›</a:t>
            </a:fld>
            <a:endParaRPr lang="cs-CZ"/>
          </a:p>
        </p:txBody>
      </p:sp>
    </p:spTree>
    <p:extLst>
      <p:ext uri="{BB962C8B-B14F-4D97-AF65-F5344CB8AC3E}">
        <p14:creationId xmlns:p14="http://schemas.microsoft.com/office/powerpoint/2010/main" val="1309383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3250800"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Kliknutím lze upravit styly předlohy textu.</a:t>
            </a:r>
          </a:p>
        </p:txBody>
      </p:sp>
      <p:sp>
        <p:nvSpPr>
          <p:cNvPr id="4" name="Zástupný symbol pro obsah 3"/>
          <p:cNvSpPr>
            <a:spLocks noGrp="1"/>
          </p:cNvSpPr>
          <p:nvPr>
            <p:ph sz="half" idx="2"/>
          </p:nvPr>
        </p:nvSpPr>
        <p:spPr>
          <a:xfrm>
            <a:off x="457200" y="2174875"/>
            <a:ext cx="3250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5" name="Zástupný symbol pro text 4"/>
          <p:cNvSpPr>
            <a:spLocks noGrp="1"/>
          </p:cNvSpPr>
          <p:nvPr>
            <p:ph type="body" sz="quarter" idx="3"/>
          </p:nvPr>
        </p:nvSpPr>
        <p:spPr>
          <a:xfrm>
            <a:off x="3851920" y="1556792"/>
            <a:ext cx="3250800"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Kliknutím lze upravit styly předlohy textu.</a:t>
            </a:r>
          </a:p>
        </p:txBody>
      </p:sp>
      <p:sp>
        <p:nvSpPr>
          <p:cNvPr id="6" name="Zástupný symbol pro obsah 5"/>
          <p:cNvSpPr>
            <a:spLocks noGrp="1"/>
          </p:cNvSpPr>
          <p:nvPr>
            <p:ph sz="quarter" idx="4"/>
          </p:nvPr>
        </p:nvSpPr>
        <p:spPr>
          <a:xfrm>
            <a:off x="3851920" y="2204864"/>
            <a:ext cx="3250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dirty="0"/>
              <a:t>Kliknutím lze upravit styly předlo</a:t>
            </a:r>
          </a:p>
          <a:p>
            <a:pPr lvl="0"/>
            <a:r>
              <a:rPr lang="cs-CZ" dirty="0" err="1"/>
              <a:t>hy</a:t>
            </a:r>
            <a:r>
              <a:rPr lang="cs-CZ" dirty="0"/>
              <a:t>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9" name="Zástupný symbol pro číslo snímku 8"/>
          <p:cNvSpPr>
            <a:spLocks noGrp="1"/>
          </p:cNvSpPr>
          <p:nvPr>
            <p:ph type="sldNum" sz="quarter" idx="12"/>
          </p:nvPr>
        </p:nvSpPr>
        <p:spPr>
          <a:xfrm>
            <a:off x="6948264" y="6453336"/>
            <a:ext cx="2133600" cy="365125"/>
          </a:xfrm>
          <a:prstGeom prst="rect">
            <a:avLst/>
          </a:prstGeom>
        </p:spPr>
        <p:txBody>
          <a:bodyPr/>
          <a:lstStyle/>
          <a:p>
            <a:fld id="{E6F6601C-917D-4FBD-8E76-42B6F45C862A}" type="slidenum">
              <a:rPr lang="cs-CZ" smtClean="0"/>
              <a:t>‹#›</a:t>
            </a:fld>
            <a:endParaRPr lang="cs-CZ"/>
          </a:p>
        </p:txBody>
      </p:sp>
    </p:spTree>
    <p:extLst>
      <p:ext uri="{BB962C8B-B14F-4D97-AF65-F5344CB8AC3E}">
        <p14:creationId xmlns:p14="http://schemas.microsoft.com/office/powerpoint/2010/main" val="2671285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5" name="Zástupný symbol pro číslo snímku 4"/>
          <p:cNvSpPr>
            <a:spLocks noGrp="1"/>
          </p:cNvSpPr>
          <p:nvPr>
            <p:ph type="sldNum" sz="quarter" idx="12"/>
          </p:nvPr>
        </p:nvSpPr>
        <p:spPr>
          <a:xfrm>
            <a:off x="6948264" y="6453336"/>
            <a:ext cx="2133600" cy="365125"/>
          </a:xfrm>
          <a:prstGeom prst="rect">
            <a:avLst/>
          </a:prstGeom>
        </p:spPr>
        <p:txBody>
          <a:bodyPr/>
          <a:lstStyle/>
          <a:p>
            <a:fld id="{E6F6601C-917D-4FBD-8E76-42B6F45C862A}" type="slidenum">
              <a:rPr lang="cs-CZ" smtClean="0"/>
              <a:t>‹#›</a:t>
            </a:fld>
            <a:endParaRPr lang="cs-CZ"/>
          </a:p>
        </p:txBody>
      </p:sp>
    </p:spTree>
    <p:extLst>
      <p:ext uri="{BB962C8B-B14F-4D97-AF65-F5344CB8AC3E}">
        <p14:creationId xmlns:p14="http://schemas.microsoft.com/office/powerpoint/2010/main" val="3140983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a:xfrm>
            <a:off x="6948264" y="6453336"/>
            <a:ext cx="2133600" cy="365125"/>
          </a:xfrm>
          <a:prstGeom prst="rect">
            <a:avLst/>
          </a:prstGeom>
        </p:spPr>
        <p:txBody>
          <a:bodyPr/>
          <a:lstStyle/>
          <a:p>
            <a:fld id="{E6F6601C-917D-4FBD-8E76-42B6F45C862A}" type="slidenum">
              <a:rPr lang="cs-CZ" smtClean="0"/>
              <a:t>‹#›</a:t>
            </a:fld>
            <a:endParaRPr lang="cs-CZ"/>
          </a:p>
        </p:txBody>
      </p:sp>
    </p:spTree>
    <p:extLst>
      <p:ext uri="{BB962C8B-B14F-4D97-AF65-F5344CB8AC3E}">
        <p14:creationId xmlns:p14="http://schemas.microsoft.com/office/powerpoint/2010/main" val="1311137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403648" y="4797152"/>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403648" y="692696"/>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403648" y="5373216"/>
            <a:ext cx="5486400" cy="804862"/>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7" name="Zástupný symbol pro číslo snímku 6"/>
          <p:cNvSpPr>
            <a:spLocks noGrp="1"/>
          </p:cNvSpPr>
          <p:nvPr>
            <p:ph type="sldNum" sz="quarter" idx="12"/>
          </p:nvPr>
        </p:nvSpPr>
        <p:spPr>
          <a:xfrm>
            <a:off x="6948264" y="6453336"/>
            <a:ext cx="2133600" cy="365125"/>
          </a:xfrm>
          <a:prstGeom prst="rect">
            <a:avLst/>
          </a:prstGeom>
        </p:spPr>
        <p:txBody>
          <a:bodyPr/>
          <a:lstStyle/>
          <a:p>
            <a:fld id="{E6F6601C-917D-4FBD-8E76-42B6F45C862A}" type="slidenum">
              <a:rPr lang="cs-CZ" smtClean="0"/>
              <a:t>‹#›</a:t>
            </a:fld>
            <a:endParaRPr lang="cs-CZ"/>
          </a:p>
        </p:txBody>
      </p:sp>
    </p:spTree>
    <p:extLst>
      <p:ext uri="{BB962C8B-B14F-4D97-AF65-F5344CB8AC3E}">
        <p14:creationId xmlns:p14="http://schemas.microsoft.com/office/powerpoint/2010/main" val="3508857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číslo snímku 5"/>
          <p:cNvSpPr>
            <a:spLocks noGrp="1"/>
          </p:cNvSpPr>
          <p:nvPr>
            <p:ph type="sldNum" sz="quarter" idx="12"/>
          </p:nvPr>
        </p:nvSpPr>
        <p:spPr/>
        <p:txBody>
          <a:bodyPr/>
          <a:lstStyle/>
          <a:p>
            <a:fld id="{E6F6601C-917D-4FBD-8E76-42B6F45C862A}" type="slidenum">
              <a:rPr lang="cs-CZ" smtClean="0"/>
              <a:t>‹#›</a:t>
            </a:fld>
            <a:endParaRPr lang="cs-CZ"/>
          </a:p>
        </p:txBody>
      </p:sp>
    </p:spTree>
    <p:extLst>
      <p:ext uri="{BB962C8B-B14F-4D97-AF65-F5344CB8AC3E}">
        <p14:creationId xmlns:p14="http://schemas.microsoft.com/office/powerpoint/2010/main" val="1395048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12" name="Obdélník 11"/>
          <p:cNvSpPr/>
          <p:nvPr userDrawn="1"/>
        </p:nvSpPr>
        <p:spPr>
          <a:xfrm>
            <a:off x="0" y="0"/>
            <a:ext cx="9144000" cy="69573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Shape 32"/>
          <p:cNvSpPr/>
          <p:nvPr userDrawn="1"/>
        </p:nvSpPr>
        <p:spPr>
          <a:xfrm>
            <a:off x="107504" y="0"/>
            <a:ext cx="6089762" cy="6957392"/>
          </a:xfrm>
          <a:custGeom>
            <a:avLst/>
            <a:gdLst/>
            <a:ahLst/>
            <a:cxnLst/>
            <a:rect l="0" t="0" r="0" b="0"/>
            <a:pathLst>
              <a:path w="328450" h="206122" extrusionOk="0">
                <a:moveTo>
                  <a:pt x="0" y="0"/>
                </a:moveTo>
                <a:lnTo>
                  <a:pt x="0" y="206122"/>
                </a:lnTo>
                <a:lnTo>
                  <a:pt x="328450" y="206122"/>
                </a:lnTo>
                <a:lnTo>
                  <a:pt x="273309" y="331"/>
                </a:lnTo>
                <a:close/>
              </a:path>
            </a:pathLst>
          </a:custGeom>
          <a:solidFill>
            <a:srgbClr val="000000">
              <a:alpha val="7310"/>
            </a:srgbClr>
          </a:solidFill>
          <a:ln>
            <a:noFill/>
          </a:ln>
        </p:spPr>
      </p:sp>
      <p:sp>
        <p:nvSpPr>
          <p:cNvPr id="14" name="Shape 33"/>
          <p:cNvSpPr/>
          <p:nvPr userDrawn="1"/>
        </p:nvSpPr>
        <p:spPr>
          <a:xfrm>
            <a:off x="-2420" y="0"/>
            <a:ext cx="5861162" cy="6957392"/>
          </a:xfrm>
          <a:custGeom>
            <a:avLst/>
            <a:gdLst/>
            <a:ahLst/>
            <a:cxnLst/>
            <a:rect l="0" t="0" r="0" b="0"/>
            <a:pathLst>
              <a:path w="328450" h="206122" extrusionOk="0">
                <a:moveTo>
                  <a:pt x="0" y="0"/>
                </a:moveTo>
                <a:lnTo>
                  <a:pt x="0" y="206122"/>
                </a:lnTo>
                <a:lnTo>
                  <a:pt x="328450" y="206122"/>
                </a:lnTo>
                <a:lnTo>
                  <a:pt x="273309" y="331"/>
                </a:lnTo>
                <a:close/>
              </a:path>
            </a:pathLst>
          </a:custGeom>
          <a:solidFill>
            <a:srgbClr val="FFFFFF"/>
          </a:solidFill>
          <a:ln>
            <a:noFill/>
          </a:ln>
        </p:spPr>
      </p:sp>
      <p:pic>
        <p:nvPicPr>
          <p:cNvPr id="15" name="Obrázek 1" descr="image00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23528" y="188640"/>
            <a:ext cx="227647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obrázek 2" descr="SMOCR_blue_logo"/>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771800" y="139509"/>
            <a:ext cx="7048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Nadpis 1"/>
          <p:cNvSpPr>
            <a:spLocks noGrp="1"/>
          </p:cNvSpPr>
          <p:nvPr>
            <p:ph type="title"/>
          </p:nvPr>
        </p:nvSpPr>
        <p:spPr>
          <a:xfrm>
            <a:off x="289950" y="4293096"/>
            <a:ext cx="5218154" cy="1938139"/>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hasCustomPrompt="1"/>
          </p:nvPr>
        </p:nvSpPr>
        <p:spPr>
          <a:xfrm>
            <a:off x="251520" y="2348880"/>
            <a:ext cx="1944216" cy="1500187"/>
          </a:xfrm>
        </p:spPr>
        <p:txBody>
          <a:bodyPr anchor="b">
            <a:noAutofit/>
          </a:bodyPr>
          <a:lstStyle>
            <a:lvl1pPr marL="0" indent="0">
              <a:buNone/>
              <a:defRPr sz="9600" baseline="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dirty="0"/>
              <a:t>č.</a:t>
            </a:r>
          </a:p>
        </p:txBody>
      </p:sp>
      <p:sp>
        <p:nvSpPr>
          <p:cNvPr id="6" name="Zástupný symbol pro číslo snímku 5"/>
          <p:cNvSpPr>
            <a:spLocks noGrp="1"/>
          </p:cNvSpPr>
          <p:nvPr>
            <p:ph type="sldNum" sz="quarter" idx="12"/>
          </p:nvPr>
        </p:nvSpPr>
        <p:spPr>
          <a:xfrm>
            <a:off x="6978352" y="6559743"/>
            <a:ext cx="2133600" cy="365125"/>
          </a:xfrm>
        </p:spPr>
        <p:txBody>
          <a:bodyPr/>
          <a:lstStyle/>
          <a:p>
            <a:fld id="{E6F6601C-917D-4FBD-8E76-42B6F45C862A}" type="slidenum">
              <a:rPr lang="cs-CZ" smtClean="0"/>
              <a:t>‹#›</a:t>
            </a:fld>
            <a:endParaRPr lang="cs-CZ" dirty="0"/>
          </a:p>
        </p:txBody>
      </p:sp>
    </p:spTree>
    <p:extLst>
      <p:ext uri="{BB962C8B-B14F-4D97-AF65-F5344CB8AC3E}">
        <p14:creationId xmlns:p14="http://schemas.microsoft.com/office/powerpoint/2010/main" val="4067529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325070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obsah 3"/>
          <p:cNvSpPr>
            <a:spLocks noGrp="1"/>
          </p:cNvSpPr>
          <p:nvPr>
            <p:ph sz="half" idx="2"/>
          </p:nvPr>
        </p:nvSpPr>
        <p:spPr>
          <a:xfrm>
            <a:off x="3851920" y="1600200"/>
            <a:ext cx="3250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Zástupný symbol pro číslo snímku 6"/>
          <p:cNvSpPr>
            <a:spLocks noGrp="1"/>
          </p:cNvSpPr>
          <p:nvPr>
            <p:ph type="sldNum" sz="quarter" idx="12"/>
          </p:nvPr>
        </p:nvSpPr>
        <p:spPr/>
        <p:txBody>
          <a:bodyPr/>
          <a:lstStyle/>
          <a:p>
            <a:fld id="{E6F6601C-917D-4FBD-8E76-42B6F45C862A}" type="slidenum">
              <a:rPr lang="cs-CZ" smtClean="0"/>
              <a:t>‹#›</a:t>
            </a:fld>
            <a:endParaRPr lang="cs-CZ"/>
          </a:p>
        </p:txBody>
      </p:sp>
    </p:spTree>
    <p:extLst>
      <p:ext uri="{BB962C8B-B14F-4D97-AF65-F5344CB8AC3E}">
        <p14:creationId xmlns:p14="http://schemas.microsoft.com/office/powerpoint/2010/main" val="2183234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3250800"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Kliknutím lze upravit styly předlohy textu.</a:t>
            </a:r>
          </a:p>
        </p:txBody>
      </p:sp>
      <p:sp>
        <p:nvSpPr>
          <p:cNvPr id="4" name="Zástupný symbol pro obsah 3"/>
          <p:cNvSpPr>
            <a:spLocks noGrp="1"/>
          </p:cNvSpPr>
          <p:nvPr>
            <p:ph sz="half" idx="2"/>
          </p:nvPr>
        </p:nvSpPr>
        <p:spPr>
          <a:xfrm>
            <a:off x="457200" y="2174875"/>
            <a:ext cx="3250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5" name="Zástupný symbol pro text 4"/>
          <p:cNvSpPr>
            <a:spLocks noGrp="1"/>
          </p:cNvSpPr>
          <p:nvPr>
            <p:ph type="body" sz="quarter" idx="3"/>
          </p:nvPr>
        </p:nvSpPr>
        <p:spPr>
          <a:xfrm>
            <a:off x="3851920" y="1556792"/>
            <a:ext cx="3250800"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Kliknutím lze upravit styly předlohy textu.</a:t>
            </a:r>
          </a:p>
        </p:txBody>
      </p:sp>
      <p:sp>
        <p:nvSpPr>
          <p:cNvPr id="6" name="Zástupný symbol pro obsah 5"/>
          <p:cNvSpPr>
            <a:spLocks noGrp="1"/>
          </p:cNvSpPr>
          <p:nvPr>
            <p:ph sz="quarter" idx="4"/>
          </p:nvPr>
        </p:nvSpPr>
        <p:spPr>
          <a:xfrm>
            <a:off x="3851920" y="2204864"/>
            <a:ext cx="3250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dirty="0"/>
              <a:t>Kliknutím lze upravit styly předlo</a:t>
            </a:r>
          </a:p>
          <a:p>
            <a:pPr lvl="0"/>
            <a:r>
              <a:rPr lang="cs-CZ" dirty="0" err="1"/>
              <a:t>hy</a:t>
            </a:r>
            <a:r>
              <a:rPr lang="cs-CZ" dirty="0"/>
              <a:t>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9" name="Zástupný symbol pro číslo snímku 8"/>
          <p:cNvSpPr>
            <a:spLocks noGrp="1"/>
          </p:cNvSpPr>
          <p:nvPr>
            <p:ph type="sldNum" sz="quarter" idx="12"/>
          </p:nvPr>
        </p:nvSpPr>
        <p:spPr/>
        <p:txBody>
          <a:bodyPr/>
          <a:lstStyle/>
          <a:p>
            <a:fld id="{E6F6601C-917D-4FBD-8E76-42B6F45C862A}" type="slidenum">
              <a:rPr lang="cs-CZ" smtClean="0"/>
              <a:t>‹#›</a:t>
            </a:fld>
            <a:endParaRPr lang="cs-CZ"/>
          </a:p>
        </p:txBody>
      </p:sp>
    </p:spTree>
    <p:extLst>
      <p:ext uri="{BB962C8B-B14F-4D97-AF65-F5344CB8AC3E}">
        <p14:creationId xmlns:p14="http://schemas.microsoft.com/office/powerpoint/2010/main" val="950079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5" name="Zástupný symbol pro číslo snímku 4"/>
          <p:cNvSpPr>
            <a:spLocks noGrp="1"/>
          </p:cNvSpPr>
          <p:nvPr>
            <p:ph type="sldNum" sz="quarter" idx="12"/>
          </p:nvPr>
        </p:nvSpPr>
        <p:spPr/>
        <p:txBody>
          <a:bodyPr/>
          <a:lstStyle/>
          <a:p>
            <a:fld id="{E6F6601C-917D-4FBD-8E76-42B6F45C862A}" type="slidenum">
              <a:rPr lang="cs-CZ" smtClean="0"/>
              <a:t>‹#›</a:t>
            </a:fld>
            <a:endParaRPr lang="cs-CZ"/>
          </a:p>
        </p:txBody>
      </p:sp>
    </p:spTree>
    <p:extLst>
      <p:ext uri="{BB962C8B-B14F-4D97-AF65-F5344CB8AC3E}">
        <p14:creationId xmlns:p14="http://schemas.microsoft.com/office/powerpoint/2010/main" val="1071910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E6F6601C-917D-4FBD-8E76-42B6F45C862A}" type="slidenum">
              <a:rPr lang="cs-CZ" smtClean="0"/>
              <a:t>‹#›</a:t>
            </a:fld>
            <a:endParaRPr lang="cs-CZ"/>
          </a:p>
        </p:txBody>
      </p:sp>
    </p:spTree>
    <p:extLst>
      <p:ext uri="{BB962C8B-B14F-4D97-AF65-F5344CB8AC3E}">
        <p14:creationId xmlns:p14="http://schemas.microsoft.com/office/powerpoint/2010/main" val="1823952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403648" y="4797152"/>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403648" y="692696"/>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403648" y="5373216"/>
            <a:ext cx="5486400" cy="804862"/>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7" name="Zástupný symbol pro číslo snímku 6"/>
          <p:cNvSpPr>
            <a:spLocks noGrp="1"/>
          </p:cNvSpPr>
          <p:nvPr>
            <p:ph type="sldNum" sz="quarter" idx="12"/>
          </p:nvPr>
        </p:nvSpPr>
        <p:spPr/>
        <p:txBody>
          <a:bodyPr/>
          <a:lstStyle/>
          <a:p>
            <a:fld id="{E6F6601C-917D-4FBD-8E76-42B6F45C862A}" type="slidenum">
              <a:rPr lang="cs-CZ" smtClean="0"/>
              <a:t>‹#›</a:t>
            </a:fld>
            <a:endParaRPr lang="cs-CZ"/>
          </a:p>
        </p:txBody>
      </p:sp>
    </p:spTree>
    <p:extLst>
      <p:ext uri="{BB962C8B-B14F-4D97-AF65-F5344CB8AC3E}">
        <p14:creationId xmlns:p14="http://schemas.microsoft.com/office/powerpoint/2010/main" val="4119004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8" name="Shape 32"/>
          <p:cNvSpPr/>
          <p:nvPr/>
        </p:nvSpPr>
        <p:spPr>
          <a:xfrm>
            <a:off x="107504" y="19338"/>
            <a:ext cx="8064896" cy="6957392"/>
          </a:xfrm>
          <a:custGeom>
            <a:avLst/>
            <a:gdLst/>
            <a:ahLst/>
            <a:cxnLst/>
            <a:rect l="0" t="0" r="0" b="0"/>
            <a:pathLst>
              <a:path w="328450" h="206122" extrusionOk="0">
                <a:moveTo>
                  <a:pt x="0" y="0"/>
                </a:moveTo>
                <a:lnTo>
                  <a:pt x="0" y="206122"/>
                </a:lnTo>
                <a:lnTo>
                  <a:pt x="328450" y="206122"/>
                </a:lnTo>
                <a:lnTo>
                  <a:pt x="273309" y="331"/>
                </a:lnTo>
                <a:close/>
              </a:path>
            </a:pathLst>
          </a:custGeom>
          <a:noFill/>
          <a:ln>
            <a:noFill/>
          </a:ln>
        </p:spPr>
      </p:sp>
      <p:sp>
        <p:nvSpPr>
          <p:cNvPr id="3" name="Podnadpis 2"/>
          <p:cNvSpPr>
            <a:spLocks noGrp="1"/>
          </p:cNvSpPr>
          <p:nvPr>
            <p:ph type="subTitle" idx="1"/>
          </p:nvPr>
        </p:nvSpPr>
        <p:spPr>
          <a:xfrm>
            <a:off x="179512" y="5517232"/>
            <a:ext cx="5184576" cy="1018119"/>
          </a:xfrm>
        </p:spPr>
        <p:txBody>
          <a:bodyPr>
            <a:normAutofit/>
          </a:bodyPr>
          <a:lstStyle>
            <a:lvl1pPr marL="0" indent="0" algn="ctr">
              <a:buNone/>
              <a:defRPr sz="2400" b="1">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a:t>Kliknutím lze upravit styl předlohy.</a:t>
            </a:r>
          </a:p>
        </p:txBody>
      </p:sp>
      <p:sp>
        <p:nvSpPr>
          <p:cNvPr id="2" name="Nadpis 1"/>
          <p:cNvSpPr>
            <a:spLocks noGrp="1"/>
          </p:cNvSpPr>
          <p:nvPr>
            <p:ph type="ctrTitle"/>
          </p:nvPr>
        </p:nvSpPr>
        <p:spPr>
          <a:xfrm>
            <a:off x="179512" y="3356992"/>
            <a:ext cx="5184575" cy="1944216"/>
          </a:xfrm>
        </p:spPr>
        <p:txBody>
          <a:bodyPr/>
          <a:lstStyle>
            <a:lvl1pPr algn="ctr">
              <a:defRPr/>
            </a:lvl1pPr>
          </a:lstStyle>
          <a:p>
            <a:r>
              <a:rPr lang="cs-CZ" dirty="0"/>
              <a:t>Kliknutím lze upravit styl.</a:t>
            </a:r>
          </a:p>
        </p:txBody>
      </p:sp>
      <p:pic>
        <p:nvPicPr>
          <p:cNvPr id="10" name="Obrázek 1" descr="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88640"/>
            <a:ext cx="227647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obrázek 2" descr="SMOCR_blue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9960" y="188639"/>
            <a:ext cx="7048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Obrázek 1" descr="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88640"/>
            <a:ext cx="227647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obrázek 2" descr="SMOCR_blue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139509"/>
            <a:ext cx="7048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86872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2.jpeg"/><Relationship Id="rId5" Type="http://schemas.openxmlformats.org/officeDocument/2006/relationships/slideLayout" Target="../slideLayouts/slideLayout13.xml"/><Relationship Id="rId10" Type="http://schemas.openxmlformats.org/officeDocument/2006/relationships/image" Target="../media/image1.pn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Shape 32"/>
          <p:cNvSpPr/>
          <p:nvPr userDrawn="1"/>
        </p:nvSpPr>
        <p:spPr>
          <a:xfrm>
            <a:off x="228600" y="0"/>
            <a:ext cx="8229314" cy="6887442"/>
          </a:xfrm>
          <a:custGeom>
            <a:avLst/>
            <a:gdLst/>
            <a:ahLst/>
            <a:cxnLst/>
            <a:rect l="0" t="0" r="0" b="0"/>
            <a:pathLst>
              <a:path w="328450" h="206122" extrusionOk="0">
                <a:moveTo>
                  <a:pt x="0" y="0"/>
                </a:moveTo>
                <a:lnTo>
                  <a:pt x="0" y="206122"/>
                </a:lnTo>
                <a:lnTo>
                  <a:pt x="328450" y="206122"/>
                </a:lnTo>
                <a:lnTo>
                  <a:pt x="273309" y="331"/>
                </a:lnTo>
                <a:close/>
              </a:path>
            </a:pathLst>
          </a:custGeom>
          <a:solidFill>
            <a:srgbClr val="000000">
              <a:alpha val="7310"/>
            </a:srgbClr>
          </a:solidFill>
          <a:ln>
            <a:noFill/>
          </a:ln>
        </p:spPr>
      </p:sp>
      <p:sp>
        <p:nvSpPr>
          <p:cNvPr id="9" name="Shape 33"/>
          <p:cNvSpPr/>
          <p:nvPr userDrawn="1"/>
        </p:nvSpPr>
        <p:spPr>
          <a:xfrm>
            <a:off x="0" y="0"/>
            <a:ext cx="8229314" cy="6887442"/>
          </a:xfrm>
          <a:custGeom>
            <a:avLst/>
            <a:gdLst/>
            <a:ahLst/>
            <a:cxnLst/>
            <a:rect l="0" t="0" r="0" b="0"/>
            <a:pathLst>
              <a:path w="328450" h="206122" extrusionOk="0">
                <a:moveTo>
                  <a:pt x="0" y="0"/>
                </a:moveTo>
                <a:lnTo>
                  <a:pt x="0" y="206122"/>
                </a:lnTo>
                <a:lnTo>
                  <a:pt x="328450" y="206122"/>
                </a:lnTo>
                <a:lnTo>
                  <a:pt x="273309" y="331"/>
                </a:lnTo>
                <a:close/>
              </a:path>
            </a:pathLst>
          </a:custGeom>
          <a:solidFill>
            <a:srgbClr val="FFFFFF"/>
          </a:solidFill>
          <a:ln>
            <a:noFill/>
          </a:ln>
        </p:spPr>
      </p:sp>
      <p:sp>
        <p:nvSpPr>
          <p:cNvPr id="6" name="Zástupný symbol pro číslo snímku 5"/>
          <p:cNvSpPr>
            <a:spLocks noGrp="1"/>
          </p:cNvSpPr>
          <p:nvPr>
            <p:ph type="sldNum" sz="quarter" idx="4"/>
          </p:nvPr>
        </p:nvSpPr>
        <p:spPr>
          <a:xfrm>
            <a:off x="6948264" y="6453336"/>
            <a:ext cx="2133600" cy="365125"/>
          </a:xfrm>
          <a:prstGeom prst="rect">
            <a:avLst/>
          </a:prstGeom>
        </p:spPr>
        <p:txBody>
          <a:bodyPr vert="horz" lIns="91440" tIns="45720" rIns="91440" bIns="45720" rtlCol="0" anchor="ctr"/>
          <a:lstStyle>
            <a:lvl1pPr algn="r">
              <a:defRPr sz="1200" b="1">
                <a:solidFill>
                  <a:schemeClr val="bg1"/>
                </a:solidFill>
                <a:latin typeface="Arial" panose="020B0604020202020204" pitchFamily="34" charset="0"/>
                <a:cs typeface="Arial" panose="020B0604020202020204" pitchFamily="34" charset="0"/>
              </a:defRPr>
            </a:lvl1pPr>
          </a:lstStyle>
          <a:p>
            <a:fld id="{E6F6601C-917D-4FBD-8E76-42B6F45C862A}" type="slidenum">
              <a:rPr lang="cs-CZ" smtClean="0"/>
              <a:pPr/>
              <a:t>‹#›</a:t>
            </a:fld>
            <a:endParaRPr lang="cs-CZ" dirty="0"/>
          </a:p>
        </p:txBody>
      </p:sp>
      <p:sp>
        <p:nvSpPr>
          <p:cNvPr id="2" name="Zástupný symbol pro nadpis 1"/>
          <p:cNvSpPr>
            <a:spLocks noGrp="1"/>
          </p:cNvSpPr>
          <p:nvPr>
            <p:ph type="title"/>
          </p:nvPr>
        </p:nvSpPr>
        <p:spPr>
          <a:xfrm>
            <a:off x="457200" y="764704"/>
            <a:ext cx="6491064" cy="652934"/>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457200" y="1600200"/>
            <a:ext cx="6707088" cy="4525963"/>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pic>
        <p:nvPicPr>
          <p:cNvPr id="11" name="Obrázek 1" descr="image002"/>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323528" y="188640"/>
            <a:ext cx="227647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obrázek 2" descr="SMOCR_blue_logo"/>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2771800" y="139509"/>
            <a:ext cx="7048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4660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spcBef>
          <a:spcPct val="0"/>
        </a:spcBef>
        <a:buNone/>
        <a:defRPr sz="4000" b="1" kern="1200">
          <a:solidFill>
            <a:schemeClr val="tx1"/>
          </a:solidFill>
          <a:latin typeface="Arial" panose="020B0604020202020204" pitchFamily="34" charset="0"/>
          <a:ea typeface="+mj-ea"/>
          <a:cs typeface="Arial" panose="020B0604020202020204" pitchFamily="34" charset="0"/>
        </a:defRPr>
      </a:lvl1pPr>
    </p:titleStyle>
    <p:bodyStyle>
      <a:lvl1pPr marL="360000" indent="-360000" algn="l" defTabSz="914400" rtl="0" eaLnBrk="1" latinLnBrk="0" hangingPunct="1">
        <a:spcBef>
          <a:spcPct val="20000"/>
        </a:spcBef>
        <a:buClr>
          <a:schemeClr val="tx2"/>
        </a:buClr>
        <a:buSzPct val="90000"/>
        <a:buFont typeface="Wingdings" panose="05000000000000000000" pitchFamily="2" charset="2"/>
        <a:buChar char="Ø"/>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Clr>
          <a:schemeClr val="tx2"/>
        </a:buClr>
        <a:buSzPct val="85000"/>
        <a:buFont typeface="Wingdings" panose="05000000000000000000" pitchFamily="2" charset="2"/>
        <a:buChar char="v"/>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Clr>
          <a:schemeClr val="tx2"/>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Clr>
          <a:schemeClr val="tx2"/>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Clr>
          <a:schemeClr val="tx2"/>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alpha val="0"/>
          </a:scheme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764704"/>
            <a:ext cx="6491064" cy="652934"/>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457200" y="1600200"/>
            <a:ext cx="6707088" cy="4525963"/>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pic>
        <p:nvPicPr>
          <p:cNvPr id="11" name="Obrázek 1" descr="image00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3528" y="188640"/>
            <a:ext cx="227647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obrázek 2" descr="SMOCR_blue_logo"/>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71800" y="139509"/>
            <a:ext cx="7048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Zástupný symbol pro číslo snímku 5"/>
          <p:cNvSpPr>
            <a:spLocks noGrp="1"/>
          </p:cNvSpPr>
          <p:nvPr>
            <p:ph type="sldNum" sz="quarter" idx="4"/>
          </p:nvPr>
        </p:nvSpPr>
        <p:spPr>
          <a:xfrm>
            <a:off x="6948264" y="6453336"/>
            <a:ext cx="2133600" cy="365125"/>
          </a:xfrm>
          <a:prstGeom prst="rect">
            <a:avLst/>
          </a:prstGeom>
        </p:spPr>
        <p:txBody>
          <a:bodyPr/>
          <a:lstStyle>
            <a:lvl1pPr algn="r">
              <a:defRPr sz="1200">
                <a:latin typeface="Arial" panose="020B0604020202020204" pitchFamily="34" charset="0"/>
                <a:cs typeface="Arial" panose="020B0604020202020204" pitchFamily="34" charset="0"/>
              </a:defRPr>
            </a:lvl1pPr>
          </a:lstStyle>
          <a:p>
            <a:fld id="{E6F6601C-917D-4FBD-8E76-42B6F45C862A}" type="slidenum">
              <a:rPr lang="cs-CZ" smtClean="0"/>
              <a:pPr/>
              <a:t>‹#›</a:t>
            </a:fld>
            <a:endParaRPr lang="cs-CZ" dirty="0"/>
          </a:p>
        </p:txBody>
      </p:sp>
    </p:spTree>
    <p:extLst>
      <p:ext uri="{BB962C8B-B14F-4D97-AF65-F5344CB8AC3E}">
        <p14:creationId xmlns:p14="http://schemas.microsoft.com/office/powerpoint/2010/main" val="1604562248"/>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spcBef>
          <a:spcPct val="0"/>
        </a:spcBef>
        <a:buNone/>
        <a:defRPr sz="4000" b="1" kern="1200">
          <a:solidFill>
            <a:schemeClr val="tx1"/>
          </a:solidFill>
          <a:latin typeface="Arial" panose="020B0604020202020204" pitchFamily="34" charset="0"/>
          <a:ea typeface="+mj-ea"/>
          <a:cs typeface="Arial" panose="020B0604020202020204" pitchFamily="34" charset="0"/>
        </a:defRPr>
      </a:lvl1pPr>
    </p:titleStyle>
    <p:bodyStyle>
      <a:lvl1pPr marL="360000" indent="-360000" algn="l" defTabSz="914400" rtl="0" eaLnBrk="1" latinLnBrk="0" hangingPunct="1">
        <a:spcBef>
          <a:spcPct val="20000"/>
        </a:spcBef>
        <a:buClr>
          <a:schemeClr val="tx2"/>
        </a:buClr>
        <a:buSzPct val="90000"/>
        <a:buFont typeface="Wingdings" panose="05000000000000000000" pitchFamily="2" charset="2"/>
        <a:buChar char="Ø"/>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Clr>
          <a:schemeClr val="tx2"/>
        </a:buClr>
        <a:buSzPct val="85000"/>
        <a:buFont typeface="Wingdings" panose="05000000000000000000" pitchFamily="2" charset="2"/>
        <a:buChar char="v"/>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Clr>
          <a:schemeClr val="tx2"/>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Clr>
          <a:schemeClr val="tx2"/>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Clr>
          <a:schemeClr val="tx2"/>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mailto:stewestewe@seznam.cz" TargetMode="External"/><Relationship Id="rId2" Type="http://schemas.openxmlformats.org/officeDocument/2006/relationships/hyperlink" Target="mailto:info@regionbystrickocentrum.cz"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odnadpis 6"/>
          <p:cNvSpPr>
            <a:spLocks noGrp="1"/>
          </p:cNvSpPr>
          <p:nvPr>
            <p:ph type="subTitle" idx="1"/>
          </p:nvPr>
        </p:nvSpPr>
        <p:spPr/>
        <p:txBody>
          <a:bodyPr/>
          <a:lstStyle/>
          <a:p>
            <a:r>
              <a:rPr lang="cs-CZ" dirty="0"/>
              <a:t>Mikroregion Bystřicko - CSS</a:t>
            </a:r>
          </a:p>
        </p:txBody>
      </p:sp>
      <p:sp>
        <p:nvSpPr>
          <p:cNvPr id="6" name="Nadpis 5"/>
          <p:cNvSpPr>
            <a:spLocks noGrp="1"/>
          </p:cNvSpPr>
          <p:nvPr>
            <p:ph type="ctrTitle"/>
          </p:nvPr>
        </p:nvSpPr>
        <p:spPr/>
        <p:txBody>
          <a:bodyPr/>
          <a:lstStyle/>
          <a:p>
            <a:r>
              <a:rPr lang="cs-CZ" dirty="0"/>
              <a:t>VIII. Setkání se starosty obcí</a:t>
            </a:r>
          </a:p>
        </p:txBody>
      </p:sp>
      <p:sp>
        <p:nvSpPr>
          <p:cNvPr id="8" name="TextovéPole 7"/>
          <p:cNvSpPr txBox="1"/>
          <p:nvPr/>
        </p:nvSpPr>
        <p:spPr>
          <a:xfrm>
            <a:off x="6444208" y="5661248"/>
            <a:ext cx="2448272" cy="646331"/>
          </a:xfrm>
          <a:prstGeom prst="rect">
            <a:avLst/>
          </a:prstGeom>
          <a:noFill/>
        </p:spPr>
        <p:txBody>
          <a:bodyPr wrap="square" rtlCol="0">
            <a:spAutoFit/>
          </a:bodyPr>
          <a:lstStyle/>
          <a:p>
            <a:r>
              <a:rPr lang="cs-CZ" b="1" dirty="0">
                <a:solidFill>
                  <a:schemeClr val="bg1"/>
                </a:solidFill>
                <a:latin typeface="Arial" panose="020B0604020202020204" pitchFamily="34" charset="0"/>
                <a:cs typeface="Arial" panose="020B0604020202020204" pitchFamily="34" charset="0"/>
              </a:rPr>
              <a:t>Bystřice n. P.</a:t>
            </a:r>
          </a:p>
          <a:p>
            <a:r>
              <a:rPr lang="cs-CZ" b="1" dirty="0">
                <a:solidFill>
                  <a:schemeClr val="bg1"/>
                </a:solidFill>
                <a:latin typeface="Arial" panose="020B0604020202020204" pitchFamily="34" charset="0"/>
                <a:cs typeface="Arial" panose="020B0604020202020204" pitchFamily="34" charset="0"/>
              </a:rPr>
              <a:t>10.12.2019</a:t>
            </a:r>
          </a:p>
        </p:txBody>
      </p:sp>
      <p:sp>
        <p:nvSpPr>
          <p:cNvPr id="2" name="TextovéPole 1"/>
          <p:cNvSpPr txBox="1"/>
          <p:nvPr/>
        </p:nvSpPr>
        <p:spPr>
          <a:xfrm>
            <a:off x="251520" y="764703"/>
            <a:ext cx="4752528" cy="1138773"/>
          </a:xfrm>
          <a:prstGeom prst="rect">
            <a:avLst/>
          </a:prstGeom>
          <a:noFill/>
        </p:spPr>
        <p:txBody>
          <a:bodyPr wrap="square" rtlCol="0">
            <a:spAutoFit/>
          </a:bodyPr>
          <a:lstStyle/>
          <a:p>
            <a:r>
              <a:rPr lang="cs-CZ" sz="1600" b="1" dirty="0"/>
              <a:t>Posilování administrativní kapacity obcí na bázi meziobecní spolupráce, </a:t>
            </a:r>
            <a:br>
              <a:rPr lang="cs-CZ" sz="1600" b="1" dirty="0"/>
            </a:br>
            <a:r>
              <a:rPr lang="cs-CZ" sz="1600" b="1" dirty="0" err="1"/>
              <a:t>reg</a:t>
            </a:r>
            <a:r>
              <a:rPr lang="cs-CZ" sz="1600" b="1" dirty="0"/>
              <a:t>. č.: CZ.03.4.74/0.0/0.0/15_019/0003017</a:t>
            </a:r>
            <a:endParaRPr lang="cs-CZ" sz="1600" dirty="0"/>
          </a:p>
          <a:p>
            <a:endParaRPr lang="cs-CZ" sz="2000" dirty="0"/>
          </a:p>
        </p:txBody>
      </p:sp>
    </p:spTree>
    <p:extLst>
      <p:ext uri="{BB962C8B-B14F-4D97-AF65-F5344CB8AC3E}">
        <p14:creationId xmlns:p14="http://schemas.microsoft.com/office/powerpoint/2010/main" val="364075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817729"/>
            <a:ext cx="8147248" cy="652934"/>
          </a:xfrm>
        </p:spPr>
        <p:txBody>
          <a:bodyPr>
            <a:noAutofit/>
          </a:bodyPr>
          <a:lstStyle/>
          <a:p>
            <a:pPr algn="ctr"/>
            <a:r>
              <a:rPr lang="cs-CZ" sz="2600" dirty="0">
                <a:solidFill>
                  <a:schemeClr val="accent1">
                    <a:lumMod val="75000"/>
                  </a:schemeClr>
                </a:solidFill>
              </a:rPr>
              <a:t>Podnikatelé v obci a dostupnost služeb</a:t>
            </a:r>
          </a:p>
        </p:txBody>
      </p:sp>
      <p:sp>
        <p:nvSpPr>
          <p:cNvPr id="3" name="Zástupný symbol pro obsah 2"/>
          <p:cNvSpPr>
            <a:spLocks noGrp="1"/>
          </p:cNvSpPr>
          <p:nvPr>
            <p:ph idx="1"/>
          </p:nvPr>
        </p:nvSpPr>
        <p:spPr>
          <a:xfrm>
            <a:off x="174340" y="1628800"/>
            <a:ext cx="8795320" cy="4982672"/>
          </a:xfrm>
        </p:spPr>
        <p:txBody>
          <a:bodyPr>
            <a:normAutofit fontScale="85000" lnSpcReduction="20000"/>
          </a:bodyPr>
          <a:lstStyle/>
          <a:p>
            <a:r>
              <a:rPr lang="cs-CZ" sz="2200" dirty="0"/>
              <a:t>Dle respondentů počet podnikatelů spíše neklesá (54 %), </a:t>
            </a:r>
            <a:br>
              <a:rPr lang="cs-CZ" sz="2200" dirty="0"/>
            </a:br>
            <a:r>
              <a:rPr lang="cs-CZ" sz="2200" dirty="0"/>
              <a:t>řemeslníci ano (61 %). </a:t>
            </a:r>
          </a:p>
          <a:p>
            <a:endParaRPr lang="cs-CZ" sz="2200" dirty="0">
              <a:highlight>
                <a:srgbClr val="FFFF00"/>
              </a:highlight>
            </a:endParaRPr>
          </a:p>
          <a:p>
            <a:r>
              <a:rPr lang="cs-CZ" sz="2200" dirty="0"/>
              <a:t>Služby a řemesla nejvíce přítomné v obcích: </a:t>
            </a:r>
          </a:p>
          <a:p>
            <a:pPr lvl="1"/>
            <a:r>
              <a:rPr lang="cs-CZ" sz="1900" dirty="0"/>
              <a:t>Zedník, automechanik ,elektrikář, výrobce nábytku</a:t>
            </a:r>
          </a:p>
          <a:p>
            <a:pPr marL="457200" lvl="1" indent="0">
              <a:buNone/>
            </a:pPr>
            <a:endParaRPr lang="cs-CZ" sz="1700" dirty="0"/>
          </a:p>
          <a:p>
            <a:r>
              <a:rPr lang="cs-CZ" sz="2200" dirty="0"/>
              <a:t>Služby a řemesla nejméně přítomné v obcích z nabízených možností: </a:t>
            </a:r>
          </a:p>
          <a:p>
            <a:pPr lvl="1"/>
            <a:r>
              <a:rPr lang="cs-CZ" sz="1900" dirty="0"/>
              <a:t>Krejčí/švadlena, pěstitel ovoce a zeleniny, lokální výrobci potravin</a:t>
            </a:r>
          </a:p>
          <a:p>
            <a:pPr lvl="1"/>
            <a:endParaRPr lang="cs-CZ" sz="1900" dirty="0"/>
          </a:p>
          <a:p>
            <a:r>
              <a:rPr lang="cs-CZ" sz="2200" dirty="0"/>
              <a:t>Služby přítomné, ale málo dostupné – technické profese, především stavebnictví – patrný výrazný nedostatek. </a:t>
            </a:r>
          </a:p>
          <a:p>
            <a:pPr lvl="1"/>
            <a:r>
              <a:rPr lang="cs-CZ" sz="2000" dirty="0"/>
              <a:t>Zedník, malíř, klempíř, pokrývač, instalatér…</a:t>
            </a:r>
          </a:p>
          <a:p>
            <a:pPr lvl="1"/>
            <a:endParaRPr lang="cs-CZ" sz="2000" dirty="0"/>
          </a:p>
          <a:p>
            <a:pPr marL="0" indent="0" algn="ctr">
              <a:buNone/>
            </a:pPr>
            <a:r>
              <a:rPr lang="cs-CZ" sz="2200" b="1" dirty="0"/>
              <a:t>= zachycen velmi rizikový jev zejména do budoucna – hrozba rozpadu infrastruktury služeb – již v některých oborech probíhající, zejména stavebnictví. </a:t>
            </a:r>
          </a:p>
          <a:p>
            <a:pPr marL="0" indent="0">
              <a:buNone/>
            </a:pPr>
            <a:endParaRPr lang="cs-CZ" sz="2200" dirty="0"/>
          </a:p>
          <a:p>
            <a:r>
              <a:rPr lang="cs-CZ" sz="2200" dirty="0"/>
              <a:t>Sociální podniky se na území obcí pokrytých dotazováním vyskytují minimálně a spíše nejsou známým tématem.  </a:t>
            </a:r>
            <a:endParaRPr lang="cs-CZ" sz="1900" dirty="0"/>
          </a:p>
        </p:txBody>
      </p:sp>
    </p:spTree>
    <p:extLst>
      <p:ext uri="{BB962C8B-B14F-4D97-AF65-F5344CB8AC3E}">
        <p14:creationId xmlns:p14="http://schemas.microsoft.com/office/powerpoint/2010/main" val="335811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8376" y="487212"/>
            <a:ext cx="8147248" cy="977772"/>
          </a:xfrm>
        </p:spPr>
        <p:txBody>
          <a:bodyPr>
            <a:noAutofit/>
          </a:bodyPr>
          <a:lstStyle/>
          <a:p>
            <a:pPr algn="ctr"/>
            <a:r>
              <a:rPr lang="cs-CZ" sz="2600" dirty="0">
                <a:solidFill>
                  <a:schemeClr val="accent1">
                    <a:lumMod val="75000"/>
                  </a:schemeClr>
                </a:solidFill>
              </a:rPr>
              <a:t>Brownfieldy </a:t>
            </a:r>
          </a:p>
        </p:txBody>
      </p:sp>
      <p:sp>
        <p:nvSpPr>
          <p:cNvPr id="3" name="Zástupný symbol pro obsah 2"/>
          <p:cNvSpPr>
            <a:spLocks noGrp="1"/>
          </p:cNvSpPr>
          <p:nvPr>
            <p:ph idx="1"/>
          </p:nvPr>
        </p:nvSpPr>
        <p:spPr>
          <a:xfrm>
            <a:off x="323528" y="1340768"/>
            <a:ext cx="8723312" cy="5030020"/>
          </a:xfrm>
        </p:spPr>
        <p:txBody>
          <a:bodyPr>
            <a:normAutofit lnSpcReduction="10000"/>
          </a:bodyPr>
          <a:lstStyle/>
          <a:p>
            <a:r>
              <a:rPr lang="cs-CZ" sz="1900" dirty="0"/>
              <a:t>Přítomné v 56 % obcí, vlastní přehled má zpracováno 15 % obcí. </a:t>
            </a:r>
          </a:p>
          <a:p>
            <a:endParaRPr lang="cs-CZ" sz="1900" dirty="0"/>
          </a:p>
          <a:p>
            <a:r>
              <a:rPr lang="cs-CZ" sz="1900" dirty="0"/>
              <a:t>Evidence u jiných institucí – zanedbatelná (51 odpovědí).</a:t>
            </a:r>
          </a:p>
          <a:p>
            <a:pPr marL="0" indent="0">
              <a:buNone/>
            </a:pPr>
            <a:endParaRPr lang="cs-CZ" sz="1900" dirty="0">
              <a:highlight>
                <a:srgbClr val="FFFF00"/>
              </a:highlight>
            </a:endParaRPr>
          </a:p>
          <a:p>
            <a:r>
              <a:rPr lang="cs-CZ" sz="1900" dirty="0"/>
              <a:t>Nejvíce uváděné typy brownfieldů: </a:t>
            </a:r>
          </a:p>
          <a:p>
            <a:pPr lvl="1"/>
            <a:r>
              <a:rPr lang="cs-CZ" sz="1600" dirty="0"/>
              <a:t>Areály bývalých ZD 31%</a:t>
            </a:r>
          </a:p>
          <a:p>
            <a:pPr lvl="1"/>
            <a:r>
              <a:rPr lang="cs-CZ" sz="1600" dirty="0"/>
              <a:t>Volné objekty či místnosti o malé užitné ploše 29 %</a:t>
            </a:r>
          </a:p>
          <a:p>
            <a:pPr lvl="1"/>
            <a:r>
              <a:rPr lang="cs-CZ" sz="1600" dirty="0"/>
              <a:t>Zpevněné ohraničené plochy </a:t>
            </a:r>
            <a:r>
              <a:rPr lang="cs-CZ" sz="1800" dirty="0"/>
              <a:t>19 %</a:t>
            </a:r>
            <a:endParaRPr lang="cs-CZ" sz="1600" dirty="0"/>
          </a:p>
          <a:p>
            <a:endParaRPr lang="cs-CZ" sz="1900" dirty="0"/>
          </a:p>
          <a:p>
            <a:r>
              <a:rPr lang="cs-CZ" sz="1900" dirty="0"/>
              <a:t>V kategorii „Jiné“ byly nejčastěji uváděny zanedbané objekty v intravilánu obcí:</a:t>
            </a:r>
          </a:p>
          <a:p>
            <a:pPr lvl="1"/>
            <a:r>
              <a:rPr lang="cs-CZ" sz="1600" dirty="0"/>
              <a:t>Budovy bývalých škol a školek, kulturní domy.</a:t>
            </a:r>
          </a:p>
          <a:p>
            <a:pPr lvl="1"/>
            <a:r>
              <a:rPr lang="cs-CZ" sz="1600" dirty="0"/>
              <a:t>Stodoly, zemědělské usedlosti v soukromém vlastnictví.</a:t>
            </a:r>
          </a:p>
          <a:p>
            <a:pPr lvl="1"/>
            <a:r>
              <a:rPr lang="cs-CZ" sz="1600" dirty="0"/>
              <a:t>Neobývané rodinné domy, prázdné nemovitosti k prodeji – bez zájemců.</a:t>
            </a:r>
          </a:p>
          <a:p>
            <a:pPr lvl="1"/>
            <a:endParaRPr lang="cs-CZ" sz="1600" dirty="0"/>
          </a:p>
          <a:p>
            <a:r>
              <a:rPr lang="cs-CZ" sz="1900" b="1" dirty="0"/>
              <a:t>Kapitola brownfieldy neplánovaně, ale zřetelně poukázala na problematiku vylidňování obcí. </a:t>
            </a:r>
          </a:p>
        </p:txBody>
      </p:sp>
    </p:spTree>
    <p:extLst>
      <p:ext uri="{BB962C8B-B14F-4D97-AF65-F5344CB8AC3E}">
        <p14:creationId xmlns:p14="http://schemas.microsoft.com/office/powerpoint/2010/main" val="2761407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799" y="4149080"/>
            <a:ext cx="6104933" cy="2469256"/>
          </a:xfrm>
        </p:spPr>
        <p:txBody>
          <a:bodyPr/>
          <a:lstStyle/>
          <a:p>
            <a:r>
              <a:rPr lang="cs-CZ" sz="3200" dirty="0"/>
              <a:t>Ověření spokojenosti s rozsahem a kvalitou poskytovaných služeb</a:t>
            </a:r>
          </a:p>
        </p:txBody>
      </p:sp>
      <p:sp>
        <p:nvSpPr>
          <p:cNvPr id="7" name="Zástupný symbol pro text 6"/>
          <p:cNvSpPr>
            <a:spLocks noGrp="1"/>
          </p:cNvSpPr>
          <p:nvPr>
            <p:ph type="body" idx="1"/>
          </p:nvPr>
        </p:nvSpPr>
        <p:spPr>
          <a:xfrm>
            <a:off x="323528" y="1844824"/>
            <a:ext cx="1944216" cy="1500187"/>
          </a:xfrm>
        </p:spPr>
        <p:txBody>
          <a:bodyPr/>
          <a:lstStyle/>
          <a:p>
            <a:r>
              <a:rPr lang="cs-CZ" dirty="0"/>
              <a:t>3.</a:t>
            </a:r>
          </a:p>
        </p:txBody>
      </p:sp>
    </p:spTree>
    <p:extLst>
      <p:ext uri="{BB962C8B-B14F-4D97-AF65-F5344CB8AC3E}">
        <p14:creationId xmlns:p14="http://schemas.microsoft.com/office/powerpoint/2010/main" val="1255547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764704"/>
            <a:ext cx="6491064" cy="576064"/>
          </a:xfrm>
        </p:spPr>
        <p:txBody>
          <a:bodyPr/>
          <a:lstStyle/>
          <a:p>
            <a:r>
              <a:rPr lang="cs-CZ" dirty="0"/>
              <a:t>Dotazník pro starosty</a:t>
            </a:r>
          </a:p>
        </p:txBody>
      </p:sp>
      <p:sp>
        <p:nvSpPr>
          <p:cNvPr id="3" name="Zástupný symbol pro obsah 2"/>
          <p:cNvSpPr>
            <a:spLocks noGrp="1"/>
          </p:cNvSpPr>
          <p:nvPr>
            <p:ph idx="1"/>
          </p:nvPr>
        </p:nvSpPr>
        <p:spPr>
          <a:xfrm>
            <a:off x="251520" y="1484784"/>
            <a:ext cx="8280920" cy="5112568"/>
          </a:xfrm>
        </p:spPr>
        <p:txBody>
          <a:bodyPr>
            <a:normAutofit fontScale="92500" lnSpcReduction="10000"/>
          </a:bodyPr>
          <a:lstStyle/>
          <a:p>
            <a:r>
              <a:rPr lang="cs-CZ" b="1" dirty="0"/>
              <a:t>Hodnocení</a:t>
            </a:r>
            <a:r>
              <a:rPr lang="cs-CZ" dirty="0"/>
              <a:t> jako ve škole, </a:t>
            </a:r>
            <a:r>
              <a:rPr lang="cs-CZ" b="1" dirty="0"/>
              <a:t>tedy 1 – 5</a:t>
            </a:r>
          </a:p>
          <a:p>
            <a:r>
              <a:rPr lang="cs-CZ" dirty="0"/>
              <a:t>Hodnocení by nemělo překročit průměr 2,5 </a:t>
            </a:r>
          </a:p>
          <a:p>
            <a:pPr marL="0" indent="0">
              <a:buNone/>
            </a:pPr>
            <a:r>
              <a:rPr lang="cs-CZ" dirty="0"/>
              <a:t>	(bude požadováno vysvětlení)</a:t>
            </a:r>
          </a:p>
          <a:p>
            <a:r>
              <a:rPr lang="cs-CZ" b="1" u="sng" dirty="0"/>
              <a:t>Otázky:</a:t>
            </a:r>
          </a:p>
          <a:p>
            <a:pPr marL="0" indent="0">
              <a:buNone/>
            </a:pPr>
            <a:r>
              <a:rPr lang="cs-CZ" dirty="0"/>
              <a:t>1) Jak jste spokojen/a s rozsahem nabízených   služeb? </a:t>
            </a:r>
            <a:r>
              <a:rPr lang="cs-CZ" b="1" dirty="0"/>
              <a:t>(známka)</a:t>
            </a:r>
          </a:p>
          <a:p>
            <a:pPr marL="0" indent="0">
              <a:buNone/>
            </a:pPr>
            <a:r>
              <a:rPr lang="cs-CZ" dirty="0"/>
              <a:t>2) Chtěl/a byste něco změnit, pokud ano, pak co? </a:t>
            </a:r>
            <a:r>
              <a:rPr lang="cs-CZ" b="1" dirty="0"/>
              <a:t>(text)</a:t>
            </a:r>
          </a:p>
          <a:p>
            <a:pPr marL="0" indent="0">
              <a:buNone/>
            </a:pPr>
            <a:r>
              <a:rPr lang="cs-CZ" dirty="0"/>
              <a:t>3) Jak jste spokojeni s kvalitou poskytovaných služeb? </a:t>
            </a:r>
            <a:r>
              <a:rPr lang="cs-CZ" b="1" dirty="0"/>
              <a:t>(známka)</a:t>
            </a:r>
          </a:p>
          <a:p>
            <a:pPr marL="0" indent="0">
              <a:buNone/>
            </a:pPr>
            <a:r>
              <a:rPr lang="cs-CZ" dirty="0"/>
              <a:t>4) Máte doporučení pro zvýšení kvality poskytovaných služeb? Jaké? </a:t>
            </a:r>
            <a:r>
              <a:rPr lang="cs-CZ" b="1" dirty="0"/>
              <a:t>(text)</a:t>
            </a:r>
          </a:p>
          <a:p>
            <a:pPr marL="0" indent="0">
              <a:buNone/>
            </a:pPr>
            <a:endParaRPr lang="cs-CZ" b="1" dirty="0"/>
          </a:p>
          <a:p>
            <a:pPr marL="0" indent="0">
              <a:buNone/>
            </a:pPr>
            <a:endParaRPr lang="cs-CZ" b="1"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314780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2D6271F8-A6EC-4BB0-93EE-7DC1D91BC254}"/>
              </a:ext>
            </a:extLst>
          </p:cNvPr>
          <p:cNvSpPr>
            <a:spLocks noGrp="1"/>
          </p:cNvSpPr>
          <p:nvPr>
            <p:ph idx="1"/>
          </p:nvPr>
        </p:nvSpPr>
        <p:spPr>
          <a:xfrm>
            <a:off x="433006" y="1595988"/>
            <a:ext cx="6707088" cy="5145380"/>
          </a:xfrm>
        </p:spPr>
        <p:txBody>
          <a:bodyPr>
            <a:normAutofit fontScale="25000" lnSpcReduction="20000"/>
          </a:bodyPr>
          <a:lstStyle/>
          <a:p>
            <a:pPr marL="0" indent="0">
              <a:buNone/>
            </a:pPr>
            <a:r>
              <a:rPr lang="cs-CZ" sz="10400" dirty="0"/>
              <a:t>5) S jakými kompetencemi byste byli rádi, aby Vám DSO resp. zaměstnanci tohoto svazku pomohli (kompetence jako taková by zůstala obci, DSO by pouze pomáhal při jejím výkonu, pokud by o to obec měla zájem): (</a:t>
            </a:r>
            <a:r>
              <a:rPr lang="cs-CZ" sz="10400" b="1" dirty="0"/>
              <a:t>zaškrtněte</a:t>
            </a:r>
            <a:r>
              <a:rPr lang="cs-CZ" sz="10400" dirty="0"/>
              <a:t>)</a:t>
            </a:r>
          </a:p>
          <a:p>
            <a:pPr marL="0" indent="0">
              <a:buNone/>
            </a:pPr>
            <a:r>
              <a:rPr lang="cs-CZ" sz="6400" dirty="0"/>
              <a:t>•Kácení stromů,</a:t>
            </a:r>
          </a:p>
          <a:p>
            <a:pPr marL="0" indent="0">
              <a:buNone/>
            </a:pPr>
            <a:r>
              <a:rPr lang="cs-CZ" sz="6400" dirty="0"/>
              <a:t>•Povolení k umístění herního prostoru,</a:t>
            </a:r>
          </a:p>
          <a:p>
            <a:pPr marL="0" indent="0">
              <a:buNone/>
            </a:pPr>
            <a:r>
              <a:rPr lang="cs-CZ" sz="6400" dirty="0"/>
              <a:t>•Povolení shromáždění, </a:t>
            </a:r>
            <a:br>
              <a:rPr lang="cs-CZ" sz="6400" dirty="0"/>
            </a:br>
            <a:r>
              <a:rPr lang="cs-CZ" sz="6400" dirty="0"/>
              <a:t>•Přestupky,</a:t>
            </a:r>
          </a:p>
          <a:p>
            <a:pPr marL="0" indent="0">
              <a:buNone/>
            </a:pPr>
            <a:r>
              <a:rPr lang="cs-CZ" sz="6400" dirty="0"/>
              <a:t>•Rušení trvalého pobytu,</a:t>
            </a:r>
          </a:p>
          <a:p>
            <a:pPr marL="0" indent="0">
              <a:buNone/>
            </a:pPr>
            <a:r>
              <a:rPr lang="cs-CZ" sz="6400" dirty="0"/>
              <a:t>•Řízení o místních poplatcích,</a:t>
            </a:r>
          </a:p>
          <a:p>
            <a:pPr marL="0" indent="0">
              <a:buNone/>
            </a:pPr>
            <a:r>
              <a:rPr lang="cs-CZ" sz="6400" dirty="0"/>
              <a:t>•Výkon funkce orgánu ochrany přírody,</a:t>
            </a:r>
          </a:p>
          <a:p>
            <a:pPr marL="0" indent="0">
              <a:buNone/>
            </a:pPr>
            <a:r>
              <a:rPr lang="cs-CZ" sz="6400" dirty="0"/>
              <a:t>•Výkon funkce silničního správního úřadu ve věcech místních komunikací,</a:t>
            </a:r>
          </a:p>
          <a:p>
            <a:pPr marL="0" indent="0">
              <a:buNone/>
            </a:pPr>
            <a:r>
              <a:rPr lang="cs-CZ" sz="6400" dirty="0"/>
              <a:t>•Zařazení a vyřazení pozemních komunikací do kategorie místních komunikací,</a:t>
            </a:r>
          </a:p>
          <a:p>
            <a:pPr marL="0" indent="0">
              <a:buNone/>
            </a:pPr>
            <a:r>
              <a:rPr lang="cs-CZ" sz="6400" dirty="0"/>
              <a:t>•Zabezpečení voleb,</a:t>
            </a:r>
          </a:p>
          <a:p>
            <a:pPr marL="0" indent="0">
              <a:buNone/>
            </a:pPr>
            <a:r>
              <a:rPr lang="cs-CZ" sz="6400" dirty="0"/>
              <a:t>•Jiné (prosím uveďte):</a:t>
            </a:r>
          </a:p>
          <a:p>
            <a:endParaRPr lang="cs-CZ" dirty="0"/>
          </a:p>
        </p:txBody>
      </p:sp>
      <p:sp>
        <p:nvSpPr>
          <p:cNvPr id="4" name="Nadpis 1">
            <a:extLst>
              <a:ext uri="{FF2B5EF4-FFF2-40B4-BE49-F238E27FC236}">
                <a16:creationId xmlns:a16="http://schemas.microsoft.com/office/drawing/2014/main" id="{0A0FA4DB-6E60-4B0E-955F-44F277F2D6B8}"/>
              </a:ext>
            </a:extLst>
          </p:cNvPr>
          <p:cNvSpPr>
            <a:spLocks noGrp="1"/>
          </p:cNvSpPr>
          <p:nvPr>
            <p:ph type="title"/>
          </p:nvPr>
        </p:nvSpPr>
        <p:spPr>
          <a:xfrm>
            <a:off x="433006" y="736049"/>
            <a:ext cx="6491288" cy="652463"/>
          </a:xfrm>
        </p:spPr>
        <p:txBody>
          <a:bodyPr/>
          <a:lstStyle/>
          <a:p>
            <a:r>
              <a:rPr lang="cs-CZ" dirty="0"/>
              <a:t>Dotazník pro starosty </a:t>
            </a:r>
          </a:p>
        </p:txBody>
      </p:sp>
    </p:spTree>
    <p:extLst>
      <p:ext uri="{BB962C8B-B14F-4D97-AF65-F5344CB8AC3E}">
        <p14:creationId xmlns:p14="http://schemas.microsoft.com/office/powerpoint/2010/main" val="582338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a:t>Projednání návrhů na změny v činnosti</a:t>
            </a:r>
          </a:p>
        </p:txBody>
      </p:sp>
      <p:sp>
        <p:nvSpPr>
          <p:cNvPr id="7" name="Zástupný symbol pro text 6"/>
          <p:cNvSpPr>
            <a:spLocks noGrp="1"/>
          </p:cNvSpPr>
          <p:nvPr>
            <p:ph type="body" idx="1"/>
          </p:nvPr>
        </p:nvSpPr>
        <p:spPr/>
        <p:txBody>
          <a:bodyPr/>
          <a:lstStyle/>
          <a:p>
            <a:r>
              <a:rPr lang="cs-CZ" dirty="0"/>
              <a:t>5.</a:t>
            </a:r>
          </a:p>
        </p:txBody>
      </p:sp>
    </p:spTree>
    <p:extLst>
      <p:ext uri="{BB962C8B-B14F-4D97-AF65-F5344CB8AC3E}">
        <p14:creationId xmlns:p14="http://schemas.microsoft.com/office/powerpoint/2010/main" val="2721345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text 6"/>
          <p:cNvSpPr>
            <a:spLocks noGrp="1"/>
          </p:cNvSpPr>
          <p:nvPr>
            <p:ph type="body" idx="1"/>
          </p:nvPr>
        </p:nvSpPr>
        <p:spPr>
          <a:xfrm>
            <a:off x="227769" y="767943"/>
            <a:ext cx="1944216" cy="1500187"/>
          </a:xfrm>
        </p:spPr>
        <p:txBody>
          <a:bodyPr/>
          <a:lstStyle/>
          <a:p>
            <a:r>
              <a:rPr lang="cs-CZ" dirty="0"/>
              <a:t>6.</a:t>
            </a:r>
          </a:p>
        </p:txBody>
      </p:sp>
      <p:sp>
        <p:nvSpPr>
          <p:cNvPr id="5" name="Nadpis 5">
            <a:extLst>
              <a:ext uri="{FF2B5EF4-FFF2-40B4-BE49-F238E27FC236}">
                <a16:creationId xmlns:a16="http://schemas.microsoft.com/office/drawing/2014/main" id="{8AF5DDB9-9C3C-4AAD-82DA-4F8FCF0414E2}"/>
              </a:ext>
            </a:extLst>
          </p:cNvPr>
          <p:cNvSpPr txBox="1">
            <a:spLocks/>
          </p:cNvSpPr>
          <p:nvPr/>
        </p:nvSpPr>
        <p:spPr>
          <a:xfrm>
            <a:off x="227768" y="2268130"/>
            <a:ext cx="7152544" cy="4398070"/>
          </a:xfrm>
          <a:prstGeom prst="rect">
            <a:avLst/>
          </a:prstGeom>
        </p:spPr>
        <p:txBody>
          <a:bodyPr vert="horz" lIns="91440" tIns="45720" rIns="91440" bIns="45720" rtlCol="0" anchor="t">
            <a:noAutofit/>
          </a:bodyPr>
          <a:lstStyle>
            <a:lvl1pPr algn="l" defTabSz="914400" rtl="0" eaLnBrk="1" latinLnBrk="0" hangingPunct="1">
              <a:spcBef>
                <a:spcPct val="0"/>
              </a:spcBef>
              <a:buNone/>
              <a:defRPr sz="4000" b="1" kern="1200" cap="all">
                <a:solidFill>
                  <a:schemeClr val="tx1"/>
                </a:solidFill>
                <a:latin typeface="Arial" panose="020B0604020202020204" pitchFamily="34" charset="0"/>
                <a:ea typeface="+mj-ea"/>
                <a:cs typeface="Arial" panose="020B0604020202020204" pitchFamily="34" charset="0"/>
              </a:defRPr>
            </a:lvl1pPr>
          </a:lstStyle>
          <a:p>
            <a:r>
              <a:rPr lang="cs-CZ" dirty="0"/>
              <a:t>Závěr -</a:t>
            </a:r>
            <a:br>
              <a:rPr lang="cs-CZ" dirty="0"/>
            </a:br>
            <a:r>
              <a:rPr lang="cs-CZ" sz="2800" dirty="0"/>
              <a:t>projektový tým Vám Děkuje za pozornost! </a:t>
            </a:r>
            <a:br>
              <a:rPr lang="cs-CZ" sz="2800" dirty="0"/>
            </a:br>
            <a:br>
              <a:rPr lang="cs-CZ" sz="2800" dirty="0"/>
            </a:br>
            <a:r>
              <a:rPr lang="cs-CZ" sz="2800" dirty="0"/>
              <a:t>Kontakty:</a:t>
            </a:r>
            <a:br>
              <a:rPr lang="cs-CZ" sz="2800" dirty="0"/>
            </a:br>
            <a:r>
              <a:rPr lang="cs-CZ" sz="2000" b="0" cap="none" dirty="0"/>
              <a:t>Mgr. Veronika Benová, manažer CSS a MB (nyní MD)</a:t>
            </a:r>
          </a:p>
          <a:p>
            <a:br>
              <a:rPr lang="cs-CZ" sz="2000" b="0" cap="none" dirty="0"/>
            </a:br>
            <a:r>
              <a:rPr lang="cs-CZ" sz="2000" cap="none" dirty="0"/>
              <a:t>Ing. Jitka Dočkalová, specialista pro rozvoj regionu a VZ</a:t>
            </a:r>
            <a:br>
              <a:rPr lang="cs-CZ" sz="2000" cap="none" dirty="0"/>
            </a:br>
            <a:r>
              <a:rPr lang="cs-CZ" sz="2000" cap="none" dirty="0">
                <a:hlinkClick r:id="rId2"/>
              </a:rPr>
              <a:t>info@regionbystricko.cz</a:t>
            </a:r>
            <a:r>
              <a:rPr lang="cs-CZ" sz="2000" cap="none" dirty="0"/>
              <a:t>, 736 535 145</a:t>
            </a:r>
            <a:br>
              <a:rPr lang="cs-CZ" sz="2000" cap="none" dirty="0"/>
            </a:br>
            <a:br>
              <a:rPr lang="cs-CZ" sz="2000" b="0" cap="none" dirty="0"/>
            </a:br>
            <a:r>
              <a:rPr lang="cs-CZ" sz="2000" b="0" cap="none" dirty="0"/>
              <a:t>Ing. Petr Šnek, pověřenec pro ochranu osobních údajů</a:t>
            </a:r>
            <a:br>
              <a:rPr lang="cs-CZ" sz="2000" b="0" cap="none" dirty="0"/>
            </a:br>
            <a:r>
              <a:rPr lang="cs-CZ" sz="2000" b="0" cap="none" dirty="0">
                <a:hlinkClick r:id="rId3"/>
              </a:rPr>
              <a:t>stewestewe@seznam.cz</a:t>
            </a:r>
            <a:r>
              <a:rPr lang="cs-CZ" sz="2000" b="0" cap="none" dirty="0"/>
              <a:t>, 776 772 446</a:t>
            </a:r>
            <a:endParaRPr lang="cs-CZ" b="0" dirty="0"/>
          </a:p>
        </p:txBody>
      </p:sp>
    </p:spTree>
    <p:extLst>
      <p:ext uri="{BB962C8B-B14F-4D97-AF65-F5344CB8AC3E}">
        <p14:creationId xmlns:p14="http://schemas.microsoft.com/office/powerpoint/2010/main" val="1916917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Obsah</a:t>
            </a:r>
          </a:p>
        </p:txBody>
      </p:sp>
      <p:sp>
        <p:nvSpPr>
          <p:cNvPr id="3" name="Zástupný symbol pro obsah 2"/>
          <p:cNvSpPr>
            <a:spLocks noGrp="1"/>
          </p:cNvSpPr>
          <p:nvPr>
            <p:ph idx="1"/>
          </p:nvPr>
        </p:nvSpPr>
        <p:spPr>
          <a:xfrm>
            <a:off x="107504" y="1484784"/>
            <a:ext cx="7787208" cy="4381947"/>
          </a:xfrm>
        </p:spPr>
        <p:txBody>
          <a:bodyPr>
            <a:normAutofit fontScale="92500" lnSpcReduction="20000"/>
          </a:bodyPr>
          <a:lstStyle/>
          <a:p>
            <a:pPr marL="0" indent="0">
              <a:buNone/>
            </a:pPr>
            <a:endParaRPr lang="cs-CZ" dirty="0"/>
          </a:p>
          <a:p>
            <a:pPr marL="358775" indent="-358775">
              <a:spcAft>
                <a:spcPts val="1200"/>
              </a:spcAft>
            </a:pPr>
            <a:r>
              <a:rPr lang="cs-CZ" dirty="0"/>
              <a:t>1) Zpráva o činnosti CSS – možnost prodloužení projektu od 3/2020</a:t>
            </a:r>
          </a:p>
          <a:p>
            <a:pPr>
              <a:spcAft>
                <a:spcPts val="1200"/>
              </a:spcAft>
            </a:pPr>
            <a:r>
              <a:rPr lang="cs-CZ" dirty="0"/>
              <a:t>2) Výstupy z nové klíčové aktivity ,,Lokální ekonomika“</a:t>
            </a:r>
          </a:p>
          <a:p>
            <a:pPr>
              <a:spcAft>
                <a:spcPts val="1200"/>
              </a:spcAft>
            </a:pPr>
            <a:r>
              <a:rPr lang="cs-CZ" dirty="0"/>
              <a:t>3) Ověření spokojenosti s rozsahem a kvalitou poskytovaných služeb - dotazník</a:t>
            </a:r>
          </a:p>
          <a:p>
            <a:pPr>
              <a:spcAft>
                <a:spcPts val="1200"/>
              </a:spcAft>
            </a:pPr>
            <a:r>
              <a:rPr lang="cs-CZ" dirty="0"/>
              <a:t>4) Projednání návrhů na změny v činnosti</a:t>
            </a:r>
          </a:p>
          <a:p>
            <a:pPr>
              <a:spcAft>
                <a:spcPts val="1200"/>
              </a:spcAft>
            </a:pPr>
            <a:r>
              <a:rPr lang="cs-CZ" dirty="0"/>
              <a:t>5) Závěr</a:t>
            </a:r>
          </a:p>
          <a:p>
            <a:pPr marL="0" indent="0">
              <a:buNone/>
            </a:pPr>
            <a:endParaRPr lang="cs-CZ" dirty="0"/>
          </a:p>
        </p:txBody>
      </p:sp>
    </p:spTree>
    <p:extLst>
      <p:ext uri="{BB962C8B-B14F-4D97-AF65-F5344CB8AC3E}">
        <p14:creationId xmlns:p14="http://schemas.microsoft.com/office/powerpoint/2010/main" val="2187030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Zpráva o činnosti CSS</a:t>
            </a:r>
          </a:p>
        </p:txBody>
      </p:sp>
      <p:sp>
        <p:nvSpPr>
          <p:cNvPr id="5" name="Zástupný symbol pro text 4"/>
          <p:cNvSpPr>
            <a:spLocks noGrp="1"/>
          </p:cNvSpPr>
          <p:nvPr>
            <p:ph type="body" idx="1"/>
          </p:nvPr>
        </p:nvSpPr>
        <p:spPr/>
        <p:txBody>
          <a:bodyPr/>
          <a:lstStyle/>
          <a:p>
            <a:r>
              <a:rPr lang="cs-CZ" dirty="0"/>
              <a:t>1.</a:t>
            </a:r>
          </a:p>
        </p:txBody>
      </p:sp>
    </p:spTree>
    <p:extLst>
      <p:ext uri="{BB962C8B-B14F-4D97-AF65-F5344CB8AC3E}">
        <p14:creationId xmlns:p14="http://schemas.microsoft.com/office/powerpoint/2010/main" val="3372707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49188" y="764704"/>
            <a:ext cx="6383052" cy="576064"/>
          </a:xfrm>
        </p:spPr>
        <p:txBody>
          <a:bodyPr/>
          <a:lstStyle/>
          <a:p>
            <a:r>
              <a:rPr lang="cs-CZ" sz="3200" dirty="0"/>
              <a:t>Informování o činnosti CSS</a:t>
            </a:r>
          </a:p>
        </p:txBody>
      </p:sp>
      <p:sp>
        <p:nvSpPr>
          <p:cNvPr id="5" name="Zástupný symbol pro obsah 4"/>
          <p:cNvSpPr>
            <a:spLocks noGrp="1"/>
          </p:cNvSpPr>
          <p:nvPr>
            <p:ph idx="1"/>
          </p:nvPr>
        </p:nvSpPr>
        <p:spPr>
          <a:xfrm>
            <a:off x="349188" y="1484784"/>
            <a:ext cx="6923112" cy="5295124"/>
          </a:xfrm>
        </p:spPr>
        <p:txBody>
          <a:bodyPr>
            <a:normAutofit fontScale="92500" lnSpcReduction="10000"/>
          </a:bodyPr>
          <a:lstStyle/>
          <a:p>
            <a:r>
              <a:rPr lang="cs-CZ" dirty="0"/>
              <a:t>8. </a:t>
            </a:r>
            <a:r>
              <a:rPr lang="cs-CZ" u="sng" dirty="0"/>
              <a:t>informační zpravodaj</a:t>
            </a:r>
            <a:r>
              <a:rPr lang="cs-CZ" dirty="0"/>
              <a:t> pro starosty a občany (srpen 2019)</a:t>
            </a:r>
          </a:p>
          <a:p>
            <a:r>
              <a:rPr lang="cs-CZ" dirty="0"/>
              <a:t>Pravidelná projektová </a:t>
            </a:r>
            <a:r>
              <a:rPr lang="cs-CZ" u="sng" dirty="0"/>
              <a:t>setkání a pořádání školení</a:t>
            </a:r>
            <a:r>
              <a:rPr lang="cs-CZ" dirty="0"/>
              <a:t> – (zastupitelé, soc. sl. a GDPR)</a:t>
            </a:r>
          </a:p>
          <a:p>
            <a:r>
              <a:rPr lang="cs-CZ" dirty="0"/>
              <a:t>Odborné </a:t>
            </a:r>
            <a:r>
              <a:rPr lang="cs-CZ" u="sng" dirty="0"/>
              <a:t>poradenství</a:t>
            </a:r>
            <a:r>
              <a:rPr lang="cs-CZ" dirty="0"/>
              <a:t> pro starosty a občany</a:t>
            </a:r>
          </a:p>
          <a:p>
            <a:r>
              <a:rPr lang="cs-CZ" u="sng" dirty="0"/>
              <a:t>Dotační management </a:t>
            </a:r>
            <a:r>
              <a:rPr lang="cs-CZ" dirty="0"/>
              <a:t>– zpracování žádostí a poradenství</a:t>
            </a:r>
          </a:p>
          <a:p>
            <a:r>
              <a:rPr lang="cs-CZ" u="sng" dirty="0"/>
              <a:t>VZMR</a:t>
            </a:r>
            <a:r>
              <a:rPr lang="cs-CZ" dirty="0"/>
              <a:t> – konzultační činnost a zpracování </a:t>
            </a:r>
          </a:p>
          <a:p>
            <a:r>
              <a:rPr lang="cs-CZ" u="sng" dirty="0"/>
              <a:t>GDPR </a:t>
            </a:r>
            <a:r>
              <a:rPr lang="cs-CZ" dirty="0"/>
              <a:t>– pověřenec pro ochranu osobních údajů </a:t>
            </a:r>
          </a:p>
          <a:p>
            <a:r>
              <a:rPr lang="cs-CZ" u="sng" dirty="0"/>
              <a:t>Právní poradna </a:t>
            </a:r>
            <a:r>
              <a:rPr lang="cs-CZ" dirty="0"/>
              <a:t>pro obce</a:t>
            </a:r>
          </a:p>
          <a:p>
            <a:r>
              <a:rPr lang="cs-CZ" dirty="0"/>
              <a:t>Běžné akce svazku</a:t>
            </a:r>
          </a:p>
          <a:p>
            <a:endParaRPr lang="cs-CZ" dirty="0">
              <a:solidFill>
                <a:srgbClr val="FF0000"/>
              </a:solidFill>
            </a:endParaRPr>
          </a:p>
          <a:p>
            <a:endParaRPr lang="cs-CZ" dirty="0"/>
          </a:p>
          <a:p>
            <a:endParaRPr lang="cs-CZ" dirty="0"/>
          </a:p>
        </p:txBody>
      </p:sp>
    </p:spTree>
    <p:extLst>
      <p:ext uri="{BB962C8B-B14F-4D97-AF65-F5344CB8AC3E}">
        <p14:creationId xmlns:p14="http://schemas.microsoft.com/office/powerpoint/2010/main" val="1896968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304E75-0352-4BAC-9462-2C6576F54B76}"/>
              </a:ext>
            </a:extLst>
          </p:cNvPr>
          <p:cNvSpPr>
            <a:spLocks noGrp="1"/>
          </p:cNvSpPr>
          <p:nvPr>
            <p:ph type="title"/>
          </p:nvPr>
        </p:nvSpPr>
        <p:spPr/>
        <p:txBody>
          <a:bodyPr/>
          <a:lstStyle/>
          <a:p>
            <a:r>
              <a:rPr lang="cs-CZ" sz="2400" dirty="0"/>
              <a:t>Informování o činnosti CSS - možnost prodloužení projektu od 3/2020</a:t>
            </a:r>
          </a:p>
        </p:txBody>
      </p:sp>
      <p:sp>
        <p:nvSpPr>
          <p:cNvPr id="3" name="Zástupný obsah 2">
            <a:extLst>
              <a:ext uri="{FF2B5EF4-FFF2-40B4-BE49-F238E27FC236}">
                <a16:creationId xmlns:a16="http://schemas.microsoft.com/office/drawing/2014/main" id="{A0DF4596-2A30-4BC0-8A4C-348357AF3D15}"/>
              </a:ext>
            </a:extLst>
          </p:cNvPr>
          <p:cNvSpPr>
            <a:spLocks noGrp="1"/>
          </p:cNvSpPr>
          <p:nvPr>
            <p:ph idx="1"/>
          </p:nvPr>
        </p:nvSpPr>
        <p:spPr>
          <a:xfrm>
            <a:off x="457200" y="1700808"/>
            <a:ext cx="7139136" cy="5069160"/>
          </a:xfrm>
        </p:spPr>
        <p:txBody>
          <a:bodyPr>
            <a:normAutofit fontScale="92500" lnSpcReduction="20000"/>
          </a:bodyPr>
          <a:lstStyle/>
          <a:p>
            <a:pPr marL="0" indent="0">
              <a:buNone/>
            </a:pPr>
            <a:r>
              <a:rPr lang="cs-CZ" u="sng" dirty="0"/>
              <a:t>1) Druhé prodloužení projektu CSS</a:t>
            </a:r>
            <a:endParaRPr lang="cs-CZ" dirty="0"/>
          </a:p>
          <a:p>
            <a:pPr>
              <a:buFontTx/>
              <a:buChar char="-"/>
            </a:pPr>
            <a:r>
              <a:rPr lang="cs-CZ" dirty="0"/>
              <a:t>náplň práce: pravděpodobně řešení otázek základních terénních sociálních služeb (pečovatelství) ve venkovském prostoru ve vztahu k celospolečenskému problému stárnutí obyvatel; koncipování legislativních návrhů posilujících roli obcí a DSO v sociální oblasti včetně udržitelného financování</a:t>
            </a:r>
          </a:p>
          <a:p>
            <a:pPr>
              <a:buFontTx/>
              <a:buChar char="-"/>
            </a:pPr>
            <a:endParaRPr lang="cs-CZ" dirty="0"/>
          </a:p>
          <a:p>
            <a:pPr marL="0" indent="0">
              <a:buNone/>
            </a:pPr>
            <a:r>
              <a:rPr lang="cs-CZ" dirty="0"/>
              <a:t>- doba realizace v území </a:t>
            </a:r>
            <a:r>
              <a:rPr lang="cs-CZ" b="1" dirty="0"/>
              <a:t>od 03/20 do 12/20</a:t>
            </a:r>
          </a:p>
          <a:p>
            <a:pPr marL="0" indent="0">
              <a:buNone/>
            </a:pPr>
            <a:r>
              <a:rPr lang="cs-CZ" dirty="0"/>
              <a:t>- </a:t>
            </a:r>
            <a:r>
              <a:rPr lang="cs-CZ" b="1" dirty="0"/>
              <a:t>1 úvazek</a:t>
            </a:r>
            <a:r>
              <a:rPr lang="cs-CZ" dirty="0"/>
              <a:t>/CSS k rozdělení</a:t>
            </a:r>
          </a:p>
          <a:p>
            <a:pPr marL="0" indent="0">
              <a:buNone/>
            </a:pPr>
            <a:r>
              <a:rPr lang="cs-CZ" dirty="0"/>
              <a:t>- spoluúčast: </a:t>
            </a:r>
            <a:r>
              <a:rPr lang="cs-CZ" b="1" dirty="0"/>
              <a:t>5%</a:t>
            </a:r>
          </a:p>
          <a:p>
            <a:pPr marL="0" indent="0">
              <a:buNone/>
            </a:pPr>
            <a:r>
              <a:rPr lang="cs-CZ" dirty="0"/>
              <a:t>- smluvní podmínky obdobné, jako v základní době realizace projektu CSS</a:t>
            </a:r>
          </a:p>
          <a:p>
            <a:pPr marL="457200" lvl="1" indent="0">
              <a:buNone/>
            </a:pPr>
            <a:endParaRPr lang="cs-CZ" dirty="0"/>
          </a:p>
        </p:txBody>
      </p:sp>
    </p:spTree>
    <p:extLst>
      <p:ext uri="{BB962C8B-B14F-4D97-AF65-F5344CB8AC3E}">
        <p14:creationId xmlns:p14="http://schemas.microsoft.com/office/powerpoint/2010/main" val="3057578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B5601D-8C8A-4605-A39E-2D038E0F1F6C}"/>
              </a:ext>
            </a:extLst>
          </p:cNvPr>
          <p:cNvSpPr>
            <a:spLocks noGrp="1"/>
          </p:cNvSpPr>
          <p:nvPr>
            <p:ph type="title"/>
          </p:nvPr>
        </p:nvSpPr>
        <p:spPr>
          <a:xfrm>
            <a:off x="358941" y="548680"/>
            <a:ext cx="7355160" cy="1080120"/>
          </a:xfrm>
        </p:spPr>
        <p:txBody>
          <a:bodyPr/>
          <a:lstStyle/>
          <a:p>
            <a:r>
              <a:rPr lang="cs-CZ" sz="2400" dirty="0"/>
              <a:t>Informování o činnosti CSS - možnost prodloužení</a:t>
            </a:r>
          </a:p>
        </p:txBody>
      </p:sp>
      <p:sp>
        <p:nvSpPr>
          <p:cNvPr id="3" name="Zástupný obsah 2">
            <a:extLst>
              <a:ext uri="{FF2B5EF4-FFF2-40B4-BE49-F238E27FC236}">
                <a16:creationId xmlns:a16="http://schemas.microsoft.com/office/drawing/2014/main" id="{54D6D4D6-3F0C-4612-8DC9-B17ED11700D0}"/>
              </a:ext>
            </a:extLst>
          </p:cNvPr>
          <p:cNvSpPr>
            <a:spLocks noGrp="1"/>
          </p:cNvSpPr>
          <p:nvPr>
            <p:ph idx="1"/>
          </p:nvPr>
        </p:nvSpPr>
        <p:spPr>
          <a:xfrm>
            <a:off x="251520" y="1556792"/>
            <a:ext cx="6707088" cy="4525963"/>
          </a:xfrm>
        </p:spPr>
        <p:txBody>
          <a:bodyPr>
            <a:noAutofit/>
          </a:bodyPr>
          <a:lstStyle/>
          <a:p>
            <a:pPr marL="0" indent="0">
              <a:buNone/>
            </a:pPr>
            <a:r>
              <a:rPr lang="cs-CZ" sz="1700" dirty="0"/>
              <a:t>2)  </a:t>
            </a:r>
            <a:r>
              <a:rPr lang="cs-CZ" sz="1700" u="sng" dirty="0"/>
              <a:t>Implementace základních principů vedoucích k rozvoji lokální ekonomiky na území České republiky (dříve zkratka PRLEK – „Podpora rozvoje lokální ekonomiky"</a:t>
            </a:r>
            <a:endParaRPr lang="cs-CZ" sz="1700" dirty="0"/>
          </a:p>
          <a:p>
            <a:pPr marL="0" indent="0">
              <a:buNone/>
            </a:pPr>
            <a:r>
              <a:rPr lang="cs-CZ" sz="1700" dirty="0"/>
              <a:t>- náplň práce: v prvé fázi pokračování a prohlubování sběru dat souvisejících s potenciálem rozvoje LEK; dále shromažďování dat k investičním záměrům jednotlivých obcí, a to jak pro individuální potřeby každé obce, tak pro případnou společnou investici za dané DSO ve všech možných směrech, podporujících rozvoje místní ekonomiky, společné projednávání legislativních návrhů, které by přinesly obcím, respektive DSO, možnosti ovlivňovat obecní (DSO) příjmy z lokální ekonomiky (například členění daně z nemovitosti na výrobní sféru a ostatní; potenciál příjmů daně z podnikání ve vazbě na dané území, atd.)</a:t>
            </a:r>
          </a:p>
          <a:p>
            <a:pPr marL="0" indent="0">
              <a:buNone/>
            </a:pPr>
            <a:endParaRPr lang="cs-CZ" sz="1700" dirty="0"/>
          </a:p>
          <a:p>
            <a:pPr>
              <a:buFontTx/>
              <a:buChar char="-"/>
            </a:pPr>
            <a:r>
              <a:rPr lang="cs-CZ" sz="1700" dirty="0"/>
              <a:t>doba realizace v území </a:t>
            </a:r>
            <a:r>
              <a:rPr lang="cs-CZ" sz="1700" b="1" dirty="0"/>
              <a:t>01/21 do 12/22</a:t>
            </a:r>
          </a:p>
          <a:p>
            <a:pPr>
              <a:buFontTx/>
              <a:buChar char="-"/>
            </a:pPr>
            <a:r>
              <a:rPr lang="cs-CZ" sz="1700" b="1" dirty="0"/>
              <a:t>0,8 úvazek</a:t>
            </a:r>
            <a:r>
              <a:rPr lang="cs-CZ" sz="1700" dirty="0"/>
              <a:t>/CSS k rozdělení</a:t>
            </a:r>
          </a:p>
          <a:p>
            <a:pPr>
              <a:buFontTx/>
              <a:buChar char="-"/>
            </a:pPr>
            <a:r>
              <a:rPr lang="cs-CZ" sz="1700" dirty="0"/>
              <a:t>spoluúčast: </a:t>
            </a:r>
            <a:r>
              <a:rPr lang="cs-CZ" sz="1700" b="1" dirty="0"/>
              <a:t>5%</a:t>
            </a:r>
          </a:p>
          <a:p>
            <a:pPr>
              <a:buFontTx/>
              <a:buChar char="-"/>
            </a:pPr>
            <a:r>
              <a:rPr lang="cs-CZ" sz="1700" dirty="0"/>
              <a:t>smluvní podmínky obdobné jako při realizaci projektu CSS</a:t>
            </a:r>
          </a:p>
          <a:p>
            <a:endParaRPr lang="cs-CZ" sz="1700" dirty="0"/>
          </a:p>
        </p:txBody>
      </p:sp>
    </p:spTree>
    <p:extLst>
      <p:ext uri="{BB962C8B-B14F-4D97-AF65-F5344CB8AC3E}">
        <p14:creationId xmlns:p14="http://schemas.microsoft.com/office/powerpoint/2010/main" val="253007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107504" y="4437112"/>
            <a:ext cx="6586306" cy="1938139"/>
          </a:xfrm>
        </p:spPr>
        <p:txBody>
          <a:bodyPr/>
          <a:lstStyle/>
          <a:p>
            <a:r>
              <a:rPr lang="cs-CZ" sz="3600" dirty="0"/>
              <a:t>Výstupy z nové</a:t>
            </a:r>
            <a:br>
              <a:rPr lang="cs-CZ" sz="3600" dirty="0"/>
            </a:br>
            <a:r>
              <a:rPr lang="cs-CZ" sz="3600" dirty="0"/>
              <a:t>klíčové aktivity -  </a:t>
            </a:r>
            <a:br>
              <a:rPr lang="cs-CZ" sz="3600" dirty="0"/>
            </a:br>
            <a:r>
              <a:rPr lang="cs-CZ" sz="3600" dirty="0"/>
              <a:t>,,Lokální ekonomika“</a:t>
            </a:r>
          </a:p>
        </p:txBody>
      </p:sp>
      <p:sp>
        <p:nvSpPr>
          <p:cNvPr id="5" name="Zástupný symbol pro text 4"/>
          <p:cNvSpPr>
            <a:spLocks noGrp="1"/>
          </p:cNvSpPr>
          <p:nvPr>
            <p:ph type="body" idx="1"/>
          </p:nvPr>
        </p:nvSpPr>
        <p:spPr/>
        <p:txBody>
          <a:bodyPr/>
          <a:lstStyle/>
          <a:p>
            <a:r>
              <a:rPr lang="cs-CZ" dirty="0"/>
              <a:t>2.</a:t>
            </a:r>
          </a:p>
        </p:txBody>
      </p:sp>
    </p:spTree>
    <p:extLst>
      <p:ext uri="{BB962C8B-B14F-4D97-AF65-F5344CB8AC3E}">
        <p14:creationId xmlns:p14="http://schemas.microsoft.com/office/powerpoint/2010/main" val="439149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2344AD-E5D2-49F6-9F4A-C973ACE11912}"/>
              </a:ext>
            </a:extLst>
          </p:cNvPr>
          <p:cNvSpPr>
            <a:spLocks noGrp="1"/>
          </p:cNvSpPr>
          <p:nvPr>
            <p:ph type="title"/>
          </p:nvPr>
        </p:nvSpPr>
        <p:spPr>
          <a:xfrm>
            <a:off x="457200" y="1052736"/>
            <a:ext cx="6491064" cy="652934"/>
          </a:xfrm>
        </p:spPr>
        <p:txBody>
          <a:bodyPr/>
          <a:lstStyle/>
          <a:p>
            <a:r>
              <a:rPr lang="cs-CZ" sz="2800" dirty="0"/>
              <a:t>Výstupy z nové klíčové aktivity ,,Lokální ekonomika“</a:t>
            </a:r>
          </a:p>
        </p:txBody>
      </p:sp>
      <p:sp>
        <p:nvSpPr>
          <p:cNvPr id="3" name="Zástupný obsah 2">
            <a:extLst>
              <a:ext uri="{FF2B5EF4-FFF2-40B4-BE49-F238E27FC236}">
                <a16:creationId xmlns:a16="http://schemas.microsoft.com/office/drawing/2014/main" id="{CD2D07A9-5D5B-480A-B7DB-1F715B522ED9}"/>
              </a:ext>
            </a:extLst>
          </p:cNvPr>
          <p:cNvSpPr>
            <a:spLocks noGrp="1"/>
          </p:cNvSpPr>
          <p:nvPr>
            <p:ph idx="1"/>
          </p:nvPr>
        </p:nvSpPr>
        <p:spPr>
          <a:xfrm>
            <a:off x="457200" y="2060848"/>
            <a:ext cx="7499176" cy="4525963"/>
          </a:xfrm>
        </p:spPr>
        <p:txBody>
          <a:bodyPr>
            <a:normAutofit/>
          </a:bodyPr>
          <a:lstStyle/>
          <a:p>
            <a:r>
              <a:rPr lang="cs-CZ" b="1" dirty="0"/>
              <a:t>výstupy:</a:t>
            </a:r>
            <a:endParaRPr lang="cs-CZ" sz="2400" b="1" dirty="0"/>
          </a:p>
          <a:p>
            <a:pPr lvl="1">
              <a:lnSpc>
                <a:spcPct val="150000"/>
              </a:lnSpc>
            </a:pPr>
            <a:r>
              <a:rPr lang="cs-CZ" dirty="0"/>
              <a:t>Dotazník zaměřený na LEK </a:t>
            </a:r>
          </a:p>
          <a:p>
            <a:pPr lvl="1">
              <a:lnSpc>
                <a:spcPct val="150000"/>
              </a:lnSpc>
            </a:pPr>
            <a:r>
              <a:rPr lang="cs-CZ" dirty="0"/>
              <a:t>Seznam malých a středních podnikatelů </a:t>
            </a:r>
          </a:p>
          <a:p>
            <a:pPr lvl="1">
              <a:lnSpc>
                <a:spcPct val="150000"/>
              </a:lnSpc>
            </a:pPr>
            <a:r>
              <a:rPr lang="cs-CZ" dirty="0"/>
              <a:t>Databáze </a:t>
            </a:r>
            <a:r>
              <a:rPr lang="cs-CZ" dirty="0" err="1"/>
              <a:t>brownfields</a:t>
            </a:r>
            <a:r>
              <a:rPr lang="cs-CZ" dirty="0"/>
              <a:t> a nebytových prostor</a:t>
            </a:r>
          </a:p>
          <a:p>
            <a:pPr lvl="1">
              <a:lnSpc>
                <a:spcPct val="150000"/>
              </a:lnSpc>
            </a:pPr>
            <a:endParaRPr lang="cs-CZ" dirty="0"/>
          </a:p>
          <a:p>
            <a:pPr lvl="1">
              <a:lnSpc>
                <a:spcPct val="150000"/>
              </a:lnSpc>
              <a:buFont typeface="Wingdings" panose="05000000000000000000" pitchFamily="2" charset="2"/>
              <a:buChar char="§"/>
            </a:pPr>
            <a:r>
              <a:rPr lang="cs-CZ" dirty="0"/>
              <a:t>Vyhodnocení dotazníkového šetření v oblasti 	   LEK„ - prezentace od paní </a:t>
            </a:r>
            <a:r>
              <a:rPr lang="cs-CZ" dirty="0" err="1"/>
              <a:t>Hluzinové</a:t>
            </a:r>
            <a:endParaRPr lang="cs-CZ" dirty="0"/>
          </a:p>
          <a:p>
            <a:pPr lvl="1">
              <a:lnSpc>
                <a:spcPct val="150000"/>
              </a:lnSpc>
              <a:buFont typeface="Wingdings" panose="05000000000000000000" pitchFamily="2" charset="2"/>
              <a:buChar char="§"/>
            </a:pPr>
            <a:endParaRPr lang="cs-CZ" dirty="0"/>
          </a:p>
          <a:p>
            <a:pPr marL="457200" lvl="1" indent="0">
              <a:buNone/>
            </a:pPr>
            <a:endParaRPr lang="cs-CZ" dirty="0"/>
          </a:p>
        </p:txBody>
      </p:sp>
    </p:spTree>
    <p:extLst>
      <p:ext uri="{BB962C8B-B14F-4D97-AF65-F5344CB8AC3E}">
        <p14:creationId xmlns:p14="http://schemas.microsoft.com/office/powerpoint/2010/main" val="365449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817729"/>
            <a:ext cx="8147248" cy="652934"/>
          </a:xfrm>
        </p:spPr>
        <p:txBody>
          <a:bodyPr>
            <a:noAutofit/>
          </a:bodyPr>
          <a:lstStyle/>
          <a:p>
            <a:pPr algn="ctr"/>
            <a:r>
              <a:rPr lang="cs-CZ" sz="2600" dirty="0">
                <a:solidFill>
                  <a:schemeClr val="accent1">
                    <a:lumMod val="75000"/>
                  </a:schemeClr>
                </a:solidFill>
              </a:rPr>
              <a:t>Vnímání LEK - problémy, příčiny: </a:t>
            </a:r>
          </a:p>
        </p:txBody>
      </p:sp>
      <p:sp>
        <p:nvSpPr>
          <p:cNvPr id="3" name="Zástupný symbol pro obsah 2"/>
          <p:cNvSpPr>
            <a:spLocks noGrp="1"/>
          </p:cNvSpPr>
          <p:nvPr>
            <p:ph idx="1"/>
          </p:nvPr>
        </p:nvSpPr>
        <p:spPr>
          <a:xfrm>
            <a:off x="457200" y="1470663"/>
            <a:ext cx="8244408" cy="5083965"/>
          </a:xfrm>
        </p:spPr>
        <p:txBody>
          <a:bodyPr>
            <a:normAutofit fontScale="70000" lnSpcReduction="20000"/>
          </a:bodyPr>
          <a:lstStyle/>
          <a:p>
            <a:pPr algn="just">
              <a:lnSpc>
                <a:spcPct val="150000"/>
              </a:lnSpc>
            </a:pPr>
            <a:r>
              <a:rPr lang="cs-CZ" sz="2900" dirty="0"/>
              <a:t>Vnímané problémy – potvrzené hypotézy: </a:t>
            </a:r>
          </a:p>
          <a:p>
            <a:pPr lvl="1" algn="just">
              <a:lnSpc>
                <a:spcPct val="150000"/>
              </a:lnSpc>
            </a:pPr>
            <a:r>
              <a:rPr lang="cs-CZ" sz="2000" dirty="0"/>
              <a:t>Stárnutí a postupné vylidňování obcí, vč. pracovní migrace. </a:t>
            </a:r>
          </a:p>
          <a:p>
            <a:pPr lvl="1" algn="just">
              <a:lnSpc>
                <a:spcPct val="150000"/>
              </a:lnSpc>
            </a:pPr>
            <a:r>
              <a:rPr lang="cs-CZ" sz="2000" dirty="0"/>
              <a:t>Nedostatek kvalifikovaných pracovníků a řemeslníků</a:t>
            </a:r>
          </a:p>
          <a:p>
            <a:pPr lvl="1" algn="just">
              <a:lnSpc>
                <a:spcPct val="150000"/>
              </a:lnSpc>
            </a:pPr>
            <a:r>
              <a:rPr lang="cs-CZ" sz="2000" dirty="0"/>
              <a:t>Chybějící nástroje pro dlouhodobé uplatnění osob s hendikepy na trhu práce (VPP). </a:t>
            </a:r>
          </a:p>
          <a:p>
            <a:pPr algn="just">
              <a:lnSpc>
                <a:spcPct val="150000"/>
              </a:lnSpc>
            </a:pPr>
            <a:r>
              <a:rPr lang="cs-CZ" sz="2900" b="1" dirty="0"/>
              <a:t>Obce nejsou motivovány k řešení LEK (89 %), chtěly by mít pravomoci k řešení LEK (88 %) a měly by jim náležet daňové příjmy z podnikatelských aktivit vykonávaných na území obce (88 %). </a:t>
            </a:r>
          </a:p>
          <a:p>
            <a:pPr algn="just">
              <a:lnSpc>
                <a:spcPct val="150000"/>
              </a:lnSpc>
            </a:pPr>
            <a:r>
              <a:rPr lang="cs-CZ" sz="2900" dirty="0"/>
              <a:t>Očekávání respondentů, kdo by měl téma LEK řešit a zda ho řeší  nenaplňuje žádná úroveň aktérů.</a:t>
            </a:r>
          </a:p>
          <a:p>
            <a:pPr lvl="1" algn="just">
              <a:lnSpc>
                <a:spcPct val="150000"/>
              </a:lnSpc>
            </a:pPr>
            <a:r>
              <a:rPr lang="cs-CZ" sz="2000" b="1" dirty="0"/>
              <a:t>Nejlépe </a:t>
            </a:r>
            <a:r>
              <a:rPr lang="cs-CZ" sz="2000" dirty="0"/>
              <a:t>však samotné obce, Místní akční skupiny a soukromí podnikatelé. </a:t>
            </a:r>
          </a:p>
          <a:p>
            <a:pPr lvl="1" algn="just">
              <a:lnSpc>
                <a:spcPct val="150000"/>
              </a:lnSpc>
            </a:pPr>
            <a:r>
              <a:rPr lang="cs-CZ" sz="2000" b="1" dirty="0"/>
              <a:t>Nejhůře </a:t>
            </a:r>
            <a:r>
              <a:rPr lang="cs-CZ" sz="2000" dirty="0"/>
              <a:t>je hodnoceno zapojení samotného státu a jeho úřadů a krajská úroveň. </a:t>
            </a:r>
          </a:p>
          <a:p>
            <a:pPr lvl="1" algn="just">
              <a:lnSpc>
                <a:spcPct val="150000"/>
              </a:lnSpc>
            </a:pPr>
            <a:r>
              <a:rPr lang="cs-CZ" sz="2000" dirty="0"/>
              <a:t>Stát a legislativa komplikuje až znemožňuje řešení LEK z úrovně obcí. </a:t>
            </a:r>
          </a:p>
        </p:txBody>
      </p:sp>
    </p:spTree>
    <p:extLst>
      <p:ext uri="{BB962C8B-B14F-4D97-AF65-F5344CB8AC3E}">
        <p14:creationId xmlns:p14="http://schemas.microsoft.com/office/powerpoint/2010/main" val="1669847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1365</TotalTime>
  <Words>1112</Words>
  <Application>Microsoft Office PowerPoint</Application>
  <PresentationFormat>Předvádění na obrazovce (4:3)</PresentationFormat>
  <Paragraphs>120</Paragraphs>
  <Slides>16</Slides>
  <Notes>0</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16</vt:i4>
      </vt:variant>
    </vt:vector>
  </HeadingPairs>
  <TitlesOfParts>
    <vt:vector size="21" baseType="lpstr">
      <vt:lpstr>Arial</vt:lpstr>
      <vt:lpstr>Calibri</vt:lpstr>
      <vt:lpstr>Wingdings</vt:lpstr>
      <vt:lpstr>Motiv systému Office</vt:lpstr>
      <vt:lpstr>3_Motiv systému Office</vt:lpstr>
      <vt:lpstr>VIII. Setkání se starosty obcí</vt:lpstr>
      <vt:lpstr>Obsah</vt:lpstr>
      <vt:lpstr>Zpráva o činnosti CSS</vt:lpstr>
      <vt:lpstr>Informování o činnosti CSS</vt:lpstr>
      <vt:lpstr>Informování o činnosti CSS - možnost prodloužení projektu od 3/2020</vt:lpstr>
      <vt:lpstr>Informování o činnosti CSS - možnost prodloužení</vt:lpstr>
      <vt:lpstr>Výstupy z nové klíčové aktivity -   ,,Lokální ekonomika“</vt:lpstr>
      <vt:lpstr>Výstupy z nové klíčové aktivity ,,Lokální ekonomika“</vt:lpstr>
      <vt:lpstr>Vnímání LEK - problémy, příčiny: </vt:lpstr>
      <vt:lpstr>Podnikatelé v obci a dostupnost služeb</vt:lpstr>
      <vt:lpstr>Brownfieldy </vt:lpstr>
      <vt:lpstr>Ověření spokojenosti s rozsahem a kvalitou poskytovaných služeb</vt:lpstr>
      <vt:lpstr>Dotazník pro starosty</vt:lpstr>
      <vt:lpstr>Dotazník pro starosty </vt:lpstr>
      <vt:lpstr>Projednání návrhů na změny v činnosti</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Štefanides Lucia</dc:creator>
  <cp:lastModifiedBy>Mikroregion Bystřicko</cp:lastModifiedBy>
  <cp:revision>141</cp:revision>
  <cp:lastPrinted>2019-12-12T07:44:51Z</cp:lastPrinted>
  <dcterms:created xsi:type="dcterms:W3CDTF">2016-05-17T08:04:19Z</dcterms:created>
  <dcterms:modified xsi:type="dcterms:W3CDTF">2019-12-12T08:19:33Z</dcterms:modified>
</cp:coreProperties>
</file>