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media/image2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</a:p>
          <a:p>
            <a:pPr>
              <a:defRPr>
                <a:solidFill>
                  <a:srgbClr val="FF2600"/>
                </a:solidFill>
              </a:defRPr>
            </a:pPr>
            <a:r>
              <a:t>Hlavní cíl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stanovy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67631" indent="-367631">
              <a:buSzPct val="100000"/>
              <a:buAutoNum type="arabicParenR" startAt="1"/>
              <a:defRPr>
                <a:solidFill>
                  <a:srgbClr val="FF40FF"/>
                </a:solidFill>
              </a:defRPr>
            </a:pPr>
            <a:r>
              <a:t>pomoci lidem se realizovat aby rozvíjeli okolí a neodcházeli</a:t>
            </a:r>
          </a:p>
          <a:p>
            <a:pPr marL="367631" indent="-367631">
              <a:buSzPct val="100000"/>
              <a:buAutoNum type="arabicParenR" startAt="1"/>
              <a:defRPr>
                <a:solidFill>
                  <a:srgbClr val="FF40FF"/>
                </a:solidFill>
              </a:defRPr>
            </a:pPr>
            <a:r>
              <a:t>zajistit, že se lidé i přistěhovávají</a:t>
            </a:r>
          </a:p>
          <a:p>
            <a:p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Každé město je specifické</a:t>
            </a:r>
          </a:p>
          <a:p>
            <a:pPr/>
            <a:r>
              <a:t>	Úprava na míru – produkt, obsah, cílové skupiny i ceny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	cíl = Řeknete částku a my se pokusíme přinést návrh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hape 2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</a:defRPr>
            </a:pPr>
            <a:r>
              <a:t>Pokud to dává smysl, hlavní otázkou zůstává možný </a:t>
            </a:r>
            <a:r>
              <a:rPr u="sng"/>
              <a:t>rozpočet k pilotáži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 defTabSz="572516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98691" y="9114113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1998692" y="9114113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650238" y="390595"/>
            <a:ext cx="11704324" cy="1625602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650238" y="2275838"/>
            <a:ext cx="11704324" cy="643692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4" indent="-449034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19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1998692" y="9114113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tarostaKyjova3-4.mp4" descr="StarostaKyjova3-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75870" y="1535081"/>
            <a:ext cx="10853059" cy="610484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itle 1"/>
          <p:cNvSpPr txBox="1"/>
          <p:nvPr/>
        </p:nvSpPr>
        <p:spPr>
          <a:xfrm>
            <a:off x="270339" y="8006853"/>
            <a:ext cx="12464119" cy="819294"/>
          </a:xfrm>
          <a:prstGeom prst="rect">
            <a:avLst/>
          </a:prstGeom>
          <a:solidFill>
            <a:srgbClr val="F5C8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rmAutofit fontScale="100000" lnSpcReduction="0"/>
          </a:bodyPr>
          <a:lstStyle/>
          <a:p>
            <a:pPr algn="l" defTabSz="1001369">
              <a:lnSpc>
                <a:spcPct val="90000"/>
              </a:lnSpc>
              <a:defRPr sz="3300">
                <a:solidFill>
                  <a:srgbClr val="05050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 František Lukl </a:t>
            </a:r>
            <a:r>
              <a:rPr>
                <a:latin typeface="Fira Sans Regular"/>
                <a:ea typeface="Fira Sans Regular"/>
                <a:cs typeface="Fira Sans Regular"/>
                <a:sym typeface="Fira Sans Regular"/>
              </a:rPr>
              <a:t>–</a:t>
            </a:r>
            <a:r>
              <a:t> </a:t>
            </a:r>
            <a:r>
              <a:rPr>
                <a:latin typeface="Fira Sans Regular"/>
                <a:ea typeface="Fira Sans Regular"/>
                <a:cs typeface="Fira Sans Regular"/>
                <a:sym typeface="Fira Sans Regular"/>
              </a:rPr>
              <a:t>starosta Kyjova a předseda Svazu měst a obcí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60998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/>
          <p:nvPr>
            <p:ph type="title"/>
          </p:nvPr>
        </p:nvSpPr>
        <p:spPr>
          <a:xfrm>
            <a:off x="972184" y="1804460"/>
            <a:ext cx="2859588" cy="819293"/>
          </a:xfrm>
          <a:prstGeom prst="rect">
            <a:avLst/>
          </a:prstGeom>
          <a:solidFill>
            <a:srgbClr val="F5C81E"/>
          </a:solidFill>
        </p:spPr>
        <p:txBody>
          <a:bodyPr/>
          <a:lstStyle>
            <a:lvl1pPr algn="l" defTabSz="1118411">
              <a:defRPr sz="3700">
                <a:solidFill>
                  <a:srgbClr val="05050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pPr/>
            <a:r>
              <a:t> Uvědomění</a:t>
            </a:r>
          </a:p>
        </p:txBody>
      </p:sp>
      <p:sp>
        <p:nvSpPr>
          <p:cNvPr id="150" name="Subtitle 2"/>
          <p:cNvSpPr txBox="1"/>
          <p:nvPr>
            <p:ph type="body" sz="half" idx="1"/>
          </p:nvPr>
        </p:nvSpPr>
        <p:spPr>
          <a:xfrm>
            <a:off x="1177008" y="3033395"/>
            <a:ext cx="8704968" cy="5018159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3100"/>
              </a:lnSpc>
              <a:spcBef>
                <a:spcPts val="500"/>
              </a:spcBef>
              <a:defRPr sz="2200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1. problém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2. problém 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	Podnikatelé – </a:t>
            </a:r>
            <a:r>
              <a:rPr>
                <a:solidFill>
                  <a:srgbClr val="92D050"/>
                </a:solidFill>
              </a:rPr>
              <a:t>OK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	Zač. podnikatelé v krajských městech – </a:t>
            </a:r>
            <a:r>
              <a:rPr>
                <a:solidFill>
                  <a:srgbClr val="92D050"/>
                </a:solidFill>
              </a:rPr>
              <a:t>OK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	Zač. podnikatelé mimo krajská města – </a:t>
            </a:r>
            <a:r>
              <a:rPr>
                <a:solidFill>
                  <a:srgbClr val="C00000"/>
                </a:solidFill>
              </a:rPr>
              <a:t>X</a:t>
            </a:r>
            <a:endParaRPr>
              <a:solidFill>
                <a:srgbClr val="92D050"/>
              </a:solidFill>
            </a:endParaRP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	Ne-podnikatelé – </a:t>
            </a:r>
            <a:r>
              <a:rPr>
                <a:solidFill>
                  <a:srgbClr val="C00000"/>
                </a:solidFill>
              </a:rPr>
              <a:t>X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</a:p>
          <a:p>
            <a:pPr algn="l">
              <a:lnSpc>
                <a:spcPts val="3100"/>
              </a:lnSpc>
              <a:spcBef>
                <a:spcPts val="500"/>
              </a:spcBef>
              <a:defRPr sz="2200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Rozšíření metodiky, nezisková organizace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ubtitle 2"/>
          <p:cNvSpPr txBox="1"/>
          <p:nvPr>
            <p:ph type="body" sz="quarter" idx="1"/>
          </p:nvPr>
        </p:nvSpPr>
        <p:spPr>
          <a:xfrm>
            <a:off x="1177008" y="3231944"/>
            <a:ext cx="8704968" cy="182883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3100"/>
              </a:lnSpc>
              <a:spcBef>
                <a:spcPts val="500"/>
              </a:spcBef>
              <a:defRPr sz="2200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Od měst po vesnice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</a:p>
          <a:p>
            <a:pPr algn="l">
              <a:lnSpc>
                <a:spcPts val="3100"/>
              </a:lnSpc>
              <a:spcBef>
                <a:spcPts val="500"/>
              </a:spcBef>
              <a:defRPr sz="2200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Od středoškoláků po seniory</a:t>
            </a:r>
          </a:p>
        </p:txBody>
      </p:sp>
      <p:pic>
        <p:nvPicPr>
          <p:cNvPr id="153" name="12829457_10208772591889534_2660405098791992403_o-2.jpg" descr="12829457_10208772591889534_2660405098791992403_o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4126" y="5906275"/>
            <a:ext cx="5036626" cy="256028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itle 1"/>
          <p:cNvSpPr txBox="1"/>
          <p:nvPr/>
        </p:nvSpPr>
        <p:spPr>
          <a:xfrm>
            <a:off x="972185" y="1804460"/>
            <a:ext cx="1596845" cy="819293"/>
          </a:xfrm>
          <a:prstGeom prst="rect">
            <a:avLst/>
          </a:prstGeom>
          <a:solidFill>
            <a:srgbClr val="F5C8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rmAutofit fontScale="100000" lnSpcReduction="0"/>
          </a:bodyPr>
          <a:lstStyle>
            <a:lvl1pPr algn="l" defTabSz="1118411">
              <a:lnSpc>
                <a:spcPct val="90000"/>
              </a:lnSpc>
              <a:defRPr sz="3700">
                <a:solidFill>
                  <a:srgbClr val="05050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pPr/>
            <a:r>
              <a:t> Vývoj</a:t>
            </a:r>
          </a:p>
        </p:txBody>
      </p:sp>
      <p:pic>
        <p:nvPicPr>
          <p:cNvPr id="155" name="IMG_3052.png" descr="IMG_30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5293" y="2224730"/>
            <a:ext cx="6832564" cy="299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26815" r="0" b="0"/>
          <a:stretch>
            <a:fillRect/>
          </a:stretch>
        </p:blipFill>
        <p:spPr>
          <a:xfrm>
            <a:off x="1052274" y="5906275"/>
            <a:ext cx="5450126" cy="2660995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ubtitle 2"/>
          <p:cNvSpPr txBox="1"/>
          <p:nvPr/>
        </p:nvSpPr>
        <p:spPr>
          <a:xfrm>
            <a:off x="6908790" y="5876267"/>
            <a:ext cx="6032798" cy="303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algn="l" defTabSz="1300480">
              <a:lnSpc>
                <a:spcPts val="3100"/>
              </a:lnSpc>
              <a:spcBef>
                <a:spcPts val="500"/>
              </a:spcBef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Motivy k podpoře podnikavosti</a:t>
            </a:r>
          </a:p>
          <a:p>
            <a:pPr algn="l" defTabSz="1300480">
              <a:lnSpc>
                <a:spcPts val="2400"/>
              </a:lnSpc>
              <a:spcBef>
                <a:spcPts val="500"/>
              </a:spcBef>
              <a:defRPr sz="2200">
                <a:latin typeface="Fira Sans Regular"/>
                <a:ea typeface="Fira Sans Regular"/>
                <a:cs typeface="Fira Sans Regular"/>
                <a:sym typeface="Fira Sans Regular"/>
              </a:defRPr>
            </a:pPr>
          </a:p>
          <a:p>
            <a:pPr algn="l" defTabSz="1300480">
              <a:lnSpc>
                <a:spcPts val="2400"/>
              </a:lnSpc>
              <a:spcBef>
                <a:spcPts val="500"/>
              </a:spcBef>
              <a:defRPr sz="2200"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Silnější lokální ekonomika</a:t>
            </a:r>
          </a:p>
          <a:p>
            <a:pPr algn="l" defTabSz="1300480">
              <a:lnSpc>
                <a:spcPts val="2400"/>
              </a:lnSpc>
              <a:spcBef>
                <a:spcPts val="500"/>
              </a:spcBef>
              <a:defRPr sz="2200">
                <a:latin typeface="Fira Sans Bold"/>
                <a:ea typeface="Fira Sans Bold"/>
                <a:cs typeface="Fira Sans Bold"/>
                <a:sym typeface="Fira Sans Bold"/>
              </a:defRPr>
            </a:pPr>
          </a:p>
          <a:p>
            <a:pPr algn="l" defTabSz="1300480">
              <a:lnSpc>
                <a:spcPts val="2400"/>
              </a:lnSpc>
              <a:spcBef>
                <a:spcPts val="500"/>
              </a:spcBef>
              <a:defRPr sz="2200"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Pracovní místa a služby</a:t>
            </a:r>
          </a:p>
          <a:p>
            <a:pPr algn="l" defTabSz="1300480">
              <a:lnSpc>
                <a:spcPts val="2400"/>
              </a:lnSpc>
              <a:spcBef>
                <a:spcPts val="500"/>
              </a:spcBef>
              <a:defRPr sz="2200">
                <a:latin typeface="Fira Sans Regular"/>
                <a:ea typeface="Fira Sans Regular"/>
                <a:cs typeface="Fira Sans Regular"/>
                <a:sym typeface="Fira Sans Regular"/>
              </a:defRPr>
            </a:pPr>
          </a:p>
          <a:p>
            <a:pPr algn="l" defTabSz="1300480">
              <a:lnSpc>
                <a:spcPts val="2400"/>
              </a:lnSpc>
              <a:spcBef>
                <a:spcPts val="500"/>
              </a:spcBef>
              <a:defRPr sz="2200"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Zamezení odlivu lidí a lákání nových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gionální centrum podnikavosti"/>
          <p:cNvSpPr txBox="1"/>
          <p:nvPr>
            <p:ph type="title"/>
          </p:nvPr>
        </p:nvSpPr>
        <p:spPr>
          <a:xfrm>
            <a:off x="972185" y="1804460"/>
            <a:ext cx="7502915" cy="819293"/>
          </a:xfrm>
          <a:prstGeom prst="rect">
            <a:avLst/>
          </a:prstGeom>
          <a:solidFill>
            <a:srgbClr val="F5C81E"/>
          </a:solidFill>
        </p:spPr>
        <p:txBody>
          <a:bodyPr/>
          <a:lstStyle>
            <a:lvl1pPr algn="l" defTabSz="1118411">
              <a:defRPr sz="3700">
                <a:solidFill>
                  <a:srgbClr val="05050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pPr/>
            <a:r>
              <a:t> Regionální centrum podnikavosti</a:t>
            </a:r>
          </a:p>
        </p:txBody>
      </p:sp>
      <p:sp>
        <p:nvSpPr>
          <p:cNvPr id="162" name="Klub podnikavců"/>
          <p:cNvSpPr txBox="1"/>
          <p:nvPr/>
        </p:nvSpPr>
        <p:spPr>
          <a:xfrm>
            <a:off x="2608700" y="4861262"/>
            <a:ext cx="3537277" cy="592439"/>
          </a:xfrm>
          <a:prstGeom prst="rect">
            <a:avLst/>
          </a:prstGeom>
          <a:solidFill>
            <a:srgbClr val="F5C81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300"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pPr/>
            <a:r>
              <a:t>Celoroční osvěta</a:t>
            </a:r>
          </a:p>
        </p:txBody>
      </p:sp>
      <p:pic>
        <p:nvPicPr>
          <p:cNvPr id="163" name="Grafický objekt 17" descr="Grafický objekt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5588791" y="7374354"/>
            <a:ext cx="1365945" cy="10879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" name="Group"/>
          <p:cNvGrpSpPr/>
          <p:nvPr/>
        </p:nvGrpSpPr>
        <p:grpSpPr>
          <a:xfrm>
            <a:off x="5825820" y="3932889"/>
            <a:ext cx="4570280" cy="1520812"/>
            <a:chOff x="-80608" y="48364"/>
            <a:chExt cx="4570279" cy="1520811"/>
          </a:xfrm>
        </p:grpSpPr>
        <p:grpSp>
          <p:nvGrpSpPr>
            <p:cNvPr id="166" name="Group"/>
            <p:cNvGrpSpPr/>
            <p:nvPr/>
          </p:nvGrpSpPr>
          <p:grpSpPr>
            <a:xfrm>
              <a:off x="61708" y="358322"/>
              <a:ext cx="4427964" cy="1210855"/>
              <a:chOff x="0" y="0"/>
              <a:chExt cx="4427963" cy="1210854"/>
            </a:xfrm>
          </p:grpSpPr>
          <p:sp>
            <p:nvSpPr>
              <p:cNvPr id="164" name="Vzdělávací kurzy"/>
              <p:cNvSpPr txBox="1"/>
              <p:nvPr/>
            </p:nvSpPr>
            <p:spPr>
              <a:xfrm>
                <a:off x="890686" y="618416"/>
                <a:ext cx="3537278" cy="592439"/>
              </a:xfrm>
              <a:prstGeom prst="rect">
                <a:avLst/>
              </a:prstGeom>
              <a:solidFill>
                <a:srgbClr val="F5C81D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2300">
                    <a:latin typeface="Fira Sans Bold"/>
                    <a:ea typeface="Fira Sans Bold"/>
                    <a:cs typeface="Fira Sans Bold"/>
                    <a:sym typeface="Fira Sans Bold"/>
                  </a:defRPr>
                </a:lvl1pPr>
              </a:lstStyle>
              <a:p>
                <a:pPr/>
                <a:r>
                  <a:t>Pravidelné kurzy </a:t>
                </a:r>
              </a:p>
            </p:txBody>
          </p:sp>
          <p:pic>
            <p:nvPicPr>
              <p:cNvPr id="165" name="Group" descr="Group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flipH="1" rot="20752941">
                <a:off x="30950" y="119399"/>
                <a:ext cx="1026188" cy="3808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" name="Nápadníci"/>
            <p:cNvSpPr txBox="1"/>
            <p:nvPr/>
          </p:nvSpPr>
          <p:spPr>
            <a:xfrm>
              <a:off x="-80609" y="48364"/>
              <a:ext cx="1337354" cy="377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Nápadníci</a:t>
              </a:r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4743543" y="5609499"/>
            <a:ext cx="5549958" cy="1609058"/>
            <a:chOff x="0" y="0"/>
            <a:chExt cx="5549957" cy="1609057"/>
          </a:xfrm>
        </p:grpSpPr>
        <p:grpSp>
          <p:nvGrpSpPr>
            <p:cNvPr id="171" name="Group"/>
            <p:cNvGrpSpPr/>
            <p:nvPr/>
          </p:nvGrpSpPr>
          <p:grpSpPr>
            <a:xfrm>
              <a:off x="0" y="-1"/>
              <a:ext cx="4137239" cy="1609059"/>
              <a:chOff x="0" y="0"/>
              <a:chExt cx="4137238" cy="1609057"/>
            </a:xfrm>
          </p:grpSpPr>
          <p:sp>
            <p:nvSpPr>
              <p:cNvPr id="169" name="Osvěta prostředí"/>
              <p:cNvSpPr txBox="1"/>
              <p:nvPr/>
            </p:nvSpPr>
            <p:spPr>
              <a:xfrm>
                <a:off x="0" y="1016619"/>
                <a:ext cx="3537277" cy="592439"/>
              </a:xfrm>
              <a:prstGeom prst="rect">
                <a:avLst/>
              </a:prstGeom>
              <a:solidFill>
                <a:srgbClr val="F5C81D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2300">
                    <a:latin typeface="Fira Sans Bold"/>
                    <a:ea typeface="Fira Sans Bold"/>
                    <a:cs typeface="Fira Sans Bold"/>
                    <a:sym typeface="Fira Sans Bold"/>
                  </a:defRPr>
                </a:lvl1pPr>
              </a:lstStyle>
              <a:p>
                <a:pPr/>
                <a:r>
                  <a:t>Komunita podnikavců</a:t>
                </a:r>
              </a:p>
            </p:txBody>
          </p:sp>
          <p:pic>
            <p:nvPicPr>
              <p:cNvPr id="170" name="Group" descr="Group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flipH="1" rot="4552941">
                <a:off x="3314318" y="353617"/>
                <a:ext cx="1026189" cy="3808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2" name="Absolventi"/>
            <p:cNvSpPr txBox="1"/>
            <p:nvPr/>
          </p:nvSpPr>
          <p:spPr>
            <a:xfrm>
              <a:off x="4154928" y="355286"/>
              <a:ext cx="1395030" cy="377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Absolventi</a:t>
              </a:r>
            </a:p>
          </p:txBody>
        </p:sp>
      </p:grpSp>
      <p:grpSp>
        <p:nvGrpSpPr>
          <p:cNvPr id="176" name="Group"/>
          <p:cNvGrpSpPr/>
          <p:nvPr/>
        </p:nvGrpSpPr>
        <p:grpSpPr>
          <a:xfrm>
            <a:off x="3050764" y="5609499"/>
            <a:ext cx="1692906" cy="1088090"/>
            <a:chOff x="-132814" y="0"/>
            <a:chExt cx="1692904" cy="1088088"/>
          </a:xfrm>
        </p:grpSpPr>
        <p:pic>
          <p:nvPicPr>
            <p:cNvPr id="174" name="Group" descr="Group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 rot="15352941">
              <a:off x="737170" y="353617"/>
              <a:ext cx="1026189" cy="380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Příběhy"/>
            <p:cNvSpPr txBox="1"/>
            <p:nvPr/>
          </p:nvSpPr>
          <p:spPr>
            <a:xfrm>
              <a:off x="-132815" y="355285"/>
              <a:ext cx="1072372" cy="450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Příběhy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5"/>
      <p:bldP build="whole" bldLvl="1" animBg="1" rev="0" advAuto="0" spid="173" grpId="3"/>
      <p:bldP build="whole" bldLvl="1" animBg="1" rev="0" advAuto="0" spid="168" grpId="2"/>
      <p:bldP build="whole" bldLvl="1" animBg="1" rev="0" advAuto="0" spid="162" grpId="1"/>
      <p:bldP build="whole" bldLvl="1" animBg="1" rev="0" advAuto="0" spid="176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arketing na klíč"/>
          <p:cNvSpPr txBox="1"/>
          <p:nvPr/>
        </p:nvSpPr>
        <p:spPr>
          <a:xfrm>
            <a:off x="1218847" y="5258431"/>
            <a:ext cx="2500364" cy="81929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</a:lstStyle>
          <a:p>
            <a:pPr/>
            <a:r>
              <a:t>Ivo Příkazký - výroba kuchyní na míru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352" t="0" r="17352" b="36096"/>
          <a:stretch>
            <a:fillRect/>
          </a:stretch>
        </p:blipFill>
        <p:spPr>
          <a:xfrm>
            <a:off x="1641015" y="2862750"/>
            <a:ext cx="1907497" cy="232234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1610" t="0" r="3822" b="0"/>
          <a:stretch>
            <a:fillRect/>
          </a:stretch>
        </p:blipFill>
        <p:spPr>
          <a:xfrm>
            <a:off x="4316823" y="2857858"/>
            <a:ext cx="1964051" cy="23225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1" name="Marketing na klíč"/>
          <p:cNvSpPr txBox="1"/>
          <p:nvPr/>
        </p:nvSpPr>
        <p:spPr>
          <a:xfrm>
            <a:off x="4104113" y="5253540"/>
            <a:ext cx="2327524" cy="81929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</a:lstStyle>
          <a:p>
            <a:pPr/>
            <a:r>
              <a:t>Lucie Kucharičová - fotografie a design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7329" t="9119" r="30466" b="31337"/>
          <a:stretch>
            <a:fillRect/>
          </a:stretch>
        </p:blipFill>
        <p:spPr>
          <a:xfrm>
            <a:off x="7049385" y="2857858"/>
            <a:ext cx="1670908" cy="23421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3" name="Marketing na klíč"/>
          <p:cNvSpPr txBox="1"/>
          <p:nvPr/>
        </p:nvSpPr>
        <p:spPr>
          <a:xfrm>
            <a:off x="6816538" y="5263322"/>
            <a:ext cx="2084149" cy="81929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</a:lstStyle>
          <a:p>
            <a:pPr/>
            <a:r>
              <a:t>Petr Martínek - Aquaponie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3949" t="0" r="8170" b="0"/>
          <a:stretch>
            <a:fillRect/>
          </a:stretch>
        </p:blipFill>
        <p:spPr>
          <a:xfrm>
            <a:off x="9488655" y="2823330"/>
            <a:ext cx="2101585" cy="239142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5" name="Marketing na klíč"/>
          <p:cNvSpPr txBox="1"/>
          <p:nvPr/>
        </p:nvSpPr>
        <p:spPr>
          <a:xfrm>
            <a:off x="9285589" y="5258431"/>
            <a:ext cx="2500364" cy="81929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</a:lstStyle>
          <a:p>
            <a:pPr/>
            <a:r>
              <a:t>Martina Komoňová - interiérový design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4413" t="1883" r="26686" b="26384"/>
          <a:stretch>
            <a:fillRect/>
          </a:stretch>
        </p:blipFill>
        <p:spPr>
          <a:xfrm>
            <a:off x="8738814" y="6265088"/>
            <a:ext cx="1993514" cy="242782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7" name="Marketing na klíč"/>
          <p:cNvSpPr txBox="1"/>
          <p:nvPr/>
        </p:nvSpPr>
        <p:spPr>
          <a:xfrm>
            <a:off x="8693491" y="8754358"/>
            <a:ext cx="2084149" cy="76282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</a:lstStyle>
          <a:p>
            <a:pPr/>
            <a:r>
              <a:t>Ivo Kylián - SEO konzultant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11987" t="0" r="7352" b="21338"/>
          <a:stretch>
            <a:fillRect/>
          </a:stretch>
        </p:blipFill>
        <p:spPr>
          <a:xfrm>
            <a:off x="5744778" y="6283146"/>
            <a:ext cx="1839256" cy="23915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9" name="Marketing na klíč"/>
          <p:cNvSpPr txBox="1"/>
          <p:nvPr/>
        </p:nvSpPr>
        <p:spPr>
          <a:xfrm>
            <a:off x="5149279" y="8726123"/>
            <a:ext cx="3156721" cy="819294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</a:lstStyle>
          <a:p>
            <a:pPr/>
            <a:r>
              <a:t>Zuzana Linzerová - výroba folklorních předmětů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0" t="7095" r="12015" b="24889"/>
          <a:stretch>
            <a:fillRect/>
          </a:stretch>
        </p:blipFill>
        <p:spPr>
          <a:xfrm>
            <a:off x="2849564" y="6283146"/>
            <a:ext cx="1740287" cy="23916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91" name="Marketing na klíč"/>
          <p:cNvSpPr txBox="1"/>
          <p:nvPr/>
        </p:nvSpPr>
        <p:spPr>
          <a:xfrm>
            <a:off x="2677639" y="8726123"/>
            <a:ext cx="2084149" cy="819294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</a:lstStyle>
          <a:p>
            <a:pPr/>
            <a:r>
              <a:t>Ondřej Adamec - oprava veteránů</a:t>
            </a:r>
          </a:p>
        </p:txBody>
      </p:sp>
      <p:sp>
        <p:nvSpPr>
          <p:cNvPr id="192" name="Ukázka firem vzniklých v Kyjově"/>
          <p:cNvSpPr txBox="1"/>
          <p:nvPr/>
        </p:nvSpPr>
        <p:spPr>
          <a:xfrm>
            <a:off x="972185" y="1804460"/>
            <a:ext cx="7341269" cy="819293"/>
          </a:xfrm>
          <a:prstGeom prst="rect">
            <a:avLst/>
          </a:prstGeom>
          <a:solidFill>
            <a:srgbClr val="F5C8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rmAutofit fontScale="100000" lnSpcReduction="0"/>
          </a:bodyPr>
          <a:lstStyle>
            <a:lvl1pPr algn="l" defTabSz="1118411">
              <a:defRPr sz="3700">
                <a:solidFill>
                  <a:srgbClr val="05050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pPr/>
            <a:r>
              <a:t>Ukázka firem vzniklých v Kyjově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t_kraje-Vysocina.png" descr="Pt_kraje-Vysocina.png"/>
          <p:cNvPicPr>
            <a:picLocks noChangeAspect="1"/>
          </p:cNvPicPr>
          <p:nvPr/>
        </p:nvPicPr>
        <p:blipFill>
          <a:blip r:embed="rId2">
            <a:extLst/>
          </a:blip>
          <a:srcRect l="0" t="10952" r="0" b="0"/>
          <a:stretch>
            <a:fillRect/>
          </a:stretch>
        </p:blipFill>
        <p:spPr>
          <a:xfrm>
            <a:off x="793" y="1212860"/>
            <a:ext cx="13003357" cy="868535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Oval 6"/>
          <p:cNvSpPr/>
          <p:nvPr/>
        </p:nvSpPr>
        <p:spPr>
          <a:xfrm>
            <a:off x="8341518" y="5586660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" name="Oval 6"/>
          <p:cNvSpPr/>
          <p:nvPr/>
        </p:nvSpPr>
        <p:spPr>
          <a:xfrm>
            <a:off x="9032465" y="6647183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" name="Oval 6"/>
          <p:cNvSpPr/>
          <p:nvPr/>
        </p:nvSpPr>
        <p:spPr>
          <a:xfrm>
            <a:off x="7457749" y="6647183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" name="Oval 6"/>
          <p:cNvSpPr/>
          <p:nvPr/>
        </p:nvSpPr>
        <p:spPr>
          <a:xfrm>
            <a:off x="7088173" y="8029077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" name="Oval 6"/>
          <p:cNvSpPr/>
          <p:nvPr/>
        </p:nvSpPr>
        <p:spPr>
          <a:xfrm>
            <a:off x="5433114" y="6968554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" name="Oval 6"/>
          <p:cNvSpPr/>
          <p:nvPr/>
        </p:nvSpPr>
        <p:spPr>
          <a:xfrm>
            <a:off x="4003014" y="5040329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" name="Oval 6"/>
          <p:cNvSpPr/>
          <p:nvPr/>
        </p:nvSpPr>
        <p:spPr>
          <a:xfrm>
            <a:off x="2830011" y="4654685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2" name="Oval 6"/>
          <p:cNvSpPr/>
          <p:nvPr/>
        </p:nvSpPr>
        <p:spPr>
          <a:xfrm>
            <a:off x="4629687" y="4028012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Oval 6"/>
          <p:cNvSpPr/>
          <p:nvPr/>
        </p:nvSpPr>
        <p:spPr>
          <a:xfrm>
            <a:off x="5883033" y="3481682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Oval 6"/>
          <p:cNvSpPr/>
          <p:nvPr/>
        </p:nvSpPr>
        <p:spPr>
          <a:xfrm>
            <a:off x="6411743" y="2630050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Oval 6"/>
          <p:cNvSpPr/>
          <p:nvPr/>
        </p:nvSpPr>
        <p:spPr>
          <a:xfrm>
            <a:off x="4886784" y="2903215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Oval 6"/>
          <p:cNvSpPr/>
          <p:nvPr/>
        </p:nvSpPr>
        <p:spPr>
          <a:xfrm>
            <a:off x="7859462" y="3803053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Oval 6"/>
          <p:cNvSpPr/>
          <p:nvPr/>
        </p:nvSpPr>
        <p:spPr>
          <a:xfrm>
            <a:off x="8518273" y="3803053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Oval 3"/>
          <p:cNvSpPr/>
          <p:nvPr/>
        </p:nvSpPr>
        <p:spPr>
          <a:xfrm>
            <a:off x="5918048" y="5210592"/>
            <a:ext cx="271969" cy="271967"/>
          </a:xfrm>
          <a:prstGeom prst="ellipse">
            <a:avLst/>
          </a:prstGeom>
          <a:solidFill>
            <a:srgbClr val="05050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Oval 6"/>
          <p:cNvSpPr/>
          <p:nvPr/>
        </p:nvSpPr>
        <p:spPr>
          <a:xfrm>
            <a:off x="9684964" y="4046980"/>
            <a:ext cx="181313" cy="181313"/>
          </a:xfrm>
          <a:prstGeom prst="ellipse">
            <a:avLst/>
          </a:prstGeom>
          <a:solidFill>
            <a:srgbClr val="F5C81E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t_kraje-Vysocina.png" descr="Pt_kraje-Vysocina.png"/>
          <p:cNvPicPr>
            <a:picLocks noChangeAspect="1"/>
          </p:cNvPicPr>
          <p:nvPr/>
        </p:nvPicPr>
        <p:blipFill>
          <a:blip r:embed="rId3">
            <a:extLst/>
          </a:blip>
          <a:srcRect l="0" t="11102" r="0" b="0"/>
          <a:stretch>
            <a:fillRect/>
          </a:stretch>
        </p:blipFill>
        <p:spPr>
          <a:xfrm>
            <a:off x="722" y="1235339"/>
            <a:ext cx="13003356" cy="867066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Oval 6"/>
          <p:cNvSpPr/>
          <p:nvPr/>
        </p:nvSpPr>
        <p:spPr>
          <a:xfrm>
            <a:off x="8341518" y="5586660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Oval 6"/>
          <p:cNvSpPr/>
          <p:nvPr/>
        </p:nvSpPr>
        <p:spPr>
          <a:xfrm>
            <a:off x="9032465" y="6647183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" name="Oval 6"/>
          <p:cNvSpPr/>
          <p:nvPr/>
        </p:nvSpPr>
        <p:spPr>
          <a:xfrm>
            <a:off x="7457749" y="6647183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" name="Oval 6"/>
          <p:cNvSpPr/>
          <p:nvPr/>
        </p:nvSpPr>
        <p:spPr>
          <a:xfrm>
            <a:off x="7088173" y="8029077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" name="Oval 6"/>
          <p:cNvSpPr/>
          <p:nvPr/>
        </p:nvSpPr>
        <p:spPr>
          <a:xfrm>
            <a:off x="5433114" y="6968554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7" name="Oval 6"/>
          <p:cNvSpPr/>
          <p:nvPr/>
        </p:nvSpPr>
        <p:spPr>
          <a:xfrm>
            <a:off x="4003014" y="5040329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8" name="Oval 6"/>
          <p:cNvSpPr/>
          <p:nvPr/>
        </p:nvSpPr>
        <p:spPr>
          <a:xfrm>
            <a:off x="2830011" y="4654685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9" name="Oval 6"/>
          <p:cNvSpPr/>
          <p:nvPr/>
        </p:nvSpPr>
        <p:spPr>
          <a:xfrm>
            <a:off x="4629687" y="4028012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0" name="Oval 6"/>
          <p:cNvSpPr/>
          <p:nvPr/>
        </p:nvSpPr>
        <p:spPr>
          <a:xfrm>
            <a:off x="5883033" y="3481682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1" name="Oval 6"/>
          <p:cNvSpPr/>
          <p:nvPr/>
        </p:nvSpPr>
        <p:spPr>
          <a:xfrm>
            <a:off x="6411743" y="2630050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2" name="Oval 6"/>
          <p:cNvSpPr/>
          <p:nvPr/>
        </p:nvSpPr>
        <p:spPr>
          <a:xfrm>
            <a:off x="4886784" y="2903215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3" name="Oval 6"/>
          <p:cNvSpPr/>
          <p:nvPr/>
        </p:nvSpPr>
        <p:spPr>
          <a:xfrm>
            <a:off x="7859462" y="3803053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" name="Oval 6"/>
          <p:cNvSpPr/>
          <p:nvPr/>
        </p:nvSpPr>
        <p:spPr>
          <a:xfrm>
            <a:off x="8518273" y="3803053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Oval 3"/>
          <p:cNvSpPr/>
          <p:nvPr/>
        </p:nvSpPr>
        <p:spPr>
          <a:xfrm>
            <a:off x="5918048" y="5210592"/>
            <a:ext cx="271969" cy="271967"/>
          </a:xfrm>
          <a:prstGeom prst="ellipse">
            <a:avLst/>
          </a:prstGeom>
          <a:solidFill>
            <a:srgbClr val="05050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4" name="Group"/>
          <p:cNvGrpSpPr/>
          <p:nvPr/>
        </p:nvGrpSpPr>
        <p:grpSpPr>
          <a:xfrm rot="20760000">
            <a:off x="7839906" y="2509613"/>
            <a:ext cx="3380636" cy="3216635"/>
            <a:chOff x="-119090" y="-556100"/>
            <a:chExt cx="3380634" cy="3216634"/>
          </a:xfrm>
        </p:grpSpPr>
        <p:sp>
          <p:nvSpPr>
            <p:cNvPr id="226" name="Line"/>
            <p:cNvSpPr/>
            <p:nvPr/>
          </p:nvSpPr>
          <p:spPr>
            <a:xfrm flipV="1">
              <a:off x="1658988" y="1619176"/>
              <a:ext cx="1" cy="10413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7" name="Line"/>
            <p:cNvSpPr/>
            <p:nvPr/>
          </p:nvSpPr>
          <p:spPr>
            <a:xfrm flipV="1">
              <a:off x="1713075" y="-556101"/>
              <a:ext cx="1" cy="13516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arrow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8" name="Line"/>
            <p:cNvSpPr/>
            <p:nvPr/>
          </p:nvSpPr>
          <p:spPr>
            <a:xfrm flipH="1">
              <a:off x="2090219" y="1012660"/>
              <a:ext cx="1171325" cy="1343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9" name="Line"/>
            <p:cNvSpPr/>
            <p:nvPr/>
          </p:nvSpPr>
          <p:spPr>
            <a:xfrm flipH="1" flipV="1">
              <a:off x="-119091" y="900857"/>
              <a:ext cx="1395247" cy="3181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arrow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30" name="Line"/>
            <p:cNvSpPr/>
            <p:nvPr/>
          </p:nvSpPr>
          <p:spPr>
            <a:xfrm flipH="1" flipV="1">
              <a:off x="1992030" y="1465022"/>
              <a:ext cx="802783" cy="80278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31" name="Line"/>
            <p:cNvSpPr/>
            <p:nvPr/>
          </p:nvSpPr>
          <p:spPr>
            <a:xfrm flipH="1" flipV="1">
              <a:off x="445555" y="-73749"/>
              <a:ext cx="1013996" cy="10139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arrow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32" name="Line"/>
            <p:cNvSpPr/>
            <p:nvPr/>
          </p:nvSpPr>
          <p:spPr>
            <a:xfrm flipH="1">
              <a:off x="1973386" y="82911"/>
              <a:ext cx="817289" cy="8172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33" name="Line"/>
            <p:cNvSpPr/>
            <p:nvPr/>
          </p:nvSpPr>
          <p:spPr>
            <a:xfrm flipH="1">
              <a:off x="566989" y="1572984"/>
              <a:ext cx="798137" cy="5661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arrow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35" name="Oval 6"/>
          <p:cNvSpPr/>
          <p:nvPr/>
        </p:nvSpPr>
        <p:spPr>
          <a:xfrm>
            <a:off x="9684964" y="4046980"/>
            <a:ext cx="181313" cy="181313"/>
          </a:xfrm>
          <a:prstGeom prst="ellipse">
            <a:avLst/>
          </a:prstGeom>
          <a:solidFill>
            <a:srgbClr val="F5C81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1"/>
          <p:cNvSpPr txBox="1"/>
          <p:nvPr>
            <p:ph type="title"/>
          </p:nvPr>
        </p:nvSpPr>
        <p:spPr>
          <a:xfrm>
            <a:off x="972185" y="1804460"/>
            <a:ext cx="1877214" cy="819293"/>
          </a:xfrm>
          <a:prstGeom prst="rect">
            <a:avLst/>
          </a:prstGeom>
          <a:solidFill>
            <a:srgbClr val="F5C81E"/>
          </a:solidFill>
        </p:spPr>
        <p:txBody>
          <a:bodyPr/>
          <a:lstStyle>
            <a:lvl1pPr algn="l" defTabSz="1118411">
              <a:defRPr sz="3700">
                <a:solidFill>
                  <a:srgbClr val="05050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pPr/>
            <a:r>
              <a:t>Pilotáž</a:t>
            </a:r>
          </a:p>
        </p:txBody>
      </p:sp>
      <p:sp>
        <p:nvSpPr>
          <p:cNvPr id="240" name="Subtitle 2"/>
          <p:cNvSpPr txBox="1"/>
          <p:nvPr>
            <p:ph type="body" idx="1"/>
          </p:nvPr>
        </p:nvSpPr>
        <p:spPr>
          <a:xfrm>
            <a:off x="1177008" y="3033395"/>
            <a:ext cx="11355376" cy="6810845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3100"/>
              </a:lnSpc>
              <a:spcBef>
                <a:spcPts val="500"/>
              </a:spcBef>
              <a:defRPr sz="2200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Vyhodnocení indikátorů</a:t>
            </a:r>
            <a:r>
              <a:rPr u="none"/>
              <a:t> </a:t>
            </a:r>
            <a:r>
              <a:rPr u="none">
                <a:latin typeface="Fira Sans Regular"/>
                <a:ea typeface="Fira Sans Regular"/>
                <a:cs typeface="Fira Sans Regular"/>
                <a:sym typeface="Fira Sans Regular"/>
              </a:rPr>
              <a:t>(4-6 měsíců)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	</a:t>
            </a:r>
            <a:r>
              <a:rPr>
                <a:latin typeface="Fira Sans Bold"/>
                <a:ea typeface="Fira Sans Bold"/>
                <a:cs typeface="Fira Sans Bold"/>
                <a:sym typeface="Fira Sans Bold"/>
              </a:rPr>
              <a:t>Nespokojenost</a:t>
            </a:r>
            <a:r>
              <a:t> = ukončení spolupráce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	</a:t>
            </a:r>
            <a:r>
              <a:rPr>
                <a:latin typeface="Fira Sans Bold"/>
                <a:ea typeface="Fira Sans Bold"/>
                <a:cs typeface="Fira Sans Bold"/>
                <a:sym typeface="Fira Sans Bold"/>
              </a:rPr>
              <a:t>Spokojenost</a:t>
            </a:r>
            <a:r>
              <a:t> = další kurzy a růst komunity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</a:p>
          <a:p>
            <a:pPr algn="l">
              <a:lnSpc>
                <a:spcPts val="3100"/>
              </a:lnSpc>
              <a:spcBef>
                <a:spcPts val="500"/>
              </a:spcBef>
              <a:defRPr sz="2200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Financování rozvoje</a:t>
            </a: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t>                 </a:t>
            </a:r>
            <a:r>
              <a:rPr>
                <a:latin typeface="Fira Sans Bold"/>
                <a:ea typeface="Fira Sans Bold"/>
                <a:cs typeface="Fira Sans Bold"/>
                <a:sym typeface="Fira Sans Bold"/>
              </a:rPr>
              <a:t>1) Na míru</a:t>
            </a:r>
            <a:r>
              <a:t> - dle stanového rozpočtu se parametry nastaví</a:t>
            </a:r>
            <a:endParaRPr u="sng"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3100"/>
              </a:lnSpc>
              <a:spcBef>
                <a:spcPts val="500"/>
              </a:spcBef>
              <a:defRPr sz="220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>
                <a:latin typeface="Fira Sans Bold"/>
                <a:ea typeface="Fira Sans Bold"/>
                <a:cs typeface="Fira Sans Bold"/>
                <a:sym typeface="Fira Sans Bold"/>
              </a:rPr>
              <a:t>                   2) </a:t>
            </a:r>
            <a:r>
              <a:rPr>
                <a:latin typeface="Fira Sans Bold"/>
                <a:ea typeface="Fira Sans Bold"/>
                <a:cs typeface="Fira Sans Bold"/>
                <a:sym typeface="Fira Sans Bold"/>
              </a:rPr>
              <a:t>Standardní</a:t>
            </a:r>
            <a:r>
              <a:t> - využití běžného modelu</a:t>
            </a:r>
          </a:p>
        </p:txBody>
      </p:sp>
      <p:graphicFrame>
        <p:nvGraphicFramePr>
          <p:cNvPr id="241" name="Table"/>
          <p:cNvGraphicFramePr/>
          <p:nvPr/>
        </p:nvGraphicFramePr>
        <p:xfrm>
          <a:off x="473433" y="6628815"/>
          <a:ext cx="12070634" cy="268044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001264"/>
                <a:gridCol w="1778265"/>
                <a:gridCol w="1889292"/>
                <a:gridCol w="1958710"/>
                <a:gridCol w="1793628"/>
                <a:gridCol w="2383692"/>
                <a:gridCol w="1253080"/>
              </a:tblGrid>
              <a:tr h="666934">
                <a:tc>
                  <a:txBody>
                    <a:bodyPr/>
                    <a:lstStyle/>
                    <a:p>
                      <a:pPr indent="2286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Fáze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4C71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Osvěta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4C71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Kurzů ročně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4C71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Kapacita komunity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4C71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Online mentoring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4C71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Komunitní akce ročně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4C71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Cena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4C715"/>
                    </a:solidFill>
                  </a:tcPr>
                </a:tc>
              </a:tr>
              <a:tr h="666934"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1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4C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4 měsíce v roce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4C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2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4C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15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4C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2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✓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4C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12 lokálních, 6 srazů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4C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38 tis/m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4C7"/>
                    </a:solidFill>
                  </a:tcPr>
                </a:tc>
              </a:tr>
              <a:tr h="666934"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2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DF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6 měsíců v roce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DF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DF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25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DF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2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✓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DF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12 lokálních, 6 srazů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DF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48 tis/m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DF7"/>
                    </a:solidFill>
                  </a:tcPr>
                </a:tc>
              </a:tr>
              <a:tr h="666934">
                <a:tc gridSpan="7">
                  <a:txBody>
                    <a:bodyPr/>
                    <a:lstStyle/>
                    <a:p>
                      <a:pPr indent="228600" algn="l">
                        <a:defRPr sz="1800"/>
                      </a:pPr>
                      <a:r>
                        <a:rPr sz="1600">
                          <a:latin typeface="Fira Sans Medium"/>
                          <a:ea typeface="Fira Sans Medium"/>
                          <a:cs typeface="Fira Sans Medium"/>
                          <a:sym typeface="Fira Sans Medium"/>
                        </a:rPr>
                        <a:t>Další vývoj dle růstu komunity a lokálních potřeb …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4C7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Závěr"/>
          <p:cNvSpPr txBox="1"/>
          <p:nvPr>
            <p:ph type="title"/>
          </p:nvPr>
        </p:nvSpPr>
        <p:spPr>
          <a:xfrm>
            <a:off x="972186" y="1804460"/>
            <a:ext cx="2066759" cy="819293"/>
          </a:xfrm>
          <a:prstGeom prst="rect">
            <a:avLst/>
          </a:prstGeom>
          <a:solidFill>
            <a:srgbClr val="F5C81E"/>
          </a:solidFill>
        </p:spPr>
        <p:txBody>
          <a:bodyPr/>
          <a:lstStyle>
            <a:lvl1pPr algn="l" defTabSz="1118411">
              <a:defRPr sz="3700">
                <a:solidFill>
                  <a:srgbClr val="050503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pPr/>
            <a:r>
              <a:t> Shrnutí</a:t>
            </a:r>
          </a:p>
        </p:txBody>
      </p:sp>
      <p:sp>
        <p:nvSpPr>
          <p:cNvPr id="246" name="Lokální centrum podnikavosti…"/>
          <p:cNvSpPr txBox="1"/>
          <p:nvPr>
            <p:ph type="body" sz="half" idx="1"/>
          </p:nvPr>
        </p:nvSpPr>
        <p:spPr>
          <a:xfrm>
            <a:off x="1143141" y="2864061"/>
            <a:ext cx="5442167" cy="627662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Zamezení odlivu lidí a lákání nových</a:t>
            </a: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Vznik nových míst i služeb</a:t>
            </a: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Reakce na koronavirus (online)</a:t>
            </a: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</a:p>
          <a:p>
            <a:pPr marL="0" indent="0">
              <a:lnSpc>
                <a:spcPts val="3100"/>
              </a:lnSpc>
              <a:spcBef>
                <a:spcPts val="500"/>
              </a:spcBef>
              <a:buSzTx/>
              <a:buNone/>
              <a:defRPr sz="2200" u="sng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Rozpočet k pilotáži?</a:t>
            </a:r>
          </a:p>
        </p:txBody>
      </p:sp>
      <p:grpSp>
        <p:nvGrpSpPr>
          <p:cNvPr id="272" name="Group"/>
          <p:cNvGrpSpPr/>
          <p:nvPr/>
        </p:nvGrpSpPr>
        <p:grpSpPr>
          <a:xfrm>
            <a:off x="3873882" y="2188451"/>
            <a:ext cx="9818686" cy="6547118"/>
            <a:chOff x="0" y="0"/>
            <a:chExt cx="9818684" cy="6547116"/>
          </a:xfrm>
        </p:grpSpPr>
        <p:pic>
          <p:nvPicPr>
            <p:cNvPr id="247" name="Pt_kraje-Vysocina.png" descr="Pt_kraje-Vysocina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1102" r="0" b="0"/>
            <a:stretch>
              <a:fillRect/>
            </a:stretch>
          </p:blipFill>
          <p:spPr>
            <a:xfrm>
              <a:off x="0" y="0"/>
              <a:ext cx="9818685" cy="6547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Oval 6"/>
            <p:cNvSpPr/>
            <p:nvPr/>
          </p:nvSpPr>
          <p:spPr>
            <a:xfrm>
              <a:off x="6298039" y="3285632"/>
              <a:ext cx="136907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" name="Oval 6"/>
            <p:cNvSpPr/>
            <p:nvPr/>
          </p:nvSpPr>
          <p:spPr>
            <a:xfrm>
              <a:off x="6819765" y="4086421"/>
              <a:ext cx="136907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" name="Oval 6"/>
            <p:cNvSpPr/>
            <p:nvPr/>
          </p:nvSpPr>
          <p:spPr>
            <a:xfrm>
              <a:off x="5630715" y="4086421"/>
              <a:ext cx="136907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" name="Oval 6"/>
            <p:cNvSpPr/>
            <p:nvPr/>
          </p:nvSpPr>
          <p:spPr>
            <a:xfrm>
              <a:off x="5351652" y="5129873"/>
              <a:ext cx="136908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" name="Oval 6"/>
            <p:cNvSpPr/>
            <p:nvPr/>
          </p:nvSpPr>
          <p:spPr>
            <a:xfrm>
              <a:off x="4101936" y="4329084"/>
              <a:ext cx="136908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" name="Oval 6"/>
            <p:cNvSpPr/>
            <p:nvPr/>
          </p:nvSpPr>
          <p:spPr>
            <a:xfrm>
              <a:off x="3022085" y="2873104"/>
              <a:ext cx="136907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" name="Oval 6"/>
            <p:cNvSpPr/>
            <p:nvPr/>
          </p:nvSpPr>
          <p:spPr>
            <a:xfrm>
              <a:off x="2136364" y="2581908"/>
              <a:ext cx="136907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" name="Oval 6"/>
            <p:cNvSpPr/>
            <p:nvPr/>
          </p:nvSpPr>
          <p:spPr>
            <a:xfrm>
              <a:off x="3495278" y="2108715"/>
              <a:ext cx="136908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" name="Oval 6"/>
            <p:cNvSpPr/>
            <p:nvPr/>
          </p:nvSpPr>
          <p:spPr>
            <a:xfrm>
              <a:off x="4441665" y="1696187"/>
              <a:ext cx="136908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" name="Oval 6"/>
            <p:cNvSpPr/>
            <p:nvPr/>
          </p:nvSpPr>
          <p:spPr>
            <a:xfrm>
              <a:off x="4840889" y="1053130"/>
              <a:ext cx="136907" cy="136907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" name="Oval 6"/>
            <p:cNvSpPr/>
            <p:nvPr/>
          </p:nvSpPr>
          <p:spPr>
            <a:xfrm>
              <a:off x="3689409" y="1259393"/>
              <a:ext cx="136907" cy="136908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" name="Oval 6"/>
            <p:cNvSpPr/>
            <p:nvPr/>
          </p:nvSpPr>
          <p:spPr>
            <a:xfrm>
              <a:off x="5934044" y="1938851"/>
              <a:ext cx="136907" cy="136907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" name="Oval 6"/>
            <p:cNvSpPr/>
            <p:nvPr/>
          </p:nvSpPr>
          <p:spPr>
            <a:xfrm>
              <a:off x="6431504" y="1938851"/>
              <a:ext cx="136907" cy="136907"/>
            </a:xfrm>
            <a:prstGeom prst="ellipse">
              <a:avLst/>
            </a:prstGeom>
            <a:solidFill>
              <a:srgbClr val="F5C8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" name="Oval 3"/>
            <p:cNvSpPr/>
            <p:nvPr/>
          </p:nvSpPr>
          <p:spPr>
            <a:xfrm>
              <a:off x="4468104" y="3001668"/>
              <a:ext cx="205361" cy="205359"/>
            </a:xfrm>
            <a:prstGeom prst="ellipse">
              <a:avLst/>
            </a:prstGeom>
            <a:solidFill>
              <a:srgbClr val="0505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70" name="Group"/>
            <p:cNvGrpSpPr/>
            <p:nvPr/>
          </p:nvGrpSpPr>
          <p:grpSpPr>
            <a:xfrm rot="20760000">
              <a:off x="5919278" y="962189"/>
              <a:ext cx="2552679" cy="2428845"/>
              <a:chOff x="-89924" y="-419904"/>
              <a:chExt cx="2552678" cy="2428843"/>
            </a:xfrm>
          </p:grpSpPr>
          <p:sp>
            <p:nvSpPr>
              <p:cNvPr id="262" name="Line"/>
              <p:cNvSpPr/>
              <p:nvPr/>
            </p:nvSpPr>
            <p:spPr>
              <a:xfrm flipV="1">
                <a:off x="1252683" y="1222621"/>
                <a:ext cx="1" cy="78631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3" name="Line"/>
              <p:cNvSpPr/>
              <p:nvPr/>
            </p:nvSpPr>
            <p:spPr>
              <a:xfrm flipV="1">
                <a:off x="1293523" y="-419905"/>
                <a:ext cx="1" cy="102057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" name="Line"/>
              <p:cNvSpPr/>
              <p:nvPr/>
            </p:nvSpPr>
            <p:spPr>
              <a:xfrm flipH="1">
                <a:off x="1578300" y="764648"/>
                <a:ext cx="884455" cy="1014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5" name="Line"/>
              <p:cNvSpPr/>
              <p:nvPr/>
            </p:nvSpPr>
            <p:spPr>
              <a:xfrm flipH="1" flipV="1">
                <a:off x="-89925" y="680227"/>
                <a:ext cx="1053536" cy="24025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6" name="Line"/>
              <p:cNvSpPr/>
              <p:nvPr/>
            </p:nvSpPr>
            <p:spPr>
              <a:xfrm flipH="1" flipV="1">
                <a:off x="1504159" y="1106221"/>
                <a:ext cx="606172" cy="60617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" name="Line"/>
              <p:cNvSpPr/>
              <p:nvPr/>
            </p:nvSpPr>
            <p:spPr>
              <a:xfrm flipH="1" flipV="1">
                <a:off x="336433" y="-55687"/>
                <a:ext cx="765657" cy="76565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" name="Line"/>
              <p:cNvSpPr/>
              <p:nvPr/>
            </p:nvSpPr>
            <p:spPr>
              <a:xfrm flipH="1">
                <a:off x="1490081" y="62605"/>
                <a:ext cx="617125" cy="61712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" name="Line"/>
              <p:cNvSpPr/>
              <p:nvPr/>
            </p:nvSpPr>
            <p:spPr>
              <a:xfrm flipH="1">
                <a:off x="428127" y="1187742"/>
                <a:ext cx="602664" cy="42749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71" name="Oval 6"/>
            <p:cNvSpPr/>
            <p:nvPr/>
          </p:nvSpPr>
          <p:spPr>
            <a:xfrm>
              <a:off x="7312459" y="2123037"/>
              <a:ext cx="136908" cy="136908"/>
            </a:xfrm>
            <a:prstGeom prst="ellipse">
              <a:avLst/>
            </a:prstGeom>
            <a:solidFill>
              <a:srgbClr val="F5C81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