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1" r:id="rId4"/>
    <p:sldId id="326" r:id="rId5"/>
    <p:sldId id="314" r:id="rId6"/>
    <p:sldId id="346" r:id="rId7"/>
    <p:sldId id="347" r:id="rId8"/>
    <p:sldId id="348" r:id="rId9"/>
    <p:sldId id="351" r:id="rId10"/>
    <p:sldId id="349" r:id="rId11"/>
    <p:sldId id="352" r:id="rId12"/>
    <p:sldId id="350" r:id="rId13"/>
    <p:sldId id="355" r:id="rId14"/>
    <p:sldId id="337" r:id="rId15"/>
    <p:sldId id="317" r:id="rId16"/>
    <p:sldId id="338" r:id="rId17"/>
    <p:sldId id="315" r:id="rId18"/>
    <p:sldId id="353" r:id="rId19"/>
    <p:sldId id="356" r:id="rId20"/>
    <p:sldId id="357" r:id="rId21"/>
    <p:sldId id="288" r:id="rId22"/>
    <p:sldId id="289" r:id="rId2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9900"/>
    <a:srgbClr val="0000FF"/>
    <a:srgbClr val="FF00FF"/>
    <a:srgbClr val="FF99CC"/>
    <a:srgbClr val="FFCCFF"/>
    <a:srgbClr val="FFFF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8034E78-7F5D-4C2E-B375-FC64B27BC917}" styleName="Tmavý sty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90599" autoAdjust="0"/>
  </p:normalViewPr>
  <p:slideViewPr>
    <p:cSldViewPr>
      <p:cViewPr varScale="1">
        <p:scale>
          <a:sx n="81" d="100"/>
          <a:sy n="81" d="100"/>
        </p:scale>
        <p:origin x="31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9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S%20ZZ\Downloads\podklad%20pro%20jedn&#225;n&#237;%20MR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S%20ZZ\Downloads\podklad%20pro%20jedn&#225;n&#237;%20MR%20(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S%20ZZ\Downloads\podklad%20pro%20jedn&#225;n&#237;%20MR%20(1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S%20ZZ\Downloads\podklad%20pro%20jedn&#225;n&#237;%20MR%20(1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S%20ZZ\Downloads\podklad%20pro%20jedn&#225;n&#237;%20MR%20(1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S%20ZZ\Downloads\podklad%20pro%20jedn&#225;n&#237;%20MR%20(1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S%20ZZ\Downloads\podklad%20pro%20jedn&#225;n&#237;%20MR%20(1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1" dirty="0"/>
              <a:t>Poskytnutá dotace za IROP podle mikroregionu v Kč</a:t>
            </a:r>
          </a:p>
        </c:rich>
      </c:tx>
      <c:layout>
        <c:manualLayout>
          <c:xMode val="edge"/>
          <c:yMode val="edge"/>
          <c:x val="0"/>
          <c:y val="2.709755332563791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5.4125306911860856E-2"/>
          <c:y val="0.1040057438278388"/>
          <c:w val="0.59444380941059205"/>
          <c:h val="0.69350213473244904"/>
        </c:manualLayout>
      </c:layout>
      <c:pieChart>
        <c:varyColors val="1"/>
        <c:ser>
          <c:idx val="0"/>
          <c:order val="0"/>
          <c:tx>
            <c:v>dotace_irop</c:v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CF-49BC-AB08-CC644811510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CCF-49BC-AB08-CC644811510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CCF-49BC-AB08-CC6448115107}"/>
              </c:ext>
            </c:extLst>
          </c:dPt>
          <c:dLbls>
            <c:dLbl>
              <c:idx val="0"/>
              <c:layout>
                <c:manualLayout>
                  <c:x val="-0.20080745824398408"/>
                  <c:y val="6.26160447387006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CCF-49BC-AB08-CC64481151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List1!$A$16:$A$18</c:f>
              <c:strCache>
                <c:ptCount val="3"/>
                <c:pt idx="0">
                  <c:v>Bystřicko</c:v>
                </c:pt>
                <c:pt idx="1">
                  <c:v>Novoměstsko</c:v>
                </c:pt>
                <c:pt idx="2">
                  <c:v>Pernštejn</c:v>
                </c:pt>
              </c:strCache>
            </c:strRef>
          </c:cat>
          <c:val>
            <c:numRef>
              <c:f>(List1!$E$16,List1!$E$17,List1!$E$18)</c:f>
              <c:numCache>
                <c:formatCode>#,##0.00</c:formatCode>
                <c:ptCount val="3"/>
                <c:pt idx="0">
                  <c:v>8459112.8539999984</c:v>
                </c:pt>
                <c:pt idx="1">
                  <c:v>10383780.9815</c:v>
                </c:pt>
                <c:pt idx="2">
                  <c:v>4352472.2719999999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CCF-49BC-AB08-CC64481151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6557832024909569E-3"/>
          <c:y val="0.85818591481980122"/>
          <c:w val="0.73254605392504268"/>
          <c:h val="6.8650691200976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1" dirty="0"/>
              <a:t>Poskytnutá dotace za PRV podle mikroregionu v Kč</a:t>
            </a:r>
          </a:p>
        </c:rich>
      </c:tx>
      <c:layout>
        <c:manualLayout>
          <c:xMode val="edge"/>
          <c:yMode val="edge"/>
          <c:x val="0.12784044707353301"/>
          <c:y val="2.716195239258303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v>dotace_prv</c:v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E5-49A9-96EF-65AA83F48B5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E5-49A9-96EF-65AA83F48B5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2E5-49A9-96EF-65AA83F48B5A}"/>
              </c:ext>
            </c:extLst>
          </c:dPt>
          <c:dLbls>
            <c:dLbl>
              <c:idx val="0"/>
              <c:layout>
                <c:manualLayout>
                  <c:x val="-0.21135386327153191"/>
                  <c:y val="-9.6194161335153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E5-49A9-96EF-65AA83F48B5A}"/>
                </c:ext>
              </c:extLst>
            </c:dLbl>
            <c:dLbl>
              <c:idx val="1"/>
              <c:layout>
                <c:manualLayout>
                  <c:x val="0.2064243222286658"/>
                  <c:y val="7.4312535262416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E5-49A9-96EF-65AA83F48B5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2E5-49A9-96EF-65AA83F48B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(List1!$A$16,List1!$A$17,List1!$A$18)</c:f>
              <c:strCache>
                <c:ptCount val="3"/>
                <c:pt idx="0">
                  <c:v>Bystřicko</c:v>
                </c:pt>
                <c:pt idx="1">
                  <c:v>Novoměstsko</c:v>
                </c:pt>
                <c:pt idx="2">
                  <c:v>Pernštejn</c:v>
                </c:pt>
              </c:strCache>
            </c:strRef>
          </c:cat>
          <c:val>
            <c:numRef>
              <c:f>(List1!$E$3,List1!$E$6,List1!$E$9)</c:f>
              <c:numCache>
                <c:formatCode>#,##0.00</c:formatCode>
                <c:ptCount val="3"/>
                <c:pt idx="0">
                  <c:v>10570109</c:v>
                </c:pt>
                <c:pt idx="1">
                  <c:v>6111659</c:v>
                </c:pt>
                <c:pt idx="2">
                  <c:v>176264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2E5-49A9-96EF-65AA83F48B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78788844163968"/>
          <c:y val="0.92416660927723993"/>
          <c:w val="0.68917609065911212"/>
          <c:h val="6.22524145264687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/>
              <a:t>Přehled podaných vs. schválených projektových žádostí podle mikroregionu - IROP</a:t>
            </a:r>
          </a:p>
        </c:rich>
      </c:tx>
      <c:layout>
        <c:manualLayout>
          <c:xMode val="edge"/>
          <c:yMode val="edge"/>
          <c:x val="0.124370597240607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Celkový počet přijatých žádostí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(List2!$A$15,List2!$A$18,List2!$A$21)</c:f>
              <c:strCache>
                <c:ptCount val="3"/>
                <c:pt idx="0">
                  <c:v>Bystřicko</c:v>
                </c:pt>
                <c:pt idx="1">
                  <c:v>Novoměstsko</c:v>
                </c:pt>
                <c:pt idx="2">
                  <c:v>Pernštejn</c:v>
                </c:pt>
              </c:strCache>
            </c:strRef>
          </c:cat>
          <c:val>
            <c:numRef>
              <c:f>(List2!$D$3,List2!$D$6,List2!$D$9)</c:f>
              <c:numCache>
                <c:formatCode>General</c:formatCode>
                <c:ptCount val="3"/>
                <c:pt idx="0">
                  <c:v>11</c:v>
                </c:pt>
                <c:pt idx="1">
                  <c:v>7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1C-4DEE-B259-E901CD402B42}"/>
            </c:ext>
          </c:extLst>
        </c:ser>
        <c:ser>
          <c:idx val="1"/>
          <c:order val="1"/>
          <c:tx>
            <c:v>Počet schválených žádostí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(List2!$C$3,List2!$C$6,List2!$C$9)</c:f>
              <c:numCache>
                <c:formatCode>General</c:formatCode>
                <c:ptCount val="3"/>
                <c:pt idx="0">
                  <c:v>10</c:v>
                </c:pt>
                <c:pt idx="1">
                  <c:v>6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1C-4DEE-B259-E901CD402B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0649336"/>
        <c:axId val="490649664"/>
      </c:barChart>
      <c:catAx>
        <c:axId val="490649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90649664"/>
        <c:crosses val="autoZero"/>
        <c:auto val="1"/>
        <c:lblAlgn val="ctr"/>
        <c:lblOffset val="100"/>
        <c:noMultiLvlLbl val="0"/>
      </c:catAx>
      <c:valAx>
        <c:axId val="490649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90649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470957087629218E-4"/>
          <c:y val="0.8540717698033552"/>
          <c:w val="0.99867058085824734"/>
          <c:h val="0.126687943763824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/>
              <a:t>Přehled podaných vs. schválených projektových žádostí podle mikroregionu - PRV</a:t>
            </a:r>
          </a:p>
        </c:rich>
      </c:tx>
      <c:layout>
        <c:manualLayout>
          <c:xMode val="edge"/>
          <c:yMode val="edge"/>
          <c:x val="0.11590520074040737"/>
          <c:y val="1.33902222669703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Celkový počet přijatých žádostí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(List2!$A$3,List2!$A$6,List2!$A$9)</c:f>
              <c:strCache>
                <c:ptCount val="3"/>
                <c:pt idx="0">
                  <c:v>Bystřicko</c:v>
                </c:pt>
                <c:pt idx="1">
                  <c:v>Novoměstsko</c:v>
                </c:pt>
                <c:pt idx="2">
                  <c:v>Pernštejn</c:v>
                </c:pt>
              </c:strCache>
            </c:strRef>
          </c:cat>
          <c:val>
            <c:numRef>
              <c:f>(List2!$D$4,List2!$D$7,List2!$D$10)</c:f>
              <c:numCache>
                <c:formatCode>General</c:formatCode>
                <c:ptCount val="3"/>
                <c:pt idx="0">
                  <c:v>60</c:v>
                </c:pt>
                <c:pt idx="1">
                  <c:v>34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97-41F3-954F-C882C2E4D75B}"/>
            </c:ext>
          </c:extLst>
        </c:ser>
        <c:ser>
          <c:idx val="1"/>
          <c:order val="1"/>
          <c:tx>
            <c:v>Počet schválených žádostí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(List2!$A$3,List2!$A$6,List2!$A$9)</c:f>
              <c:strCache>
                <c:ptCount val="3"/>
                <c:pt idx="0">
                  <c:v>Bystřicko</c:v>
                </c:pt>
                <c:pt idx="1">
                  <c:v>Novoměstsko</c:v>
                </c:pt>
                <c:pt idx="2">
                  <c:v>Pernštejn</c:v>
                </c:pt>
              </c:strCache>
            </c:strRef>
          </c:cat>
          <c:val>
            <c:numRef>
              <c:f>(List2!$C$4,List2!$C$7,List2!$C$10)</c:f>
              <c:numCache>
                <c:formatCode>General</c:formatCode>
                <c:ptCount val="3"/>
                <c:pt idx="0">
                  <c:v>39</c:v>
                </c:pt>
                <c:pt idx="1">
                  <c:v>23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97-41F3-954F-C882C2E4D7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0638512"/>
        <c:axId val="490637856"/>
      </c:barChart>
      <c:catAx>
        <c:axId val="49063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90637856"/>
        <c:crosses val="autoZero"/>
        <c:auto val="1"/>
        <c:lblAlgn val="ctr"/>
        <c:lblOffset val="100"/>
        <c:noMultiLvlLbl val="0"/>
      </c:catAx>
      <c:valAx>
        <c:axId val="490637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90638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611259765864043E-2"/>
          <c:y val="0.87115173547424984"/>
          <c:w val="0.96877748046827195"/>
          <c:h val="0.111859930517268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Procento poskytnutné dotace na mikroregion k celkové výši poskytnuté dotace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600" b="1"/>
              <a:t>Podíl obyvatel mikroregionu k celkovému počtu obyvatel MAS Zubří země </a:t>
            </a:r>
          </a:p>
        </c:rich>
      </c:tx>
      <c:layout>
        <c:manualLayout>
          <c:xMode val="edge"/>
          <c:yMode val="edge"/>
          <c:x val="9.4505995961630132E-2"/>
          <c:y val="2.24742818813663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FC-4C1F-B733-45FB4DA5DD3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FC-4C1F-B733-45FB4DA5DD3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FC-4C1F-B733-45FB4DA5DD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(List1!$A$2,List1!$A$5,List1!$A$8)</c:f>
              <c:strCache>
                <c:ptCount val="3"/>
                <c:pt idx="0">
                  <c:v>Bystřicko</c:v>
                </c:pt>
                <c:pt idx="1">
                  <c:v>Novoměstsko</c:v>
                </c:pt>
                <c:pt idx="2">
                  <c:v>Pernštejn</c:v>
                </c:pt>
              </c:strCache>
            </c:strRef>
          </c:cat>
          <c:val>
            <c:numRef>
              <c:f>(List1!$I$3,List1!$I$6,List1!$I$9)</c:f>
              <c:numCache>
                <c:formatCode>0.00%</c:formatCode>
                <c:ptCount val="3"/>
                <c:pt idx="0">
                  <c:v>0.47942334881842052</c:v>
                </c:pt>
                <c:pt idx="1">
                  <c:v>0.45930115128256915</c:v>
                </c:pt>
                <c:pt idx="2">
                  <c:v>6.1275499899010301E-2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9FC-4C1F-B733-45FB4DA5D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981919907925102"/>
          <c:y val="0.91622059952629931"/>
          <c:w val="0.54202914101278543"/>
          <c:h val="6.46299266168036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600" b="1"/>
              <a:t>Podíl poskytnutné dotace na mikroregion k celkové výši rozdělěných finančních prostředků v MAS Zubří země</a:t>
            </a:r>
          </a:p>
        </c:rich>
      </c:tx>
      <c:layout>
        <c:manualLayout>
          <c:xMode val="edge"/>
          <c:yMode val="edge"/>
          <c:x val="8.840107231952582E-2"/>
          <c:y val="1.63000231023949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E37-43C8-B169-394695BBA95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E37-43C8-B169-394695BBA95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E37-43C8-B169-394695BBA9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(List1!$A$2,List1!$A$5,List1!$A$8)</c:f>
              <c:strCache>
                <c:ptCount val="3"/>
                <c:pt idx="0">
                  <c:v>Bystřicko</c:v>
                </c:pt>
                <c:pt idx="1">
                  <c:v>Novoměstsko</c:v>
                </c:pt>
                <c:pt idx="2">
                  <c:v>Pernštejn</c:v>
                </c:pt>
              </c:strCache>
            </c:strRef>
          </c:cat>
          <c:val>
            <c:numRef>
              <c:f>(List1!$H$3,List1!$H$6,List1!$H$9)</c:f>
              <c:numCache>
                <c:formatCode>0.00%</c:formatCode>
                <c:ptCount val="3"/>
                <c:pt idx="0">
                  <c:v>0.47509631524713941</c:v>
                </c:pt>
                <c:pt idx="1">
                  <c:v>0.41183621767190903</c:v>
                </c:pt>
                <c:pt idx="2">
                  <c:v>0.11306746708095146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E37-43C8-B169-394695BBA9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606F1-D807-4434-AA79-8CD5500332CF}" type="datetimeFigureOut">
              <a:rPr lang="cs-CZ" smtClean="0"/>
              <a:t>06.12.2018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A6D0D6-693A-4360-B6A8-D7617F773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0499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41463-E59A-461A-945E-B623445F7E11}" type="datetimeFigureOut">
              <a:rPr lang="cs-CZ" smtClean="0"/>
              <a:t>06.12.2018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39838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AE453-B05D-4442-947F-FE6D3C5889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2772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E453-B05D-4442-947F-FE6D3C58890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6626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1AE453-B05D-4442-947F-FE6D3C58890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832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1AE453-B05D-4442-947F-FE6D3C58890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115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1AE453-B05D-4442-947F-FE6D3C58890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138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1AE453-B05D-4442-947F-FE6D3C58890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384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E453-B05D-4442-947F-FE6D3C58890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147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E453-B05D-4442-947F-FE6D3C58890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257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E453-B05D-4442-947F-FE6D3C58890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042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AE453-B05D-4442-947F-FE6D3C58890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490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1AE453-B05D-4442-947F-FE6D3C58890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191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mailto:zemanova@zubrizeme.cz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mailto:jindrova@zubrizeme.cz" TargetMode="External"/><Relationship Id="rId4" Type="http://schemas.openxmlformats.org/officeDocument/2006/relationships/hyperlink" Target="mailto:scherrerova@zubrizeme.cz" TargetMode="External"/><Relationship Id="rId9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26769"/>
            <a:ext cx="1432560" cy="61150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>
          <a:xfrm>
            <a:off x="480245" y="2421968"/>
            <a:ext cx="8183509" cy="1508105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6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tx2">
                      <a:lumMod val="60000"/>
                      <a:lumOff val="40000"/>
                    </a:schemeClr>
                  </a:outerShdw>
                </a:effectLst>
                <a:latin typeface="+mj-lt"/>
                <a:cs typeface="Arial" panose="020B0604020202020204" pitchFamily="34" charset="0"/>
              </a:rPr>
              <a:t>PROVOZ A ČINNOST</a:t>
            </a:r>
          </a:p>
          <a:p>
            <a:pPr algn="ctr"/>
            <a:r>
              <a:rPr lang="cs-CZ" sz="4600" b="1" cap="none" spc="0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tx2">
                      <a:lumMod val="60000"/>
                      <a:lumOff val="40000"/>
                    </a:schemeClr>
                  </a:outerShdw>
                </a:effectLst>
                <a:latin typeface="+mj-lt"/>
                <a:cs typeface="Arial" panose="020B0604020202020204" pitchFamily="34" charset="0"/>
              </a:rPr>
              <a:t>MAS ZUBŘÍ ZEMĚ, o.p.s.</a:t>
            </a:r>
            <a:endParaRPr lang="cs-CZ" sz="2800" b="1" cap="none" spc="0" dirty="0">
              <a:ln w="13462">
                <a:solidFill>
                  <a:schemeClr val="bg1"/>
                </a:solidFill>
                <a:prstDash val="solid"/>
              </a:ln>
              <a:effectLst>
                <a:outerShdw dist="38100" dir="2700000" algn="bl" rotWithShape="0">
                  <a:schemeClr val="tx2">
                    <a:lumMod val="60000"/>
                    <a:lumOff val="40000"/>
                  </a:schemeClr>
                </a:outerShdw>
              </a:effectLst>
              <a:latin typeface="+mj-lt"/>
              <a:cs typeface="Arial" panose="020B0604020202020204" pitchFamily="34" charset="0"/>
            </a:endParaRP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F431DE4F-A823-4AE3-981E-1A9536E214DD}"/>
              </a:ext>
            </a:extLst>
          </p:cNvPr>
          <p:cNvSpPr txBox="1">
            <a:spLocks/>
          </p:cNvSpPr>
          <p:nvPr/>
        </p:nvSpPr>
        <p:spPr>
          <a:xfrm>
            <a:off x="683568" y="5497641"/>
            <a:ext cx="5688632" cy="39979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Členská schůze Mikroregionu Bystřicko</a:t>
            </a:r>
          </a:p>
        </p:txBody>
      </p:sp>
      <p:sp>
        <p:nvSpPr>
          <p:cNvPr id="10" name="Podnadpis 2">
            <a:extLst>
              <a:ext uri="{FF2B5EF4-FFF2-40B4-BE49-F238E27FC236}">
                <a16:creationId xmlns:a16="http://schemas.microsoft.com/office/drawing/2014/main" id="{3BC32F43-DED9-4C27-8CDF-27F103B396C2}"/>
              </a:ext>
            </a:extLst>
          </p:cNvPr>
          <p:cNvSpPr txBox="1">
            <a:spLocks/>
          </p:cNvSpPr>
          <p:nvPr/>
        </p:nvSpPr>
        <p:spPr>
          <a:xfrm>
            <a:off x="683568" y="5926769"/>
            <a:ext cx="6696744" cy="382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11. prosinec 2018, Bystřice nad Pernštejnem</a:t>
            </a:r>
          </a:p>
        </p:txBody>
      </p:sp>
    </p:spTree>
    <p:extLst>
      <p:ext uri="{BB962C8B-B14F-4D97-AF65-F5344CB8AC3E}">
        <p14:creationId xmlns:p14="http://schemas.microsoft.com/office/powerpoint/2010/main" val="2293767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56798" y="476672"/>
            <a:ext cx="2413235" cy="2016224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 PODPOŘENÝCH PROJEKTŮ NA ÚZEMÍ MAS ZUBŘÍ ZEMĚ</a:t>
            </a:r>
          </a:p>
        </p:txBody>
      </p:sp>
      <p:pic>
        <p:nvPicPr>
          <p:cNvPr id="6" name="Picture 6" descr="schvalene_logo_zubri_zeme">
            <a:extLst>
              <a:ext uri="{FF2B5EF4-FFF2-40B4-BE49-F238E27FC236}">
                <a16:creationId xmlns:a16="http://schemas.microsoft.com/office/drawing/2014/main" id="{86CD08A3-0880-4B68-B66B-687994E9D2EC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038" y="6237312"/>
            <a:ext cx="1152128" cy="51698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1DEA48AC-0139-48E2-A080-9EE725D765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0"/>
            <a:ext cx="61557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854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356992"/>
            <a:ext cx="8568952" cy="742591"/>
          </a:xfrm>
        </p:spPr>
        <p:txBody>
          <a:bodyPr>
            <a:normAutofit fontScale="90000"/>
          </a:bodyPr>
          <a:lstStyle/>
          <a:p>
            <a:r>
              <a:rPr lang="cs-CZ" sz="3600" b="1" cap="all" dirty="0">
                <a:solidFill>
                  <a:schemeClr val="tx2"/>
                </a:solidFill>
                <a:cs typeface="Arial" panose="020B0604020202020204" pitchFamily="34" charset="0"/>
              </a:rPr>
              <a:t>HARMONOGRAM PLÁNOVANÝCH </a:t>
            </a:r>
            <a:br>
              <a:rPr lang="cs-CZ" sz="3600" b="1" cap="all" dirty="0">
                <a:solidFill>
                  <a:schemeClr val="tx2"/>
                </a:solidFill>
                <a:cs typeface="Arial" panose="020B0604020202020204" pitchFamily="34" charset="0"/>
              </a:rPr>
            </a:br>
            <a:r>
              <a:rPr lang="cs-CZ" sz="3600" b="1" cap="all" dirty="0">
                <a:solidFill>
                  <a:schemeClr val="tx2"/>
                </a:solidFill>
                <a:cs typeface="Arial" panose="020B0604020202020204" pitchFamily="34" charset="0"/>
              </a:rPr>
              <a:t>VÝZEV MAS PRO ROK 2019 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26769"/>
            <a:ext cx="1432560" cy="61150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138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7437" y="877684"/>
            <a:ext cx="8568952" cy="575405"/>
          </a:xfrm>
        </p:spPr>
        <p:txBody>
          <a:bodyPr>
            <a:normAutofit/>
          </a:bodyPr>
          <a:lstStyle/>
          <a:p>
            <a:pPr algn="l"/>
            <a:r>
              <a:rPr lang="cs-CZ" sz="2800" b="1" cap="all" dirty="0">
                <a:solidFill>
                  <a:schemeClr val="tx2"/>
                </a:solidFill>
              </a:rPr>
              <a:t>Harmonogram výzev MAS na rok 2019</a:t>
            </a:r>
            <a:endParaRPr lang="cs-CZ" sz="2800" b="1" cap="all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79560"/>
            <a:ext cx="9144000" cy="142599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40D86EA-CAF1-4A47-BA42-A4727E10038E}"/>
              </a:ext>
            </a:extLst>
          </p:cNvPr>
          <p:cNvSpPr txBox="1"/>
          <p:nvPr/>
        </p:nvSpPr>
        <p:spPr>
          <a:xfrm>
            <a:off x="286941" y="5733256"/>
            <a:ext cx="85701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Podzim, zima 2018/2019, bude upravena SCLLD pro čerpání dotací v letech 2019 -2023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10210D58-57A9-4667-BA07-63116E1D5DE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86941" y="1345742"/>
          <a:ext cx="8649529" cy="5190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346">
                  <a:extLst>
                    <a:ext uri="{9D8B030D-6E8A-4147-A177-3AD203B41FA5}">
                      <a16:colId xmlns:a16="http://schemas.microsoft.com/office/drawing/2014/main" val="3815591795"/>
                    </a:ext>
                  </a:extLst>
                </a:gridCol>
                <a:gridCol w="721409">
                  <a:extLst>
                    <a:ext uri="{9D8B030D-6E8A-4147-A177-3AD203B41FA5}">
                      <a16:colId xmlns:a16="http://schemas.microsoft.com/office/drawing/2014/main" val="809017367"/>
                    </a:ext>
                  </a:extLst>
                </a:gridCol>
                <a:gridCol w="3791388">
                  <a:extLst>
                    <a:ext uri="{9D8B030D-6E8A-4147-A177-3AD203B41FA5}">
                      <a16:colId xmlns:a16="http://schemas.microsoft.com/office/drawing/2014/main" val="3475464849"/>
                    </a:ext>
                  </a:extLst>
                </a:gridCol>
                <a:gridCol w="902560">
                  <a:extLst>
                    <a:ext uri="{9D8B030D-6E8A-4147-A177-3AD203B41FA5}">
                      <a16:colId xmlns:a16="http://schemas.microsoft.com/office/drawing/2014/main" val="968907771"/>
                    </a:ext>
                  </a:extLst>
                </a:gridCol>
                <a:gridCol w="1128199">
                  <a:extLst>
                    <a:ext uri="{9D8B030D-6E8A-4147-A177-3AD203B41FA5}">
                      <a16:colId xmlns:a16="http://schemas.microsoft.com/office/drawing/2014/main" val="3982073376"/>
                    </a:ext>
                  </a:extLst>
                </a:gridCol>
                <a:gridCol w="1278627">
                  <a:extLst>
                    <a:ext uri="{9D8B030D-6E8A-4147-A177-3AD203B41FA5}">
                      <a16:colId xmlns:a16="http://schemas.microsoft.com/office/drawing/2014/main" val="3004549286"/>
                    </a:ext>
                  </a:extLst>
                </a:gridCol>
              </a:tblGrid>
              <a:tr h="657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Číslo výzvy OP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Program</a:t>
                      </a:r>
                      <a:endParaRPr lang="cs-CZ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Název výzvy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Výše alokace na výzvu</a:t>
                      </a:r>
                      <a:endParaRPr lang="cs-CZ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Předpokládaný termín vyhlášení výzvy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Předpokládané ukončení příjmu žádostí</a:t>
                      </a:r>
                      <a:endParaRPr lang="cs-CZ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extLst>
                  <a:ext uri="{0D108BD9-81ED-4DB2-BD59-A6C34878D82A}">
                    <a16:rowId xmlns:a16="http://schemas.microsoft.com/office/drawing/2014/main" val="105677378"/>
                  </a:ext>
                </a:extLst>
              </a:tr>
              <a:tr h="2854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</a:t>
                      </a:r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latin typeface="+mn-lt"/>
                        </a:rPr>
                        <a:t>OPŽP</a:t>
                      </a:r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Výsadba dřevin na území CHKO Žďárské vrchy</a:t>
                      </a:r>
                    </a:p>
                  </a:txBody>
                  <a:tcPr marL="5318" marR="5318" marT="531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 mil. Kč</a:t>
                      </a:r>
                    </a:p>
                  </a:txBody>
                  <a:tcPr marL="5318" marR="5318" marT="531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3.10.2018</a:t>
                      </a:r>
                    </a:p>
                  </a:txBody>
                  <a:tcPr marL="5318" marR="5318" marT="531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28.2.2019</a:t>
                      </a:r>
                    </a:p>
                  </a:txBody>
                  <a:tcPr marL="5318" marR="5318" marT="5318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212014"/>
                  </a:ext>
                </a:extLst>
              </a:tr>
              <a:tr h="2854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</a:t>
                      </a:r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Protierozní opatření – (I.)</a:t>
                      </a:r>
                    </a:p>
                  </a:txBody>
                  <a:tcPr marL="5318" marR="5318" marT="531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mil. Kč</a:t>
                      </a:r>
                    </a:p>
                  </a:txBody>
                  <a:tcPr marL="5318" marR="5318" marT="5318" marB="0" anchor="ctr"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02/2019</a:t>
                      </a:r>
                    </a:p>
                  </a:txBody>
                  <a:tcPr marL="5318" marR="5318" marT="5318" marB="0" anchor="ctr"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09/2019</a:t>
                      </a:r>
                    </a:p>
                  </a:txBody>
                  <a:tcPr marL="5318" marR="5318" marT="5318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119067"/>
                  </a:ext>
                </a:extLst>
              </a:tr>
              <a:tr h="2854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</a:t>
                      </a:r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Sídelní zeleň – (I.)</a:t>
                      </a:r>
                    </a:p>
                  </a:txBody>
                  <a:tcPr marL="5318" marR="5318" marT="531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mil. Kč</a:t>
                      </a:r>
                    </a:p>
                  </a:txBody>
                  <a:tcPr marL="5318" marR="5318" marT="5318" marB="0" anchor="ctr"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965812"/>
                  </a:ext>
                </a:extLst>
              </a:tr>
              <a:tr h="28545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4.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latin typeface="+mn-lt"/>
                        </a:rPr>
                        <a:t>PRV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Modernizace nezemědělského podnikání – (III.)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3 902 345 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01/2019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03/2019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612528"/>
                  </a:ext>
                </a:extLst>
              </a:tr>
              <a:tr h="5664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Zvyšování konkurenceschopnosti lesního hospodářství a navazujících oborů – (III.)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933 345 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64904"/>
                  </a:ext>
                </a:extLst>
              </a:tr>
              <a:tr h="287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u="none" strike="noStrike" dirty="0">
                          <a:effectLst/>
                        </a:rPr>
                        <a:t>6.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1" u="none" strike="noStrike" dirty="0">
                          <a:effectLst/>
                        </a:rPr>
                        <a:t>OPZ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Zakládání a rozšiřování činností sociálních podniků-(I.) </a:t>
                      </a:r>
                    </a:p>
                    <a:p>
                      <a:pPr algn="ctr" rtl="0" fontAlgn="ctr"/>
                      <a:r>
                        <a:rPr lang="pl-PL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(Bude upraveno dle aktuálně známých informací o čerpaných prostředcích/přesunech mezi opatřeními SCLLD)</a:t>
                      </a:r>
                    </a:p>
                  </a:txBody>
                  <a:tcPr marL="5318" marR="5318" marT="5318" marB="0"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cs-CZ" sz="1200" u="none" strike="noStrike" dirty="0">
                          <a:effectLst/>
                        </a:rPr>
                        <a:t> mil. 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04/2019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06/2019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51167"/>
                  </a:ext>
                </a:extLst>
              </a:tr>
              <a:tr h="566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10.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cs-CZ" sz="1200" b="1" u="none" strike="noStrike" dirty="0">
                          <a:effectLst/>
                        </a:rPr>
                        <a:t>IROP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Podpora bezpečnosti a komfortu nemotorové a hromadné dopravy – (III.) – </a:t>
                      </a:r>
                      <a:r>
                        <a:rPr lang="cs-CZ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aktivita: </a:t>
                      </a:r>
                      <a:r>
                        <a:rPr lang="cs-CZ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Terminály a parkovací systémy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 mil. Kč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04/2019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06/2019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050644"/>
                  </a:ext>
                </a:extLst>
              </a:tr>
              <a:tr h="566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</a:t>
                      </a:r>
                    </a:p>
                  </a:txBody>
                  <a:tcPr marL="5318" marR="5318" marT="531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Podpora bezpečnosti a komfortu nemotorové a hromadné dopravy – (III.) – </a:t>
                      </a:r>
                      <a:r>
                        <a:rPr lang="cs-CZ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aktivita: Bezpečnost dopravy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5,6 mil. Kč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556952"/>
                  </a:ext>
                </a:extLst>
              </a:tr>
              <a:tr h="379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12.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Podpora bezpečnosti a komfortu nemotorové a hromadné dopravy – (III.) – </a:t>
                      </a:r>
                      <a:r>
                        <a:rPr lang="cs-CZ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aktivita: </a:t>
                      </a:r>
                      <a:r>
                        <a:rPr lang="cs-CZ" sz="12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Cyklodoprava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 mil. Kč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796725"/>
                  </a:ext>
                </a:extLst>
              </a:tr>
              <a:tr h="37911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13.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u="none" strike="noStrike" dirty="0">
                          <a:effectLst/>
                        </a:rPr>
                        <a:t>Investice do kapacit a modernizace vybavení škol – (III.)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5,6 mil. Kč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995985"/>
                  </a:ext>
                </a:extLst>
              </a:tr>
              <a:tr h="379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14.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u="none" strike="noStrike" dirty="0">
                          <a:effectLst/>
                        </a:rPr>
                        <a:t>Podpora infrastruktury pro sociální služby  - (III.)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4,5 mil. Kč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4970"/>
                  </a:ext>
                </a:extLst>
              </a:tr>
            </a:tbl>
          </a:graphicData>
        </a:graphic>
      </p:graphicFrame>
      <p:pic>
        <p:nvPicPr>
          <p:cNvPr id="7" name="Picture 6" descr="schvalene_logo_zubri_zeme">
            <a:extLst>
              <a:ext uri="{FF2B5EF4-FFF2-40B4-BE49-F238E27FC236}">
                <a16:creationId xmlns:a16="http://schemas.microsoft.com/office/drawing/2014/main" id="{3DE31C17-F630-4481-A0E5-8D49059F29E9}"/>
              </a:ext>
            </a:extLst>
          </p:cNvPr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22197"/>
            <a:ext cx="1152128" cy="516986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538219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356992"/>
            <a:ext cx="8568952" cy="742591"/>
          </a:xfrm>
        </p:spPr>
        <p:txBody>
          <a:bodyPr>
            <a:noAutofit/>
          </a:bodyPr>
          <a:lstStyle/>
          <a:p>
            <a:r>
              <a:rPr lang="cs-CZ" sz="4000" b="1" cap="all" dirty="0">
                <a:solidFill>
                  <a:schemeClr val="tx2"/>
                </a:solidFill>
                <a:cs typeface="Arial" panose="020B0604020202020204" pitchFamily="34" charset="0"/>
              </a:rPr>
              <a:t>Představení rozpočtu MAS</a:t>
            </a:r>
            <a:br>
              <a:rPr lang="cs-CZ" sz="4000" b="1" cap="all" dirty="0">
                <a:solidFill>
                  <a:schemeClr val="tx2"/>
                </a:solidFill>
                <a:cs typeface="Arial" panose="020B0604020202020204" pitchFamily="34" charset="0"/>
              </a:rPr>
            </a:br>
            <a:r>
              <a:rPr lang="cs-CZ" sz="4000" b="1" cap="all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br>
              <a:rPr lang="cs-CZ" sz="4000" b="1" cap="all" dirty="0">
                <a:solidFill>
                  <a:schemeClr val="tx2"/>
                </a:solidFill>
                <a:cs typeface="Arial" panose="020B0604020202020204" pitchFamily="34" charset="0"/>
              </a:rPr>
            </a:br>
            <a:r>
              <a:rPr lang="cs-CZ" sz="4000" b="1" cap="all" dirty="0">
                <a:solidFill>
                  <a:schemeClr val="tx2"/>
                </a:solidFill>
                <a:cs typeface="Arial" panose="020B0604020202020204" pitchFamily="34" charset="0"/>
              </a:rPr>
              <a:t>schválení členských příspěvků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26769"/>
            <a:ext cx="1432560" cy="61150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777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83C5D2-7CF4-4E54-9196-5BF2C8A44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201316"/>
            <a:ext cx="8229600" cy="1143000"/>
          </a:xfrm>
        </p:spPr>
        <p:txBody>
          <a:bodyPr>
            <a:noAutofit/>
          </a:bodyPr>
          <a:lstStyle/>
          <a:p>
            <a:r>
              <a:rPr lang="pt-BR" sz="28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 financování MAS v roce 201</a:t>
            </a:r>
            <a:r>
              <a:rPr lang="cs-CZ" sz="28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F3520D-AAC5-4083-8A65-1352A8C8D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365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sz="2400" b="1" dirty="0"/>
          </a:p>
          <a:p>
            <a:pPr lvl="0" algn="just"/>
            <a:r>
              <a:rPr lang="cs-CZ" sz="3100" dirty="0"/>
              <a:t>pro partnerské mikroregiony byl navržen příspěvek na činnost pro rok 2019</a:t>
            </a:r>
            <a:r>
              <a:rPr lang="cs-CZ" sz="3100" b="1" dirty="0"/>
              <a:t> </a:t>
            </a:r>
            <a:r>
              <a:rPr lang="cs-CZ" sz="3100" dirty="0"/>
              <a:t>ve výši</a:t>
            </a:r>
            <a:r>
              <a:rPr lang="cs-CZ" sz="3100" b="1" dirty="0"/>
              <a:t> 4,50 Kč/obyvatel (navýšení o 50 haléřů oproti roku 2018)</a:t>
            </a:r>
          </a:p>
          <a:p>
            <a:pPr lvl="0" algn="just"/>
            <a:r>
              <a:rPr lang="cs-CZ" sz="3100" dirty="0"/>
              <a:t>rozpočet je na rok 2019 vykázán jako deficitní ve výši 17 198 Kč a pro pokrytí těchto výdajů je nezbytné zvýšení příspěvku na činnost</a:t>
            </a:r>
          </a:p>
          <a:p>
            <a:pPr lvl="0" algn="just"/>
            <a:r>
              <a:rPr lang="cs-CZ" sz="3100" b="1" dirty="0">
                <a:solidFill>
                  <a:srgbClr val="FF0000"/>
                </a:solidFill>
              </a:rPr>
              <a:t>důvodem deficitního rozpočtu pro rok 2019 je nemožnost čerpat od roku 2018 dotaci z kraje Vysočina na provoz MAS ve výši 75 000 Kč</a:t>
            </a:r>
          </a:p>
          <a:p>
            <a:pPr lvl="0" algn="just"/>
            <a:r>
              <a:rPr lang="cs-CZ" sz="3100" dirty="0"/>
              <a:t>z krajské dotace byly hrazeny náklady, které byly neuznatelné z dotace IROP 4.2. Od roku 2019 bude nezbytné všechny neuznatelné náklady hradit z vlastních zdrojů v plné výši</a:t>
            </a:r>
            <a:endParaRPr lang="cs-CZ" sz="3100" b="1" dirty="0"/>
          </a:p>
          <a:p>
            <a:endParaRPr lang="cs-CZ" sz="2400" b="1" dirty="0"/>
          </a:p>
          <a:p>
            <a:pPr marL="0" indent="88900">
              <a:buNone/>
            </a:pPr>
            <a:endParaRPr lang="cs-CZ" sz="1400" i="1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0B2A8DD-21E8-4727-9B97-6C28CDA460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901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83C5D2-7CF4-4E54-9196-5BF2C8A44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195" y="620688"/>
            <a:ext cx="8229600" cy="1143000"/>
          </a:xfrm>
        </p:spPr>
        <p:txBody>
          <a:bodyPr>
            <a:noAutofit/>
          </a:bodyPr>
          <a:lstStyle/>
          <a:p>
            <a:r>
              <a:rPr lang="cs-CZ" sz="28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Rozpočtový výhled na rok 2019</a:t>
            </a:r>
            <a:endParaRPr lang="cs-CZ" sz="2800" cap="al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F3520D-AAC5-4083-8A65-1352A8C8D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95E779C-22F7-4470-833F-2669C62BE0D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1195" y="1660369"/>
          <a:ext cx="8151856" cy="4405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8061226"/>
                    </a:ext>
                  </a:extLst>
                </a:gridCol>
                <a:gridCol w="69850">
                  <a:extLst>
                    <a:ext uri="{9D8B030D-6E8A-4147-A177-3AD203B41FA5}">
                      <a16:colId xmlns:a16="http://schemas.microsoft.com/office/drawing/2014/main" val="1748597412"/>
                    </a:ext>
                  </a:extLst>
                </a:gridCol>
                <a:gridCol w="1374917">
                  <a:extLst>
                    <a:ext uri="{9D8B030D-6E8A-4147-A177-3AD203B41FA5}">
                      <a16:colId xmlns:a16="http://schemas.microsoft.com/office/drawing/2014/main" val="1939871211"/>
                    </a:ext>
                  </a:extLst>
                </a:gridCol>
                <a:gridCol w="3466729">
                  <a:extLst>
                    <a:ext uri="{9D8B030D-6E8A-4147-A177-3AD203B41FA5}">
                      <a16:colId xmlns:a16="http://schemas.microsoft.com/office/drawing/2014/main" val="3931355329"/>
                    </a:ext>
                  </a:extLst>
                </a:gridCol>
              </a:tblGrid>
              <a:tr h="39462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Příjmy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869557"/>
                  </a:ext>
                </a:extLst>
              </a:tr>
              <a:tr h="3401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Položka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Plán v Kč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Plán v Kč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Komentář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021050"/>
                  </a:ext>
                </a:extLst>
              </a:tr>
              <a:tr h="497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Příspěvky na činnost </a:t>
                      </a: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(4 Kč/obyv.)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157 708,00</a:t>
                      </a:r>
                      <a:endParaRPr lang="cs-CZ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157 708,00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MB 75.492,- Kč, MN 72.524,- Kč, MP 9.692,- Kč</a:t>
                      </a:r>
                      <a:endParaRPr lang="cs-CZ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943462"/>
                  </a:ext>
                </a:extLst>
              </a:tr>
              <a:tr h="497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Dotace IROP 4.2 pro MAS</a:t>
                      </a:r>
                      <a:endParaRPr lang="cs-CZ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2 192 714,00</a:t>
                      </a:r>
                      <a:endParaRPr lang="cs-CZ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2 192 714,00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95 % dotace -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předfinancováno úvěrem</a:t>
                      </a:r>
                      <a:endParaRPr lang="cs-CZ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903343"/>
                  </a:ext>
                </a:extLst>
              </a:tr>
              <a:tr h="37304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2 350 422,00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2.091.682,-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566490"/>
                  </a:ext>
                </a:extLst>
              </a:tr>
              <a:tr h="38916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Výdaje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788208"/>
                  </a:ext>
                </a:extLst>
              </a:tr>
              <a:tr h="35465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Položka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Plán v Kč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Komentář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71355"/>
                  </a:ext>
                </a:extLst>
              </a:tr>
              <a:tr h="35465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Náklady dotace IROP 4.2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2 308 120,00</a:t>
                      </a:r>
                    </a:p>
                  </a:txBody>
                  <a:tcPr marL="7620" marR="7620" marT="762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i="1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Náklady včetně spoluúčasti 5%</a:t>
                      </a:r>
                      <a:endParaRPr lang="cs-CZ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925656"/>
                  </a:ext>
                </a:extLst>
              </a:tr>
              <a:tr h="46142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Ostatní neuznatelné náklady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59 500,00</a:t>
                      </a:r>
                    </a:p>
                  </a:txBody>
                  <a:tcPr marL="7620" marR="7620" marT="762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i="1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bankovní poplatky, úvěr, členské příspěvky, pojištění majetku, webhosting</a:t>
                      </a:r>
                      <a:endParaRPr lang="cs-CZ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011816"/>
                  </a:ext>
                </a:extLst>
              </a:tr>
              <a:tr h="35465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2 367 620,00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717811"/>
                  </a:ext>
                </a:extLst>
              </a:tr>
              <a:tr h="35465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ROZPOČTU CHYBÍ</a:t>
                      </a:r>
                    </a:p>
                  </a:txBody>
                  <a:tcPr marL="9525" marR="9525" marT="9525" marB="0" anchor="ctr">
                    <a:solidFill>
                      <a:srgbClr val="E9603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-17 198,00</a:t>
                      </a:r>
                    </a:p>
                  </a:txBody>
                  <a:tcPr marL="9525" marR="9525" marT="9525" marB="0" anchor="ctr">
                    <a:solidFill>
                      <a:srgbClr val="E9603B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240208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7344F6FA-723F-4504-A4E1-62C940821739}"/>
              </a:ext>
            </a:extLst>
          </p:cNvPr>
          <p:cNvSpPr txBox="1"/>
          <p:nvPr/>
        </p:nvSpPr>
        <p:spPr>
          <a:xfrm>
            <a:off x="1048780" y="6272454"/>
            <a:ext cx="6840759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i="1" dirty="0"/>
              <a:t>Na spoluúčasti dotací a na neuznatelné výdaje je potřeba 174.906,- Kč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850ACB2-9A63-4E69-B5B3-755DEF4181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9736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569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83C5D2-7CF4-4E54-9196-5BF2C8A44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201316"/>
            <a:ext cx="8229600" cy="1143000"/>
          </a:xfrm>
        </p:spPr>
        <p:txBody>
          <a:bodyPr>
            <a:noAutofit/>
          </a:bodyPr>
          <a:lstStyle/>
          <a:p>
            <a:r>
              <a:rPr lang="pt-BR" sz="28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 financování MAS v roce 201</a:t>
            </a:r>
            <a:r>
              <a:rPr lang="cs-CZ" sz="28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F3520D-AAC5-4083-8A65-1352A8C8D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40" y="2132856"/>
            <a:ext cx="8538320" cy="43924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2600" dirty="0"/>
              <a:t>příspěvek od partnerských mikroregionů bude použit na spolufinancování provozních dotací z programu IROP 4.2 a také na neuznatelné výdaje</a:t>
            </a:r>
          </a:p>
          <a:p>
            <a:pPr algn="just"/>
            <a:r>
              <a:rPr lang="cs-CZ" sz="2600" dirty="0"/>
              <a:t>na spoluúčasti dotací a na neuznatelné výdaje je potřeba </a:t>
            </a:r>
            <a:r>
              <a:rPr lang="cs-CZ" sz="2600" b="1" dirty="0"/>
              <a:t>174 906,- Kč                      </a:t>
            </a:r>
            <a:r>
              <a:rPr lang="cs-CZ" sz="2600" i="1" dirty="0"/>
              <a:t>(115 406,- Kč spoluúčast dotace IROP 4.2, 25 000,- Kč bankovní poplatky, 19 000,- Kč členské příspěvky, 3 000,- Kč </a:t>
            </a:r>
            <a:r>
              <a:rPr lang="cs-CZ" sz="2600" i="1" dirty="0" err="1"/>
              <a:t>webhosting</a:t>
            </a:r>
            <a:r>
              <a:rPr lang="cs-CZ" sz="2600" i="1" dirty="0"/>
              <a:t> a 12 500,- Kč pojištění)</a:t>
            </a:r>
          </a:p>
          <a:p>
            <a:pPr marL="0" indent="88900">
              <a:buNone/>
            </a:pPr>
            <a:endParaRPr lang="cs-CZ" sz="1400" i="1" dirty="0"/>
          </a:p>
          <a:p>
            <a:pPr marL="0" indent="88900">
              <a:buNone/>
            </a:pPr>
            <a:endParaRPr lang="cs-CZ" sz="1400" i="1" dirty="0"/>
          </a:p>
          <a:p>
            <a:pPr marL="0" indent="88900">
              <a:buNone/>
            </a:pPr>
            <a:endParaRPr lang="cs-CZ" sz="1400" i="1" dirty="0"/>
          </a:p>
          <a:p>
            <a:pPr marL="0" indent="88900">
              <a:buNone/>
            </a:pPr>
            <a:endParaRPr lang="cs-CZ" sz="1400" i="1" dirty="0"/>
          </a:p>
          <a:p>
            <a:pPr marL="0" indent="88900">
              <a:buNone/>
            </a:pPr>
            <a:endParaRPr lang="cs-CZ" sz="1400" i="1" dirty="0"/>
          </a:p>
          <a:p>
            <a:pPr marL="0" indent="88900">
              <a:buNone/>
            </a:pPr>
            <a:endParaRPr lang="cs-CZ" sz="1400" i="1" dirty="0"/>
          </a:p>
          <a:p>
            <a:pPr marL="0" indent="88900">
              <a:buNone/>
            </a:pPr>
            <a:endParaRPr lang="cs-CZ" sz="1400" i="1" dirty="0"/>
          </a:p>
          <a:p>
            <a:pPr marL="0" indent="88900">
              <a:buNone/>
            </a:pPr>
            <a:endParaRPr lang="cs-CZ" sz="1400" i="1" dirty="0"/>
          </a:p>
          <a:p>
            <a:pPr marL="0" indent="88900">
              <a:buNone/>
            </a:pPr>
            <a:endParaRPr lang="cs-CZ" sz="1400" i="1" dirty="0"/>
          </a:p>
          <a:p>
            <a:pPr marL="0" indent="88900">
              <a:buNone/>
            </a:pPr>
            <a:endParaRPr lang="cs-CZ" sz="1400" i="1" dirty="0"/>
          </a:p>
          <a:p>
            <a:pPr marL="0" indent="88900">
              <a:buNone/>
            </a:pPr>
            <a:endParaRPr lang="cs-CZ" sz="1400" i="1" dirty="0"/>
          </a:p>
          <a:p>
            <a:pPr marL="0" indent="88900">
              <a:buNone/>
            </a:pPr>
            <a:endParaRPr lang="cs-CZ" sz="1400" i="1" dirty="0"/>
          </a:p>
          <a:p>
            <a:pPr marL="0" indent="88900">
              <a:buNone/>
            </a:pPr>
            <a:endParaRPr lang="cs-CZ" sz="1400" i="1" dirty="0"/>
          </a:p>
          <a:p>
            <a:pPr marL="0" indent="88900">
              <a:buNone/>
            </a:pPr>
            <a:endParaRPr lang="cs-CZ" sz="1400" i="1" dirty="0"/>
          </a:p>
          <a:p>
            <a:pPr marL="0" indent="88900">
              <a:buNone/>
            </a:pPr>
            <a:r>
              <a:rPr lang="cs-CZ" sz="1400" i="1" dirty="0"/>
              <a:t>*Počet obyvatel v k 1. 1. 2017</a:t>
            </a:r>
          </a:p>
          <a:p>
            <a:pPr marL="0" indent="88900">
              <a:buNone/>
            </a:pPr>
            <a:r>
              <a:rPr lang="cs-CZ" sz="1400" i="1" dirty="0"/>
              <a:t>**Počet obyvatel v k 1. 1. 2018</a:t>
            </a:r>
          </a:p>
          <a:p>
            <a:pPr marL="0" indent="88900">
              <a:buNone/>
            </a:pPr>
            <a:r>
              <a:rPr lang="cs-CZ" sz="1400" i="1" dirty="0"/>
              <a:t>Obce zahrnuté pod územní působnost Mikroregionu Pernštejn: Nedvědice, Skorotice, Černvír, Ujčov, Býšovec a Sejřek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0B2A8DD-21E8-4727-9B97-6C28CDA460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"/>
            <a:ext cx="9144000" cy="1507512"/>
          </a:xfrm>
          <a:prstGeom prst="rect">
            <a:avLst/>
          </a:prstGeom>
        </p:spPr>
      </p:pic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FA13F22B-C144-4A03-AC8D-426F845EF53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38662" y="3564218"/>
          <a:ext cx="7994604" cy="22410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2228">
                  <a:extLst>
                    <a:ext uri="{9D8B030D-6E8A-4147-A177-3AD203B41FA5}">
                      <a16:colId xmlns:a16="http://schemas.microsoft.com/office/drawing/2014/main" val="4113770965"/>
                    </a:ext>
                  </a:extLst>
                </a:gridCol>
                <a:gridCol w="810654">
                  <a:extLst>
                    <a:ext uri="{9D8B030D-6E8A-4147-A177-3AD203B41FA5}">
                      <a16:colId xmlns:a16="http://schemas.microsoft.com/office/drawing/2014/main" val="2726613113"/>
                    </a:ext>
                  </a:extLst>
                </a:gridCol>
                <a:gridCol w="1274000">
                  <a:extLst>
                    <a:ext uri="{9D8B030D-6E8A-4147-A177-3AD203B41FA5}">
                      <a16:colId xmlns:a16="http://schemas.microsoft.com/office/drawing/2014/main" val="1923692234"/>
                    </a:ext>
                  </a:extLst>
                </a:gridCol>
                <a:gridCol w="931598">
                  <a:extLst>
                    <a:ext uri="{9D8B030D-6E8A-4147-A177-3AD203B41FA5}">
                      <a16:colId xmlns:a16="http://schemas.microsoft.com/office/drawing/2014/main" val="980562836"/>
                    </a:ext>
                  </a:extLst>
                </a:gridCol>
                <a:gridCol w="1274000">
                  <a:extLst>
                    <a:ext uri="{9D8B030D-6E8A-4147-A177-3AD203B41FA5}">
                      <a16:colId xmlns:a16="http://schemas.microsoft.com/office/drawing/2014/main" val="1646149466"/>
                    </a:ext>
                  </a:extLst>
                </a:gridCol>
                <a:gridCol w="1622124">
                  <a:extLst>
                    <a:ext uri="{9D8B030D-6E8A-4147-A177-3AD203B41FA5}">
                      <a16:colId xmlns:a16="http://schemas.microsoft.com/office/drawing/2014/main" val="4026612"/>
                    </a:ext>
                  </a:extLst>
                </a:gridCol>
              </a:tblGrid>
              <a:tr h="373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Mikroregion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2018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2019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navýšení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703106"/>
                  </a:ext>
                </a:extLst>
              </a:tr>
              <a:tr h="373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Mikroregion Bystřicko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18 989*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75 956,00 Kč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18 873**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84 928,50 Kč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8 972,50 Kč</a:t>
                      </a:r>
                      <a:endParaRPr lang="cs-CZ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69555614"/>
                  </a:ext>
                </a:extLst>
              </a:tr>
              <a:tr h="373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Mikroregion Novoměstsko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18 192*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72 768,00 Kč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18 131**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81 589,50 Kč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8 821,50 Kč</a:t>
                      </a:r>
                      <a:endParaRPr lang="cs-CZ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63463238"/>
                  </a:ext>
                </a:extLst>
              </a:tr>
              <a:tr h="373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Mikroregion Pernštejn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2 427*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9 708,00 Kč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2 423**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10 903,50 Kč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1 195,50 Kč</a:t>
                      </a:r>
                      <a:endParaRPr lang="cs-CZ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04558517"/>
                  </a:ext>
                </a:extLst>
              </a:tr>
              <a:tr h="3920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CELKEM</a:t>
                      </a:r>
                    </a:p>
                  </a:txBody>
                  <a:tcPr marL="44450" marR="4445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</a:rPr>
                        <a:t>39 608*</a:t>
                      </a:r>
                      <a:endParaRPr lang="cs-CZ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</a:rPr>
                        <a:t>158 432,00 Kč</a:t>
                      </a:r>
                      <a:endParaRPr lang="cs-CZ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</a:rPr>
                        <a:t>39 427**</a:t>
                      </a:r>
                      <a:endParaRPr lang="cs-CZ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</a:rPr>
                        <a:t>177 421,50 Kč</a:t>
                      </a:r>
                      <a:endParaRPr lang="cs-CZ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18 989,50 Kč</a:t>
                      </a:r>
                      <a:endParaRPr lang="cs-CZ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378129"/>
                  </a:ext>
                </a:extLst>
              </a:tr>
              <a:tr h="35567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4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4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4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4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2 515,50 Kč</a:t>
                      </a:r>
                      <a:endParaRPr lang="cs-CZ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zůstane na rezervu</a:t>
                      </a:r>
                      <a:endParaRPr lang="cs-CZ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64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9483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83C5D2-7CF4-4E54-9196-5BF2C8A44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201316"/>
            <a:ext cx="8229600" cy="1143000"/>
          </a:xfrm>
        </p:spPr>
        <p:txBody>
          <a:bodyPr>
            <a:noAutofit/>
          </a:bodyPr>
          <a:lstStyle/>
          <a:p>
            <a:r>
              <a:rPr lang="pt-BR" sz="28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 financování MAS v roce 201</a:t>
            </a:r>
            <a:r>
              <a:rPr lang="cs-CZ" sz="28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F3520D-AAC5-4083-8A65-1352A8C8D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2400" b="1" dirty="0"/>
          </a:p>
          <a:p>
            <a:r>
              <a:rPr lang="cs-CZ" sz="2400" b="1" dirty="0"/>
              <a:t>Příspěvek na činnost pro rok 2019 – návrh</a:t>
            </a:r>
            <a:r>
              <a:rPr lang="cs-CZ" sz="2400" b="1" dirty="0">
                <a:solidFill>
                  <a:srgbClr val="FF0000"/>
                </a:solidFill>
              </a:rPr>
              <a:t> 4,50 Kč/obyvatel (navýšení o 50 haléřů oproti roku 2018)</a:t>
            </a:r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pPr marL="0" indent="88900">
              <a:buNone/>
            </a:pPr>
            <a:endParaRPr lang="cs-CZ" sz="1400" i="1" dirty="0"/>
          </a:p>
          <a:p>
            <a:pPr marL="0" indent="88900">
              <a:buNone/>
            </a:pPr>
            <a:r>
              <a:rPr lang="cs-CZ" sz="1400" i="1" dirty="0"/>
              <a:t>*Počet obyvatel v k 1. 1. 2017</a:t>
            </a:r>
          </a:p>
          <a:p>
            <a:pPr marL="0" indent="88900">
              <a:buNone/>
            </a:pPr>
            <a:r>
              <a:rPr lang="cs-CZ" sz="1400" i="1" dirty="0"/>
              <a:t>**Počet obyvatel v k 1. 1. 2018</a:t>
            </a:r>
          </a:p>
          <a:p>
            <a:pPr marL="0" indent="88900">
              <a:buNone/>
            </a:pPr>
            <a:r>
              <a:rPr lang="cs-CZ" sz="1400" i="1" dirty="0"/>
              <a:t>Obce zahrnuté pod územní působnost Mikroregionu Pernštejn: Nedvědice, Skorotice, Černvír, Ujčov, Býšovec a Sejřek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0B2A8DD-21E8-4727-9B97-6C28CDA460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"/>
            <a:ext cx="9144000" cy="1507512"/>
          </a:xfrm>
          <a:prstGeom prst="rect">
            <a:avLst/>
          </a:prstGeom>
        </p:spPr>
      </p:pic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86C17D0B-3686-4F5B-9A14-FFB25E9A64E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47564" y="3054257"/>
          <a:ext cx="7848871" cy="21896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3296">
                  <a:extLst>
                    <a:ext uri="{9D8B030D-6E8A-4147-A177-3AD203B41FA5}">
                      <a16:colId xmlns:a16="http://schemas.microsoft.com/office/drawing/2014/main" val="1536899545"/>
                    </a:ext>
                  </a:extLst>
                </a:gridCol>
                <a:gridCol w="2013455">
                  <a:extLst>
                    <a:ext uri="{9D8B030D-6E8A-4147-A177-3AD203B41FA5}">
                      <a16:colId xmlns:a16="http://schemas.microsoft.com/office/drawing/2014/main" val="316308361"/>
                    </a:ext>
                  </a:extLst>
                </a:gridCol>
                <a:gridCol w="1774882">
                  <a:extLst>
                    <a:ext uri="{9D8B030D-6E8A-4147-A177-3AD203B41FA5}">
                      <a16:colId xmlns:a16="http://schemas.microsoft.com/office/drawing/2014/main" val="1136441162"/>
                    </a:ext>
                  </a:extLst>
                </a:gridCol>
                <a:gridCol w="2267238">
                  <a:extLst>
                    <a:ext uri="{9D8B030D-6E8A-4147-A177-3AD203B41FA5}">
                      <a16:colId xmlns:a16="http://schemas.microsoft.com/office/drawing/2014/main" val="2022978613"/>
                    </a:ext>
                  </a:extLst>
                </a:gridCol>
              </a:tblGrid>
              <a:tr h="77294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Příspěvek na činnost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891899"/>
                  </a:ext>
                </a:extLst>
              </a:tr>
              <a:tr h="456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rok 2018</a:t>
                      </a:r>
                      <a:endParaRPr lang="cs-CZ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39 608*</a:t>
                      </a:r>
                      <a:endParaRPr lang="cs-CZ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4,00 Kč / obyvatel</a:t>
                      </a:r>
                      <a:endParaRPr lang="cs-CZ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158 432,00 Kč</a:t>
                      </a:r>
                      <a:endParaRPr lang="cs-CZ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73310340"/>
                  </a:ext>
                </a:extLst>
              </a:tr>
              <a:tr h="456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rok 2019</a:t>
                      </a:r>
                      <a:endParaRPr lang="cs-CZ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39 427**</a:t>
                      </a:r>
                      <a:endParaRPr lang="cs-CZ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4,50 Kč/obyvatel</a:t>
                      </a:r>
                      <a:endParaRPr lang="cs-CZ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177 421,50 Kč</a:t>
                      </a:r>
                      <a:endParaRPr lang="cs-CZ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85585280"/>
                  </a:ext>
                </a:extLst>
              </a:tr>
              <a:tr h="50435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navýšení</a:t>
                      </a:r>
                      <a:endParaRPr lang="cs-CZ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18 989,50 Kč</a:t>
                      </a:r>
                      <a:endParaRPr lang="cs-CZ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87167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413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356992"/>
            <a:ext cx="8568952" cy="74259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solidFill>
                  <a:schemeClr val="tx2"/>
                </a:solidFill>
                <a:cs typeface="Arial" panose="020B0604020202020204" pitchFamily="34" charset="0"/>
              </a:rPr>
              <a:t>Lednová regionální diskusní setkání </a:t>
            </a:r>
            <a:br>
              <a:rPr lang="cs-CZ" sz="3600" b="1" cap="all" dirty="0">
                <a:solidFill>
                  <a:schemeClr val="tx2"/>
                </a:solidFill>
                <a:cs typeface="Arial" panose="020B0604020202020204" pitchFamily="34" charset="0"/>
              </a:rPr>
            </a:br>
            <a:r>
              <a:rPr lang="cs-CZ" sz="3600" b="1" cap="all" dirty="0">
                <a:solidFill>
                  <a:schemeClr val="tx2"/>
                </a:solidFill>
                <a:cs typeface="Arial" panose="020B0604020202020204" pitchFamily="34" charset="0"/>
              </a:rPr>
              <a:t>se zástupci obcí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26769"/>
            <a:ext cx="1432560" cy="61150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60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8640960" cy="805018"/>
          </a:xfrm>
        </p:spPr>
        <p:txBody>
          <a:bodyPr>
            <a:normAutofit/>
          </a:bodyPr>
          <a:lstStyle/>
          <a:p>
            <a:r>
              <a:rPr lang="cs-CZ" sz="2600" b="1" cap="all" dirty="0">
                <a:solidFill>
                  <a:schemeClr val="tx2"/>
                </a:solidFill>
                <a:cs typeface="Arial" panose="020B0604020202020204" pitchFamily="34" charset="0"/>
              </a:rPr>
              <a:t>LEDNOVÁ REGIONÁLNÍ DISKUSNÍ SETKÁNÍ SE ZÁSTUPCI OBCÍ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496944" cy="612068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Důvody k setkání: 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Snaha o užší komunikaci MAS s obcemi – zjištění projektových záměrů jednotlivých obcí a možnost jejich podpoření z dotací MAS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Roztříštěnost území MAS Zubří země (69 obcí; ze strany MAS není kapacita pro jednání s každou obcí zvlášť)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Snaha o cílené a konkrétní rozdělování dotací ze strany MAS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Neaktuálnost zásobníku projektů SCLLD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14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 setkání, místa setkání a termíny setkání: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Místem pro setkání je 7 vybraných oblastí regionu: </a:t>
            </a:r>
            <a:r>
              <a:rPr lang="cs-CZ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Jimramov, Nové Město na Moravě, Bobrová, Dalečín, Bystřice nad Pernštejnem, Nedvědice, Strážek </a:t>
            </a:r>
            <a:r>
              <a:rPr lang="cs-CZ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(cca 10 členné diskuzní skupiny) 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 69 obcí v působnosti MAS - budou v průběhu prosince 2018 přizvány na určená místa setkání (dle nejbližší spádovosti), přičemž obce budou mít možnost se účastnit setkání i na jiném místě (pokud se jim termín nehodí)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1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Termíny setkání v lednu 2019: </a:t>
            </a:r>
            <a:r>
              <a:rPr lang="cs-CZ" sz="1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 (Jimramov), 8.1. (Nedvědice), 9.1. (Strážek), 10.1. (Bystřice nad Pernštejnem), 14.1. (Dalečín), 15.1. (Nové Město na Moravě) a 17.1. (Bobrová)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400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655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4632" cy="1008113"/>
          </a:xfrm>
        </p:spPr>
        <p:txBody>
          <a:bodyPr>
            <a:normAutofit/>
          </a:bodyPr>
          <a:lstStyle/>
          <a:p>
            <a:r>
              <a:rPr lang="cs-CZ" sz="36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Program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2564904"/>
            <a:ext cx="8784976" cy="3672408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Přehled čerpání dotací ve výzvách MAS za uplynulé období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Mapa podpořených projektů na území MAS 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Harmonogram výzev MAS pro rok 2019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Představení rozpočtu MAS, schválení členských příspěvků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Lednová regionální diskusní setkání se zástupci obcí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Dotazy, diskuze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26769"/>
            <a:ext cx="1432560" cy="61150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188640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7416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124744"/>
            <a:ext cx="8964488" cy="805018"/>
          </a:xfrm>
        </p:spPr>
        <p:txBody>
          <a:bodyPr>
            <a:normAutofit/>
          </a:bodyPr>
          <a:lstStyle/>
          <a:p>
            <a:r>
              <a:rPr lang="cs-CZ" sz="2600" b="1" cap="all" dirty="0">
                <a:solidFill>
                  <a:schemeClr val="tx2"/>
                </a:solidFill>
                <a:cs typeface="Arial" panose="020B0604020202020204" pitchFamily="34" charset="0"/>
              </a:rPr>
              <a:t>LEDNOVÁ REGIONÁLNÍ DISKUSNÍ SETKÁNÍ SE ZÁSTUPCI OBCÍ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772816"/>
            <a:ext cx="8496944" cy="496855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1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Setkání v Nedvědici</a:t>
            </a:r>
            <a:r>
              <a:rPr lang="cs-CZ" sz="12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naplánováno v úterý </a:t>
            </a:r>
            <a:r>
              <a:rPr lang="cs-CZ" sz="1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8.1.2019 v 15:30 </a:t>
            </a:r>
            <a:r>
              <a:rPr lang="cs-CZ" sz="12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 zasedací místnosti Úřadu Městyse Nedvědice)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Pozvánku na setkání obdrží obce: </a:t>
            </a:r>
            <a:r>
              <a:rPr lang="cs-CZ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Býšovec, Černvír, Nedvědice, Sejřek, Skorotice, Ujčov, Štěpánov nad Svratkou a Věžná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12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1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Setkání ve Strážku </a:t>
            </a:r>
            <a:r>
              <a:rPr lang="cs-CZ" sz="12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naplánováno na středu </a:t>
            </a:r>
            <a:r>
              <a:rPr lang="cs-CZ" sz="1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9.1.2019 v 15:30 </a:t>
            </a:r>
            <a:r>
              <a:rPr lang="cs-CZ" sz="12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 zasedací místnosti Úřadu Městyse Strážek)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Pozvánku na setkání obdrží obce: </a:t>
            </a:r>
            <a:r>
              <a:rPr lang="cs-CZ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Bukov, Dolní Rožínka, Horní Rožínka, Milasín, Moravecké Pavlovice, Radkov, Strážek a Střítež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12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1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Setkání v Bystřici nad Pernštejnem </a:t>
            </a:r>
            <a:r>
              <a:rPr lang="cs-CZ" sz="12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naplánováno ve čtvrtek </a:t>
            </a:r>
            <a:r>
              <a:rPr lang="cs-CZ" sz="1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10.1.2019 v 15:30 </a:t>
            </a:r>
            <a:r>
              <a:rPr lang="cs-CZ" sz="12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 zasedací místnosti                   </a:t>
            </a:r>
            <a:r>
              <a:rPr lang="cs-CZ" sz="1200" b="1" u="sng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MěÚ</a:t>
            </a:r>
            <a:r>
              <a:rPr lang="cs-CZ" sz="12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Bystřice nad Pernštejnem)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Pozvánku na setkání obdrží obce: </a:t>
            </a:r>
            <a:r>
              <a:rPr lang="cs-CZ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Bohuňov, Bystřice nad Pernštejnem, Koroužné, Prosetín, Rodkov, Rozsochy, Rožná, Věchnov, Věstín, Vír a Ždánice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1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Setkání v Dalečíně </a:t>
            </a:r>
            <a:r>
              <a:rPr lang="cs-CZ" sz="12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naplánováno v pondělí </a:t>
            </a:r>
            <a:r>
              <a:rPr lang="cs-CZ" sz="1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14.1.2019 v 15:30 </a:t>
            </a:r>
            <a:r>
              <a:rPr lang="cs-CZ" sz="12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 zasedací místnosti OÚ Dalečín)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Pozvánku na setkání obdrží obce: </a:t>
            </a:r>
            <a:r>
              <a:rPr lang="cs-CZ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Dalečín, Chlum-Korouhvice, Lísek, Nyklovice, Písečné, Rovečné, Sulkovec, Ubušínek, Unčín, Velké Janovice a Velké Tresné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1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Setkání v Bobrové</a:t>
            </a:r>
            <a:r>
              <a:rPr lang="cs-CZ" sz="12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naplánováno ve čtvrtek </a:t>
            </a:r>
            <a:r>
              <a:rPr lang="cs-CZ" sz="1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17.1.2019 v 15:30 </a:t>
            </a:r>
            <a:r>
              <a:rPr lang="cs-CZ" sz="12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 zasedací místnosti Úřadu Městyse Bobrová)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Pozvánku na setkání obdrží obce: </a:t>
            </a:r>
            <a:r>
              <a:rPr lang="cs-CZ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Blažkov, Bobrová, Bobrůvka, Bohdalec, Dlouhé, Mirošov, Podolí, Račice, Radešín, Radešínská Svratka</a:t>
            </a:r>
            <a:r>
              <a:rPr lang="cs-CZ" sz="1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Řečice </a:t>
            </a:r>
            <a:r>
              <a:rPr lang="cs-CZ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Zvole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2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400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3110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" y="-255501"/>
            <a:ext cx="9144000" cy="1333013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51520" y="-387424"/>
            <a:ext cx="8712968" cy="29523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KONTAKT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004288"/>
              </p:ext>
            </p:extLst>
          </p:nvPr>
        </p:nvGraphicFramePr>
        <p:xfrm>
          <a:off x="272762" y="1332109"/>
          <a:ext cx="8561351" cy="2637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950">
                  <a:extLst>
                    <a:ext uri="{9D8B030D-6E8A-4147-A177-3AD203B41FA5}">
                      <a16:colId xmlns:a16="http://schemas.microsoft.com/office/drawing/2014/main" val="80784973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822870775"/>
                    </a:ext>
                  </a:extLst>
                </a:gridCol>
                <a:gridCol w="1311463">
                  <a:extLst>
                    <a:ext uri="{9D8B030D-6E8A-4147-A177-3AD203B41FA5}">
                      <a16:colId xmlns:a16="http://schemas.microsoft.com/office/drawing/2014/main" val="4213401640"/>
                    </a:ext>
                  </a:extLst>
                </a:gridCol>
                <a:gridCol w="2351391">
                  <a:extLst>
                    <a:ext uri="{9D8B030D-6E8A-4147-A177-3AD203B41FA5}">
                      <a16:colId xmlns:a16="http://schemas.microsoft.com/office/drawing/2014/main" val="117539827"/>
                    </a:ext>
                  </a:extLst>
                </a:gridCol>
                <a:gridCol w="2183435">
                  <a:extLst>
                    <a:ext uri="{9D8B030D-6E8A-4147-A177-3AD203B41FA5}">
                      <a16:colId xmlns:a16="http://schemas.microsoft.com/office/drawing/2014/main" val="2777660107"/>
                    </a:ext>
                  </a:extLst>
                </a:gridCol>
              </a:tblGrid>
              <a:tr h="467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Jméno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Funkce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E-mail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Konzultace na poradenském místě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8034971"/>
                  </a:ext>
                </a:extLst>
              </a:tr>
              <a:tr h="5826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Ing. Jarmila Zemanová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Vedoucí manažer SCLLD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731 575 342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  <a:hlinkClick r:id="" action="ppaction://noaction"/>
                        </a:rPr>
                        <a:t>mas@zubrizeme.cz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  <a:hlinkClick r:id="" action="ppaction://noaction"/>
                        </a:rPr>
                        <a:t>zemanova@zubrizeme.cz</a:t>
                      </a:r>
                      <a:endParaRPr lang="cs-CZ" sz="1200" u="sng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Bystřice nad Pernštejnem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86902749"/>
                  </a:ext>
                </a:extLst>
              </a:tr>
              <a:tr h="617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Ing. Lada Scherrerová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Manažer SCLLD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739 393 121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566 590 393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  <a:hlinkClick r:id="rId3"/>
                        </a:rPr>
                        <a:t>mas@zubrizeme.cz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  <a:hlinkClick r:id="rId4"/>
                        </a:rPr>
                        <a:t>scherrerova@zubrizeme.cz</a:t>
                      </a:r>
                      <a:endParaRPr lang="cs-CZ" sz="1200" u="sng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Nové Město na Moravě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Bystřice nad Pernštejnem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2700251"/>
                  </a:ext>
                </a:extLst>
              </a:tr>
              <a:tr h="485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Ing. Lada Jindrová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Manažer SCLLD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739 393 111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566 590 393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mas@zubrizeme.cz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jindrova@zubrizeme.cz</a:t>
                      </a:r>
                      <a:endParaRPr lang="cs-CZ" sz="1200" b="1" u="sng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Bystřice nad Pernštejnem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16648051"/>
                  </a:ext>
                </a:extLst>
              </a:tr>
              <a:tr h="485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Mgr. Aneta Šlechtová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Manažer SCLLD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566 590 394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  <a:hlinkClick r:id="rId3"/>
                        </a:rPr>
                        <a:t>mas@zubrizeme.cz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Bystřice nad Pernštejnem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1094602"/>
                  </a:ext>
                </a:extLst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/>
          </p:nvPr>
        </p:nvGraphicFramePr>
        <p:xfrm>
          <a:off x="290208" y="4270583"/>
          <a:ext cx="8561352" cy="2018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0676">
                  <a:extLst>
                    <a:ext uri="{9D8B030D-6E8A-4147-A177-3AD203B41FA5}">
                      <a16:colId xmlns:a16="http://schemas.microsoft.com/office/drawing/2014/main" val="602091575"/>
                    </a:ext>
                  </a:extLst>
                </a:gridCol>
                <a:gridCol w="4280676">
                  <a:extLst>
                    <a:ext uri="{9D8B030D-6E8A-4147-A177-3AD203B41FA5}">
                      <a16:colId xmlns:a16="http://schemas.microsoft.com/office/drawing/2014/main" val="4036835143"/>
                    </a:ext>
                  </a:extLst>
                </a:gridCol>
              </a:tblGrid>
              <a:tr h="25012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 Zubří země, o.p.s.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205652"/>
                  </a:ext>
                </a:extLst>
              </a:tr>
              <a:tr h="2331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Poradenské místo - Bystřice nad Pernštejnem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Poradenské místo - Nové Město na Moravě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349799"/>
                  </a:ext>
                </a:extLst>
              </a:tr>
              <a:tr h="140928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063570"/>
                  </a:ext>
                </a:extLst>
              </a:tr>
            </a:tbl>
          </a:graphicData>
        </a:graphic>
      </p:graphicFrame>
      <p:pic>
        <p:nvPicPr>
          <p:cNvPr id="16" name="Obrázek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4329" y="5133328"/>
            <a:ext cx="3067478" cy="1028844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 rotWithShape="1">
          <a:blip r:embed="rId7"/>
          <a:srcRect r="3012" b="7843"/>
          <a:stretch/>
        </p:blipFill>
        <p:spPr>
          <a:xfrm>
            <a:off x="804330" y="4878731"/>
            <a:ext cx="3067478" cy="254597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3C97FA1-B7A8-4BC3-8D33-013112197ABD}"/>
              </a:ext>
            </a:extLst>
          </p:cNvPr>
          <p:cNvSpPr/>
          <p:nvPr/>
        </p:nvSpPr>
        <p:spPr>
          <a:xfrm>
            <a:off x="3059832" y="6416769"/>
            <a:ext cx="2952328" cy="25259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www.zubrizeme.cz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A318652-DA2F-47FA-94F9-85B5EA21EDF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76056" y="4965286"/>
            <a:ext cx="3162741" cy="276264"/>
          </a:xfrm>
          <a:prstGeom prst="rect">
            <a:avLst/>
          </a:prstGeom>
        </p:spPr>
      </p:pic>
      <p:pic>
        <p:nvPicPr>
          <p:cNvPr id="11" name="Picture 6" descr="schvalene_logo_zubri_zeme">
            <a:extLst>
              <a:ext uri="{FF2B5EF4-FFF2-40B4-BE49-F238E27FC236}">
                <a16:creationId xmlns:a16="http://schemas.microsoft.com/office/drawing/2014/main" id="{CB50E8A8-1045-4CB4-B139-900D98EC2BA6}"/>
              </a:ext>
            </a:extLst>
          </p:cNvPr>
          <p:cNvPicPr/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038" y="6237312"/>
            <a:ext cx="1152128" cy="516986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4209696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6" y="34747"/>
            <a:ext cx="9144000" cy="1507512"/>
          </a:xfrm>
          <a:prstGeom prst="rect">
            <a:avLst/>
          </a:prstGeom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539552" y="2780928"/>
            <a:ext cx="8229600" cy="151216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190500">
              <a:prstClr val="black"/>
            </a:inn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DĚKUJI ZA POZORNOST</a:t>
            </a:r>
          </a:p>
        </p:txBody>
      </p:sp>
      <p:pic>
        <p:nvPicPr>
          <p:cNvPr id="6" name="Picture 6" descr="schvalene_logo_zubri_zeme">
            <a:extLst>
              <a:ext uri="{FF2B5EF4-FFF2-40B4-BE49-F238E27FC236}">
                <a16:creationId xmlns:a16="http://schemas.microsoft.com/office/drawing/2014/main" id="{2A7A240F-4825-4A67-8A65-2A0A16DC1252}"/>
              </a:ext>
            </a:extLst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038" y="6237312"/>
            <a:ext cx="1152128" cy="516986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692176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356992"/>
            <a:ext cx="8568952" cy="742591"/>
          </a:xfrm>
        </p:spPr>
        <p:txBody>
          <a:bodyPr>
            <a:normAutofit fontScale="90000"/>
          </a:bodyPr>
          <a:lstStyle/>
          <a:p>
            <a:r>
              <a:rPr lang="cs-CZ" sz="3600" b="1" cap="all" dirty="0">
                <a:solidFill>
                  <a:schemeClr val="tx2"/>
                </a:solidFill>
                <a:cs typeface="Arial" panose="020B0604020202020204" pitchFamily="34" charset="0"/>
              </a:rPr>
              <a:t>PŘEHLED ČERPÁNÍ DOTACÍ VE VÝZVÁCH MAS </a:t>
            </a:r>
            <a:br>
              <a:rPr lang="cs-CZ" sz="3600" b="1" cap="all" dirty="0">
                <a:solidFill>
                  <a:schemeClr val="tx2"/>
                </a:solidFill>
                <a:cs typeface="Arial" panose="020B0604020202020204" pitchFamily="34" charset="0"/>
              </a:rPr>
            </a:br>
            <a:r>
              <a:rPr lang="cs-CZ" sz="3600" b="1" cap="all" dirty="0">
                <a:solidFill>
                  <a:schemeClr val="tx2"/>
                </a:solidFill>
                <a:cs typeface="Arial" panose="020B0604020202020204" pitchFamily="34" charset="0"/>
              </a:rPr>
              <a:t>ZA UPLYNULÉ OBDOBÍ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26769"/>
            <a:ext cx="1432560" cy="61150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539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26DEFC5F-A76C-4149-A48E-3ADEFB4BD217}"/>
              </a:ext>
            </a:extLst>
          </p:cNvPr>
          <p:cNvSpPr txBox="1"/>
          <p:nvPr/>
        </p:nvSpPr>
        <p:spPr>
          <a:xfrm>
            <a:off x="237650" y="41621"/>
            <a:ext cx="82089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500" b="1" dirty="0">
                <a:solidFill>
                  <a:schemeClr val="tx2"/>
                </a:solidFill>
                <a:latin typeface="+mj-lt"/>
                <a:ea typeface="+mj-ea"/>
                <a:cs typeface="Arial" panose="020B0604020202020204" pitchFamily="34" charset="0"/>
              </a:rPr>
              <a:t>Přehled přijatých/schválených žádostí o podporu na MAS</a:t>
            </a:r>
          </a:p>
          <a:p>
            <a:pPr algn="ctr"/>
            <a:r>
              <a:rPr lang="cs-CZ" sz="1500" b="1" dirty="0">
                <a:solidFill>
                  <a:schemeClr val="tx2"/>
                </a:solidFill>
                <a:latin typeface="+mj-lt"/>
                <a:ea typeface="+mj-ea"/>
                <a:cs typeface="Arial" panose="020B0604020202020204" pitchFamily="34" charset="0"/>
              </a:rPr>
              <a:t>v jednotlivých výzvách MAS v období od 02/2017 do 11/2018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0CD9C7B1-D90B-4DE8-90FE-ABC17C6FC8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122355"/>
              </p:ext>
            </p:extLst>
          </p:nvPr>
        </p:nvGraphicFramePr>
        <p:xfrm>
          <a:off x="251520" y="577910"/>
          <a:ext cx="8640959" cy="6165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768">
                  <a:extLst>
                    <a:ext uri="{9D8B030D-6E8A-4147-A177-3AD203B41FA5}">
                      <a16:colId xmlns:a16="http://schemas.microsoft.com/office/drawing/2014/main" val="38048816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147789630"/>
                    </a:ext>
                  </a:extLst>
                </a:gridCol>
                <a:gridCol w="936103">
                  <a:extLst>
                    <a:ext uri="{9D8B030D-6E8A-4147-A177-3AD203B41FA5}">
                      <a16:colId xmlns:a16="http://schemas.microsoft.com/office/drawing/2014/main" val="3648068429"/>
                    </a:ext>
                  </a:extLst>
                </a:gridCol>
              </a:tblGrid>
              <a:tr h="47966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Název výzvy MAS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Počet přijatých žádostí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Počet schválených žádostí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440506"/>
                  </a:ext>
                </a:extLst>
              </a:tr>
              <a:tr h="18148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Výzva MAS Zubří země – IROP – Podpora bezpečnosti a komfortu nemotorové a hromadné dopravy – (I.)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78598325"/>
                  </a:ext>
                </a:extLst>
              </a:tr>
              <a:tr h="18148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 Výzva MAS Zubří země – IROP – Podpora infrastruktury pro sociální služby – (I.)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83877237"/>
                  </a:ext>
                </a:extLst>
              </a:tr>
              <a:tr h="18148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 Výzva MAS Zubří země – IROP – Investice do kapacit a modernizace vybavení škol – (I.)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46955667"/>
                  </a:ext>
                </a:extLst>
              </a:tr>
              <a:tr h="18148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 Výzva MAS Zubří země – IROP – Investice do kvality územního a rozvojového plánování – (I.)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0970755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 Výzva MAS Zubří země, o.p.s. – IROP – Investice do kapacit a modernizace vybavení škol – (II.)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82021586"/>
                  </a:ext>
                </a:extLst>
              </a:tr>
              <a:tr h="18074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 Výzva MAS Zubří země, o.p.s. – IROP – Podpora bezpečnosti a komfortu nemotorové a hromadné dopravy – (II.)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1396199"/>
                  </a:ext>
                </a:extLst>
              </a:tr>
              <a:tr h="18074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 Výzva MAS Zubří země, o.p.s. – IROP – Zlepšování schopnosti reakce na mimořádné události – (I.)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04976983"/>
                  </a:ext>
                </a:extLst>
              </a:tr>
              <a:tr h="18074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 Výzva MAS Zubří země, o.p.s. – IROP – Podpora infrastruktury pro sociální služby – (II.)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37777137"/>
                  </a:ext>
                </a:extLst>
              </a:tr>
              <a:tr h="18074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 Výzva MAS Zubří země, o.p.s. – IROP – Investice do zázemí sociálních podniků – (I.)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62446501"/>
                  </a:ext>
                </a:extLst>
              </a:tr>
              <a:tr h="18572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Celkem výzvy IROP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810059"/>
                  </a:ext>
                </a:extLst>
              </a:tr>
              <a:tr h="18148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Výzva č. 1 MAS Zubří země, o.p.s. – OPZ – Podpora prorodinných opatření – (I.)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63998170"/>
                  </a:ext>
                </a:extLst>
              </a:tr>
              <a:tr h="18074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Výzva č. 2 MAS Zubří země, o.p.s. – OPZ – Podpora aktivit v rámci sociálních služeb a sociálního začleňování – (I.)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17841338"/>
                  </a:ext>
                </a:extLst>
              </a:tr>
              <a:tr h="18074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Výzva č. 3 MAS Zubří země, o.p.s. – OPZ – Podpora zaměstnanosti a zaměstnatelnosti – (I.)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00140214"/>
                  </a:ext>
                </a:extLst>
              </a:tr>
              <a:tr h="18074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Výzva č. 4 MAS Zubří země, o.p.s. – OPZ – Podpora aktivit v rámci sociálních služeb a sociálního začleňování – (II.)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81159454"/>
                  </a:ext>
                </a:extLst>
              </a:tr>
              <a:tr h="1807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Výzva č. 5 MAS Zubří země, o.p.s. – OPZ – Podpora prorodinných opatření – (II.) 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89648887"/>
                  </a:ext>
                </a:extLst>
              </a:tr>
              <a:tr h="18572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2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Celkem výzvy OPZ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2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2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926121"/>
                  </a:ext>
                </a:extLst>
              </a:tr>
              <a:tr h="18148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výzva MAS Zubří země – PRV - Fiche 7 - Modernizace zemědělského podnikání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62157972"/>
                  </a:ext>
                </a:extLst>
              </a:tr>
              <a:tr h="15988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výzva MAS Zubří země – PRV - </a:t>
                      </a:r>
                      <a:r>
                        <a:rPr lang="cs-CZ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Fiche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8 - Konkurenceschopná zemědělská produkce a potravinářství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94618598"/>
                  </a:ext>
                </a:extLst>
              </a:tr>
              <a:tr h="18148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výzva MAS Zubří země – PRV - </a:t>
                      </a:r>
                      <a:r>
                        <a:rPr lang="cs-CZ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Fiche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12 - Modernizace nezemědělského podnikání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21294987"/>
                  </a:ext>
                </a:extLst>
              </a:tr>
              <a:tr h="18074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výzva MAS Zubří země – PRV - Fiche 15 - Zvyšování konkurenceschopnosti lesního hospodářství a navazujících oborů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5277241"/>
                  </a:ext>
                </a:extLst>
              </a:tr>
              <a:tr h="18148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výzva MAS Zubří země – PRV - Fiche 7 - Modernizace zemědělského podnikání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71791633"/>
                  </a:ext>
                </a:extLst>
              </a:tr>
              <a:tr h="18148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výzva MAS Zubří země – PRV - </a:t>
                      </a:r>
                      <a:r>
                        <a:rPr lang="cs-CZ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Fiche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8 - Konkurenceschopná zemědělská produkce a potravinářství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73826009"/>
                  </a:ext>
                </a:extLst>
              </a:tr>
              <a:tr h="18148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výzva MAS Zubří země – PRV - </a:t>
                      </a:r>
                      <a:r>
                        <a:rPr lang="cs-CZ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Fiche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11 - Podpora ekologické stability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31202527"/>
                  </a:ext>
                </a:extLst>
              </a:tr>
              <a:tr h="18148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výzva MAS Zubří země – PRV - Fiche 12 - Modernizace nezemědělského podnikání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4461710"/>
                  </a:ext>
                </a:extLst>
              </a:tr>
              <a:tr h="18148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výzva MAS Zubří země – PRV - Fiche 13 - Posilování ekologické stability lesů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4678687"/>
                  </a:ext>
                </a:extLst>
              </a:tr>
              <a:tr h="21699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výzva MAS Zubří země – PRV - Fiche 15 - Zvyšování konkurenceschopnosti lesního hospodářství a navazujících oborů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3819869"/>
                  </a:ext>
                </a:extLst>
              </a:tr>
              <a:tr h="18074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Výzva MAS Zubří země – PRV - </a:t>
                      </a:r>
                      <a:r>
                        <a:rPr lang="cs-CZ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Fiche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13 - Posilování ekologické stability lesů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17888375"/>
                  </a:ext>
                </a:extLst>
              </a:tr>
              <a:tr h="15988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Celkem výzvy PRV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695010"/>
                  </a:ext>
                </a:extLst>
              </a:tr>
              <a:tr h="15988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 výzva MAS Zubří země – OPŽP – Výsadba dřevin (I.)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674295"/>
                  </a:ext>
                </a:extLst>
              </a:tr>
              <a:tr h="15988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Celkem výzvy OPŽP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222327"/>
                  </a:ext>
                </a:extLst>
              </a:tr>
              <a:tr h="17922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Celkem za všechny programy</a:t>
                      </a:r>
                    </a:p>
                  </a:txBody>
                  <a:tcPr marL="0" marR="0" marT="0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0" marR="0" marT="0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0" marR="0" marT="0" marB="0" anchor="b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066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9745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5D2F5EF4-0177-49E0-B25A-63B5F7AC6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21796"/>
              </p:ext>
            </p:extLst>
          </p:nvPr>
        </p:nvGraphicFramePr>
        <p:xfrm>
          <a:off x="114955" y="52472"/>
          <a:ext cx="8849533" cy="6185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996">
                  <a:extLst>
                    <a:ext uri="{9D8B030D-6E8A-4147-A177-3AD203B41FA5}">
                      <a16:colId xmlns:a16="http://schemas.microsoft.com/office/drawing/2014/main" val="1314477867"/>
                    </a:ext>
                  </a:extLst>
                </a:gridCol>
                <a:gridCol w="4372858">
                  <a:extLst>
                    <a:ext uri="{9D8B030D-6E8A-4147-A177-3AD203B41FA5}">
                      <a16:colId xmlns:a16="http://schemas.microsoft.com/office/drawing/2014/main" val="561187374"/>
                    </a:ext>
                  </a:extLst>
                </a:gridCol>
                <a:gridCol w="860234">
                  <a:extLst>
                    <a:ext uri="{9D8B030D-6E8A-4147-A177-3AD203B41FA5}">
                      <a16:colId xmlns:a16="http://schemas.microsoft.com/office/drawing/2014/main" val="2927476245"/>
                    </a:ext>
                  </a:extLst>
                </a:gridCol>
                <a:gridCol w="860234">
                  <a:extLst>
                    <a:ext uri="{9D8B030D-6E8A-4147-A177-3AD203B41FA5}">
                      <a16:colId xmlns:a16="http://schemas.microsoft.com/office/drawing/2014/main" val="1294236689"/>
                    </a:ext>
                  </a:extLst>
                </a:gridCol>
                <a:gridCol w="1003606">
                  <a:extLst>
                    <a:ext uri="{9D8B030D-6E8A-4147-A177-3AD203B41FA5}">
                      <a16:colId xmlns:a16="http://schemas.microsoft.com/office/drawing/2014/main" val="167136222"/>
                    </a:ext>
                  </a:extLst>
                </a:gridCol>
                <a:gridCol w="1003605">
                  <a:extLst>
                    <a:ext uri="{9D8B030D-6E8A-4147-A177-3AD203B41FA5}">
                      <a16:colId xmlns:a16="http://schemas.microsoft.com/office/drawing/2014/main" val="1491586031"/>
                    </a:ext>
                  </a:extLst>
                </a:gridCol>
              </a:tblGrid>
              <a:tr h="6737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</a:t>
                      </a:r>
                      <a:endParaRPr lang="cs-CZ" sz="1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Opatření SCLLD</a:t>
                      </a:r>
                      <a:endParaRPr lang="cs-CZ" sz="1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Celková alokace 2014-2020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(tis. Kč)</a:t>
                      </a:r>
                      <a:endParaRPr lang="cs-CZ" sz="1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Alokace vyhlášených</a:t>
                      </a:r>
                      <a:endParaRPr lang="cs-CZ" sz="1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výzev (tis. Kč)</a:t>
                      </a:r>
                      <a:endParaRPr lang="cs-CZ" sz="1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Počet vyhlášených výzev/ opatření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Aktuálně známé schválené prostředky dotace (tis. Kč)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2067166"/>
                  </a:ext>
                </a:extLst>
              </a:tr>
              <a:tr h="271841"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IROP***</a:t>
                      </a:r>
                      <a:endParaRPr lang="cs-CZ" sz="13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 Podpora bezpečnosti a komfortu nemotorové a hromadné dopravy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22 607,00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9 000,00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6 202,43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311050"/>
                  </a:ext>
                </a:extLst>
              </a:tr>
              <a:tr h="1682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 Zlepšování schopnosti reakce na mimořádné události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3 700,00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3 700,00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3 700,00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823364"/>
                  </a:ext>
                </a:extLst>
              </a:tr>
              <a:tr h="1682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 Podpora infrastruktury pro sociální služby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11 800,00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5 000,00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1 629,76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16514"/>
                  </a:ext>
                </a:extLst>
              </a:tr>
              <a:tr h="1682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 Investice do zázemí sociálních podniků</a:t>
                      </a:r>
                      <a:endParaRPr lang="cs-CZ" sz="105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2 300,00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2 300,00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i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05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142487"/>
                  </a:ext>
                </a:extLst>
              </a:tr>
              <a:tr h="1682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 Investice do kapacit a modernizace vybavení škol všech stupňů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12 300,00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12 164,30*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11 663,18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784157"/>
                  </a:ext>
                </a:extLst>
              </a:tr>
              <a:tr h="1682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 Investice do kvality územního a rozvojového plánování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750,00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750,00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156054"/>
                  </a:ext>
                </a:extLst>
              </a:tr>
              <a:tr h="1818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Celkem IROP</a:t>
                      </a:r>
                      <a:endParaRPr lang="cs-CZ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cs-CZ" sz="1200" b="1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53 457,00</a:t>
                      </a:r>
                      <a:endParaRPr lang="cs-CZ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32 914,30</a:t>
                      </a:r>
                      <a:endParaRPr lang="cs-CZ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23 195,37</a:t>
                      </a:r>
                      <a:endParaRPr lang="cs-CZ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923171"/>
                  </a:ext>
                </a:extLst>
              </a:tr>
              <a:tr h="157801">
                <a:tc row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PRV</a:t>
                      </a:r>
                      <a:endParaRPr lang="cs-CZ" sz="13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 Modernizace zemědělského podnikání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5 000,00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5 000,00*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4 962,62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413356"/>
                  </a:ext>
                </a:extLst>
              </a:tr>
              <a:tr h="15780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 Modernizace zpracování zemědělských produktů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3 000,00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3 000,00*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953,45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106014"/>
                  </a:ext>
                </a:extLst>
              </a:tr>
              <a:tr h="15780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 Investice do sítě lesních cest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b="1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2 000,00</a:t>
                      </a:r>
                      <a:endParaRPr lang="cs-CZ" sz="105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nevyhlášeno</a:t>
                      </a:r>
                      <a:endParaRPr lang="cs-CZ" sz="105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735901"/>
                  </a:ext>
                </a:extLst>
              </a:tr>
              <a:tr h="2080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 Opravy a budování sítě polních cest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b="1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500,00</a:t>
                      </a:r>
                      <a:endParaRPr lang="cs-CZ" sz="105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nevyhlášeno</a:t>
                      </a:r>
                      <a:endParaRPr lang="cs-CZ" sz="105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618926"/>
                  </a:ext>
                </a:extLst>
              </a:tr>
              <a:tr h="15780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 Podpora ekologické stability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2 000,00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2 000,00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i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05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0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861473"/>
                  </a:ext>
                </a:extLst>
              </a:tr>
              <a:tr h="15780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12. Modernizace nezemědělského podnikání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10 200,00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7 000,00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6 297,66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109940"/>
                  </a:ext>
                </a:extLst>
              </a:tr>
              <a:tr h="15780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13. Posilování ekologické stability lesů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2 000,00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2 000,00*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1 931,96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538361"/>
                  </a:ext>
                </a:extLst>
              </a:tr>
              <a:tr h="15780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14. Podpora neprodukčních funkcí lesů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b="1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3 500,00</a:t>
                      </a:r>
                      <a:endParaRPr lang="cs-CZ" sz="105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nevyhlášeno </a:t>
                      </a:r>
                      <a:endParaRPr lang="cs-CZ" sz="105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256445"/>
                  </a:ext>
                </a:extLst>
              </a:tr>
              <a:tr h="3108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15. Zvyšování konkurenceschopnosti lesního hospodářství a navazujících oborů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3 645,69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3 000,00*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2 712,35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880860"/>
                  </a:ext>
                </a:extLst>
              </a:tr>
              <a:tr h="1844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16. Podpora aktivit komunitně vedeného místního rozvoje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1 519,42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i="1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projekty spolupráce nerealizovány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00" i="1" kern="1200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577220"/>
                  </a:ext>
                </a:extLst>
              </a:tr>
              <a:tr h="3552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kern="12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Celkem PRV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33 365,11</a:t>
                      </a:r>
                      <a:endParaRPr lang="cs-CZ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22 000,00</a:t>
                      </a:r>
                      <a:endParaRPr lang="cs-CZ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výzvy /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opatření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16 858,04</a:t>
                      </a:r>
                      <a:endParaRPr lang="cs-CZ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008473"/>
                  </a:ext>
                </a:extLst>
              </a:tr>
              <a:tr h="168242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OPZ**</a:t>
                      </a:r>
                      <a:endParaRPr lang="cs-CZ" sz="13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17. Podpora zaměstnanosti a zaměstnatelnosti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4 500,00</a:t>
                      </a:r>
                      <a:endParaRPr lang="cs-CZ" sz="105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4 500,00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5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126867"/>
                  </a:ext>
                </a:extLst>
              </a:tr>
              <a:tr h="2718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18. Podpora aktivit v rámci sociálních služeb a sociálního začleňování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5 000,00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5 000,00*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772955"/>
                  </a:ext>
                </a:extLst>
              </a:tr>
              <a:tr h="1682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19. Podpora prorodinných opatření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1 734,00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1 734,00*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827,04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622437"/>
                  </a:ext>
                </a:extLst>
              </a:tr>
              <a:tr h="1682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20. Zakládání a rozšiřování činností sociálních podniků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050" b="1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2 000,00</a:t>
                      </a:r>
                      <a:endParaRPr lang="cs-CZ" sz="105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nevyhlášeno</a:t>
                      </a:r>
                      <a:endParaRPr lang="cs-CZ" sz="105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856935"/>
                  </a:ext>
                </a:extLst>
              </a:tr>
              <a:tr h="1923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Celkem OPZ</a:t>
                      </a:r>
                      <a:endParaRPr lang="cs-CZ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13 234,00</a:t>
                      </a:r>
                      <a:endParaRPr lang="cs-CZ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11 234,00</a:t>
                      </a:r>
                      <a:endParaRPr lang="cs-CZ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827,04</a:t>
                      </a:r>
                      <a:endParaRPr lang="cs-CZ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61712"/>
                  </a:ext>
                </a:extLst>
              </a:tr>
              <a:tr h="168288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OPŽP</a:t>
                      </a:r>
                      <a:endParaRPr lang="cs-CZ" sz="13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21. Posilování přirozených funkcí krajiny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cs-CZ" sz="105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7 546,00</a:t>
                      </a:r>
                      <a:endParaRPr lang="cs-CZ" sz="105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7 546,00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674440"/>
                  </a:ext>
                </a:extLst>
              </a:tr>
              <a:tr h="1682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22. Protierozní opatření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cs-CZ" sz="1050" b="1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3 000,00</a:t>
                      </a:r>
                      <a:endParaRPr lang="cs-CZ" sz="105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Nevyhlášeno</a:t>
                      </a:r>
                      <a:endParaRPr lang="cs-CZ" sz="105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357567"/>
                  </a:ext>
                </a:extLst>
              </a:tr>
              <a:tr h="1682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23. Sídelní zeleň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cs-CZ" sz="1050" b="1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7 000,00</a:t>
                      </a:r>
                      <a:endParaRPr lang="cs-CZ" sz="105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Nevyhlášeno</a:t>
                      </a:r>
                      <a:endParaRPr lang="cs-CZ" sz="105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565986"/>
                  </a:ext>
                </a:extLst>
              </a:tr>
              <a:tr h="1923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Celkem OPŽP</a:t>
                      </a:r>
                      <a:endParaRPr lang="cs-CZ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cs-CZ" sz="1200" b="1" kern="12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17 546,00</a:t>
                      </a:r>
                      <a:endParaRPr lang="cs-CZ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i="1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200" b="1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7546,00</a:t>
                      </a:r>
                      <a:endParaRPr lang="cs-CZ" sz="1200" i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i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0</a:t>
                      </a:r>
                      <a:endParaRPr lang="cs-CZ" sz="105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637339"/>
                  </a:ext>
                </a:extLst>
              </a:tr>
              <a:tr h="2685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cs-CZ" sz="12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117 602,11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73 694,30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40 880,45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119193"/>
                  </a:ext>
                </a:extLst>
              </a:tr>
            </a:tbl>
          </a:graphicData>
        </a:graphic>
      </p:graphicFrame>
      <p:sp>
        <p:nvSpPr>
          <p:cNvPr id="10" name="TextovéPole 9">
            <a:extLst>
              <a:ext uri="{FF2B5EF4-FFF2-40B4-BE49-F238E27FC236}">
                <a16:creationId xmlns:a16="http://schemas.microsoft.com/office/drawing/2014/main" id="{76E53CC6-20D3-4769-9FB7-0C7628ED1BDB}"/>
              </a:ext>
            </a:extLst>
          </p:cNvPr>
          <p:cNvSpPr txBox="1"/>
          <p:nvPr/>
        </p:nvSpPr>
        <p:spPr>
          <a:xfrm>
            <a:off x="95443" y="6119336"/>
            <a:ext cx="89336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i="1" dirty="0"/>
              <a:t>*</a:t>
            </a:r>
            <a:r>
              <a:rPr lang="cs-CZ" b="1" dirty="0"/>
              <a:t> </a:t>
            </a:r>
            <a:r>
              <a:rPr lang="cs-CZ" sz="800" b="1" i="1" dirty="0"/>
              <a:t>alokace výzev je přizpůsobena aktuálně známým čerpaným prostředkům a požadovaným prostředkům v souladu s metodikou MAS</a:t>
            </a:r>
            <a:endParaRPr lang="cs-CZ" sz="800" dirty="0"/>
          </a:p>
          <a:p>
            <a:r>
              <a:rPr lang="cs-CZ" sz="800" b="1" i="1" dirty="0"/>
              <a:t>** u OPZ je uvedena celková výše projektů včetně spoluúčasti žadatelů, u ostatních OP jde o čistou výši dotace</a:t>
            </a:r>
            <a:endParaRPr lang="cs-CZ" sz="800" dirty="0"/>
          </a:p>
          <a:p>
            <a:r>
              <a:rPr lang="cs-CZ" sz="800" b="1" i="1" dirty="0"/>
              <a:t>*** u IROP se jedná o částku dotace, která je uvedená ve smlouvě, proplaceno ale bylo finálně cca o 0,5 mil. méně, které budou patrně alokovány mezi náhradní projekty (cca 250 tis. u opatření 1 a cca 250 tis. u opatření 5)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2213315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F161DA99-D7BD-47EB-8856-D0FB903E7B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8931032"/>
              </p:ext>
            </p:extLst>
          </p:nvPr>
        </p:nvGraphicFramePr>
        <p:xfrm>
          <a:off x="323528" y="1440086"/>
          <a:ext cx="5832648" cy="4941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adpis 1">
            <a:extLst>
              <a:ext uri="{FF2B5EF4-FFF2-40B4-BE49-F238E27FC236}">
                <a16:creationId xmlns:a16="http://schemas.microsoft.com/office/drawing/2014/main" id="{8EF6D7D0-AAFD-4E08-B146-1F494A2BB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2200" b="1" cap="all" dirty="0">
                <a:solidFill>
                  <a:srgbClr val="1F497D"/>
                </a:solidFill>
                <a:ea typeface="+mn-ea"/>
                <a:cs typeface="Arial" panose="020B0604020202020204" pitchFamily="34" charset="0"/>
              </a:rPr>
              <a:t>Poskytnutá dotace za programy podle mikroregionu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B9299426-3FB7-4DF9-A08D-229459FE13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0785459"/>
              </p:ext>
            </p:extLst>
          </p:nvPr>
        </p:nvGraphicFramePr>
        <p:xfrm>
          <a:off x="4355976" y="1406526"/>
          <a:ext cx="5085159" cy="4675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60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A15F4EE9-29E9-4260-8AF3-15BA2BFE7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6518100"/>
              </p:ext>
            </p:extLst>
          </p:nvPr>
        </p:nvGraphicFramePr>
        <p:xfrm>
          <a:off x="93415" y="1578149"/>
          <a:ext cx="424847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95A12CBB-0E5A-47CF-B24F-5C5F594A43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4817039"/>
              </p:ext>
            </p:extLst>
          </p:nvPr>
        </p:nvGraphicFramePr>
        <p:xfrm>
          <a:off x="4788024" y="1556792"/>
          <a:ext cx="424847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Nadpis 1">
            <a:extLst>
              <a:ext uri="{FF2B5EF4-FFF2-40B4-BE49-F238E27FC236}">
                <a16:creationId xmlns:a16="http://schemas.microsoft.com/office/drawing/2014/main" id="{1C3B03F1-E78D-413F-A20C-43F73A4E9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2786"/>
            <a:ext cx="8229600" cy="1143000"/>
          </a:xfrm>
        </p:spPr>
        <p:txBody>
          <a:bodyPr>
            <a:normAutofit/>
          </a:bodyPr>
          <a:lstStyle/>
          <a:p>
            <a:r>
              <a:rPr lang="cs-CZ" sz="2200" b="1" cap="all" dirty="0">
                <a:solidFill>
                  <a:srgbClr val="1F497D"/>
                </a:solidFill>
                <a:ea typeface="+mn-ea"/>
                <a:cs typeface="Arial" panose="020B0604020202020204" pitchFamily="34" charset="0"/>
              </a:rPr>
              <a:t>Přehled podaných vs. Schválených projektových žádostí podle mikroregionu </a:t>
            </a:r>
          </a:p>
        </p:txBody>
      </p:sp>
    </p:spTree>
    <p:extLst>
      <p:ext uri="{BB962C8B-B14F-4D97-AF65-F5344CB8AC3E}">
        <p14:creationId xmlns:p14="http://schemas.microsoft.com/office/powerpoint/2010/main" val="3296511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2C8AD8-7C0B-4015-B7C8-B5EA3F36E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877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2400" b="1" cap="all" dirty="0">
                <a:solidFill>
                  <a:srgbClr val="1F497D"/>
                </a:solidFill>
                <a:ea typeface="+mn-ea"/>
                <a:cs typeface="Arial" panose="020B0604020202020204" pitchFamily="34" charset="0"/>
              </a:rPr>
              <a:t>Přehled rozdělených prostředků dotace v porovnání </a:t>
            </a:r>
            <a:br>
              <a:rPr lang="cs-CZ" sz="2400" b="1" cap="all" dirty="0">
                <a:solidFill>
                  <a:srgbClr val="1F497D"/>
                </a:solidFill>
                <a:ea typeface="+mn-ea"/>
                <a:cs typeface="Arial" panose="020B0604020202020204" pitchFamily="34" charset="0"/>
              </a:rPr>
            </a:br>
            <a:r>
              <a:rPr lang="cs-CZ" sz="2400" b="1" cap="all" dirty="0">
                <a:solidFill>
                  <a:srgbClr val="1F497D"/>
                </a:solidFill>
                <a:ea typeface="+mn-ea"/>
                <a:cs typeface="Arial" panose="020B0604020202020204" pitchFamily="34" charset="0"/>
              </a:rPr>
              <a:t>s počtem obyvatel mikroregionu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9636088D-41C4-4606-AF63-FAF06B9EC3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6434950"/>
              </p:ext>
            </p:extLst>
          </p:nvPr>
        </p:nvGraphicFramePr>
        <p:xfrm>
          <a:off x="17677" y="191683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C31BF593-2519-4B08-8C9B-EF2D2A5F48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8020629"/>
              </p:ext>
            </p:extLst>
          </p:nvPr>
        </p:nvGraphicFramePr>
        <p:xfrm>
          <a:off x="-111327" y="1611634"/>
          <a:ext cx="5043367" cy="4841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9636088D-41C4-4606-AF63-FAF06B9EC3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6335393"/>
              </p:ext>
            </p:extLst>
          </p:nvPr>
        </p:nvGraphicFramePr>
        <p:xfrm>
          <a:off x="4067944" y="1611635"/>
          <a:ext cx="5760640" cy="484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42801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356992"/>
            <a:ext cx="8568952" cy="742591"/>
          </a:xfrm>
        </p:spPr>
        <p:txBody>
          <a:bodyPr>
            <a:normAutofit/>
          </a:bodyPr>
          <a:lstStyle/>
          <a:p>
            <a:r>
              <a:rPr lang="cs-CZ" sz="3600" b="1" cap="all" dirty="0">
                <a:solidFill>
                  <a:schemeClr val="tx2"/>
                </a:solidFill>
                <a:cs typeface="Arial" panose="020B0604020202020204" pitchFamily="34" charset="0"/>
              </a:rPr>
              <a:t>MAPA PODPOŘENÝCH PROJEKTŮ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26769"/>
            <a:ext cx="1432560" cy="61150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9389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5410</TotalTime>
  <Words>2317</Words>
  <Application>Microsoft Office PowerPoint</Application>
  <PresentationFormat>Předvádění na obrazovce (4:3)</PresentationFormat>
  <Paragraphs>507</Paragraphs>
  <Slides>22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Motiv sady Office</vt:lpstr>
      <vt:lpstr>Prezentace aplikace PowerPoint</vt:lpstr>
      <vt:lpstr>Program</vt:lpstr>
      <vt:lpstr>PŘEHLED ČERPÁNÍ DOTACÍ VE VÝZVÁCH MAS  ZA UPLYNULÉ OBDOBÍ</vt:lpstr>
      <vt:lpstr>Prezentace aplikace PowerPoint</vt:lpstr>
      <vt:lpstr>Prezentace aplikace PowerPoint</vt:lpstr>
      <vt:lpstr>Poskytnutá dotace za programy podle mikroregionu</vt:lpstr>
      <vt:lpstr>Přehled podaných vs. Schválených projektových žádostí podle mikroregionu </vt:lpstr>
      <vt:lpstr>Přehled rozdělených prostředků dotace v porovnání  s počtem obyvatel mikroregionu </vt:lpstr>
      <vt:lpstr>MAPA PODPOŘENÝCH PROJEKTŮ</vt:lpstr>
      <vt:lpstr>MAPA PODPOŘENÝCH PROJEKTŮ NA ÚZEMÍ MAS ZUBŘÍ ZEMĚ</vt:lpstr>
      <vt:lpstr>HARMONOGRAM PLÁNOVANÝCH  VÝZEV MAS PRO ROK 2019 </vt:lpstr>
      <vt:lpstr>Harmonogram výzev MAS na rok 2019</vt:lpstr>
      <vt:lpstr>Představení rozpočtu MAS   schválení členských příspěvků</vt:lpstr>
      <vt:lpstr>Návrh financování MAS v roce 2019</vt:lpstr>
      <vt:lpstr>Rozpočtový výhled na rok 2019</vt:lpstr>
      <vt:lpstr>Návrh financování MAS v roce 2019</vt:lpstr>
      <vt:lpstr>Návrh financování MAS v roce 2019</vt:lpstr>
      <vt:lpstr>Lednová regionální diskusní setkání  se zástupci obcí</vt:lpstr>
      <vt:lpstr>LEDNOVÁ REGIONÁLNÍ DISKUSNÍ SETKÁNÍ SE ZÁSTUPCI OBCÍ</vt:lpstr>
      <vt:lpstr>LEDNOVÁ REGIONÁLNÍ DISKUSNÍ SETKÁNÍ SE ZÁSTUPCI OBCÍ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Trličíková Michala (MPSV)</dc:creator>
  <cp:lastModifiedBy>Lada Jindrová</cp:lastModifiedBy>
  <cp:revision>446</cp:revision>
  <cp:lastPrinted>2018-11-15T10:41:39Z</cp:lastPrinted>
  <dcterms:created xsi:type="dcterms:W3CDTF">2015-05-26T11:30:55Z</dcterms:created>
  <dcterms:modified xsi:type="dcterms:W3CDTF">2018-12-06T11:11:19Z</dcterms:modified>
</cp:coreProperties>
</file>