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82" r:id="rId4"/>
    <p:sldId id="258" r:id="rId5"/>
    <p:sldId id="279" r:id="rId6"/>
    <p:sldId id="280" r:id="rId7"/>
    <p:sldId id="294" r:id="rId8"/>
    <p:sldId id="299" r:id="rId9"/>
    <p:sldId id="300" r:id="rId10"/>
    <p:sldId id="284" r:id="rId11"/>
    <p:sldId id="304" r:id="rId12"/>
    <p:sldId id="291" r:id="rId13"/>
    <p:sldId id="295" r:id="rId14"/>
    <p:sldId id="301" r:id="rId15"/>
    <p:sldId id="302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6DC025"/>
    <a:srgbClr val="F3771A"/>
    <a:srgbClr val="9A5315"/>
    <a:srgbClr val="52901C"/>
    <a:srgbClr val="33CC33"/>
    <a:srgbClr val="000000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413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1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14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79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3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4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96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91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18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06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44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1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050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32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9. 3. 2017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97" name="Piál 1Zástupný symbol pro obrázek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11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25" name="Piál 1Zástupný symbol pro obrázek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9. 3. 2017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9. 3. 2017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36" name="Piál 1Zástupný symbol pro obrázek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7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9. 3. 2017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65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7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8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9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0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1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2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3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4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5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6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7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78" name="Piál 1Zástupný symbol pro obrázek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9" name="Piál 1Zástupný symbol pro obrázek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0" name="Piál 1Zástupný symbol pro obrázek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cs-CZ" smtClean="0"/>
              <a:pPr/>
              <a:t>9. 3. 2017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prv2014-vyzv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zubrizeme.cz/vyzvy-irop/" TargetMode="External"/><Relationship Id="rId5" Type="http://schemas.openxmlformats.org/officeDocument/2006/relationships/hyperlink" Target="http://www.strukturalni-fondy.cz/cs/Microsites/IROP/Integrovane-vyzvy/Integrovane-vyzvy-MAS" TargetMode="External"/><Relationship Id="rId4" Type="http://schemas.openxmlformats.org/officeDocument/2006/relationships/hyperlink" Target="http://www.zubrizeme.cz/vyzvy-pr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ubri.zeme@centrum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89851" y="1856792"/>
            <a:ext cx="8587897" cy="1828800"/>
          </a:xfrm>
        </p:spPr>
        <p:txBody>
          <a:bodyPr>
            <a:normAutofit/>
          </a:bodyPr>
          <a:lstStyle/>
          <a:p>
            <a:pPr algn="ctr"/>
            <a:r>
              <a:rPr lang="cs-CZ" sz="2700" b="1" dirty="0">
                <a:solidFill>
                  <a:srgbClr val="52901C"/>
                </a:solidFill>
              </a:rPr>
              <a:t>Příční 405, 593 01 Bystřice nad Pernštejnem</a:t>
            </a:r>
            <a:br>
              <a:rPr lang="cs-CZ" b="1" dirty="0">
                <a:solidFill>
                  <a:srgbClr val="52901C"/>
                </a:solidFill>
              </a:rPr>
            </a:br>
            <a:endParaRPr lang="cs-CZ" dirty="0"/>
          </a:p>
        </p:txBody>
      </p:sp>
      <p:sp useBgFill="1"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4820" y="2942333"/>
            <a:ext cx="6858002" cy="914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0070C0"/>
                </a:solidFill>
              </a:rPr>
              <a:t>www.zubrizeme.cz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endParaRPr lang="cs-CZ" sz="2800" b="1" dirty="0"/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800" b="1" dirty="0"/>
              <a:t>Bystřice nad Pernštejnem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800" b="1" dirty="0"/>
              <a:t>2. 3. 2017</a:t>
            </a:r>
            <a:endParaRPr lang="cs-CZ" sz="2800" b="1" i="0" dirty="0"/>
          </a:p>
        </p:txBody>
      </p:sp>
      <p:pic>
        <p:nvPicPr>
          <p:cNvPr id="7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45" y="5856674"/>
            <a:ext cx="2096215" cy="8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959636" y="363894"/>
            <a:ext cx="11232364" cy="1492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b="1" cap="small" dirty="0">
                <a:solidFill>
                  <a:schemeClr val="accent3">
                    <a:lumMod val="75000"/>
                  </a:schemeClr>
                </a:solidFill>
              </a:rPr>
              <a:t>MAS ZUBŘÍ ZEMĚ, o.p.s.  </a:t>
            </a:r>
            <a:endParaRPr lang="cs-CZ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5" name="Ovál 4"/>
          <p:cNvSpPr/>
          <p:nvPr/>
        </p:nvSpPr>
        <p:spPr>
          <a:xfrm>
            <a:off x="1306286" y="1606731"/>
            <a:ext cx="1293223" cy="7445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cap="small" dirty="0">
                <a:solidFill>
                  <a:schemeClr val="accent3">
                    <a:lumMod val="75000"/>
                  </a:schemeClr>
                </a:solidFill>
              </a:rPr>
              <a:t>Informace o formě propagace vyhlašovaných výzev</a:t>
            </a:r>
            <a:endParaRPr lang="cs-CZ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844826" y="1681163"/>
            <a:ext cx="5181070" cy="56549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3771A"/>
                </a:solidFill>
              </a:rPr>
              <a:t>PRV: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07506" y="2360130"/>
            <a:ext cx="5158407" cy="1201808"/>
          </a:xfrm>
        </p:spPr>
        <p:txBody>
          <a:bodyPr>
            <a:normAutofit/>
          </a:bodyPr>
          <a:lstStyle/>
          <a:p>
            <a:r>
              <a:rPr lang="cs-CZ" sz="1800" dirty="0">
                <a:hlinkClick r:id="rId3"/>
              </a:rPr>
              <a:t>https://www.szif.cz/cs/prv2014-vyzvy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http://www.zubrizeme.cz/vyzvy-prv/</a:t>
            </a:r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251713" y="1681163"/>
            <a:ext cx="4876535" cy="56549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3771A"/>
                </a:solidFill>
              </a:rPr>
              <a:t>IROP: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278296" y="4154556"/>
            <a:ext cx="11708295" cy="21567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b="1" u="sng" dirty="0">
                <a:solidFill>
                  <a:srgbClr val="F3771A"/>
                </a:solidFill>
              </a:rPr>
              <a:t>Společné pro všechny operační programy v období 2017 – 2023:</a:t>
            </a:r>
          </a:p>
          <a:p>
            <a:r>
              <a:rPr lang="cs-CZ" sz="1800" dirty="0"/>
              <a:t>Zpravodaj </a:t>
            </a:r>
            <a:r>
              <a:rPr lang="cs-CZ" sz="1800" dirty="0" err="1"/>
              <a:t>Bystřicko</a:t>
            </a:r>
            <a:r>
              <a:rPr lang="cs-CZ" sz="1800" dirty="0"/>
              <a:t> (měsíčník)</a:t>
            </a:r>
          </a:p>
          <a:p>
            <a:r>
              <a:rPr lang="cs-CZ" sz="1800" dirty="0"/>
              <a:t>Zpravodaj Novoměstsko (měsíčník)</a:t>
            </a:r>
          </a:p>
          <a:p>
            <a:pPr algn="just"/>
            <a:r>
              <a:rPr lang="cs-CZ" sz="1800" dirty="0"/>
              <a:t>informace MAS o dotačních příležitostech a aktualitách MAS zasílána do všech 69 obcí působících v regionu </a:t>
            </a:r>
            <a:r>
              <a:rPr lang="cs-CZ" sz="1800" dirty="0" err="1"/>
              <a:t>Bystřicko</a:t>
            </a:r>
            <a:r>
              <a:rPr lang="cs-CZ" sz="1800" dirty="0"/>
              <a:t>, Novoměstsko a </a:t>
            </a:r>
            <a:r>
              <a:rPr lang="cs-CZ" sz="1800" dirty="0" err="1"/>
              <a:t>Nedvědicko</a:t>
            </a:r>
            <a:r>
              <a:rPr lang="cs-CZ" sz="1800" dirty="0"/>
              <a:t> (možnost uveřejnění v obci dle zvážení – úřední deska, rozhlas, obchod, přeposlání informace potencionálním žadatelům, atd.)</a:t>
            </a:r>
          </a:p>
          <a:p>
            <a:endParaRPr lang="cs-CZ" sz="1800" dirty="0"/>
          </a:p>
        </p:txBody>
      </p:sp>
      <p:sp>
        <p:nvSpPr>
          <p:cNvPr id="10" name="Zástupný symbol pro obsah 8"/>
          <p:cNvSpPr txBox="1">
            <a:spLocks/>
          </p:cNvSpPr>
          <p:nvPr/>
        </p:nvSpPr>
        <p:spPr>
          <a:xfrm>
            <a:off x="6025896" y="2246659"/>
            <a:ext cx="5695122" cy="164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u="sng" dirty="0">
                <a:hlinkClick r:id="rId5"/>
              </a:rPr>
              <a:t>http://www.strukturalni-fondy.cz/cs/Microsites/IROP/Integrovane-vyzvy/Integrovane-vyzvy-MAS</a:t>
            </a:r>
            <a:endParaRPr lang="cs-CZ" sz="1800" u="sng" dirty="0"/>
          </a:p>
          <a:p>
            <a:r>
              <a:rPr lang="cs-CZ" sz="1800" dirty="0">
                <a:hlinkClick r:id="rId6"/>
              </a:rPr>
              <a:t>http://www.zubrizeme.cz/vyzvy-irop/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263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6" y="201703"/>
            <a:ext cx="11551946" cy="750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900" b="1" cap="small" dirty="0">
                <a:solidFill>
                  <a:schemeClr val="accent3">
                    <a:lumMod val="75000"/>
                  </a:schemeClr>
                </a:solidFill>
              </a:rPr>
              <a:t>Financování MAS Zubří země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7838" y="952449"/>
            <a:ext cx="11666441" cy="549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2013 - 2015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krajské dotace na provoz a evropské dotace z PRV, OPTP na tvorbu strategie a projekt spolupráce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</a:t>
            </a:r>
            <a:r>
              <a:rPr lang="cs-CZ" b="1" dirty="0" err="1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Bystřicko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93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dotací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města Bystřice n. P.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zdarma kancelář, k dispozici služební auto</a:t>
            </a:r>
          </a:p>
          <a:p>
            <a:pPr marL="64008" indent="0">
              <a:buNone/>
            </a:pPr>
            <a:r>
              <a:rPr lang="cs-CZ" b="1" dirty="0">
                <a:solidFill>
                  <a:srgbClr val="F3771A"/>
                </a:solidFill>
                <a:ea typeface="Calibri"/>
                <a:cs typeface="Times New Roman"/>
              </a:rPr>
              <a:t>2016</a:t>
            </a:r>
            <a:endParaRPr lang="cs-CZ" b="1" dirty="0"/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krajská dotace 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evropská dotace z IROP 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na provoz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</a:t>
            </a:r>
            <a:r>
              <a:rPr lang="cs-CZ" b="1" dirty="0" err="1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Bystřicko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45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dotací</a:t>
            </a:r>
          </a:p>
          <a:p>
            <a:pPr lvl="1"/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Novoměstsko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15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Městys Nedvědice – </a:t>
            </a:r>
            <a:r>
              <a:rPr lang="cs-CZ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5 tis. Kč </a:t>
            </a:r>
            <a:r>
              <a:rPr lang="cs-CZ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dotace z IROP</a:t>
            </a:r>
          </a:p>
          <a:p>
            <a:pPr lvl="1"/>
            <a:endParaRPr lang="cs-CZ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3610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small" dirty="0">
                <a:solidFill>
                  <a:schemeClr val="accent3">
                    <a:lumMod val="75000"/>
                  </a:schemeClr>
                </a:solidFill>
              </a:rPr>
              <a:t>Financování MAS Zubří země pro rok </a:t>
            </a:r>
            <a:r>
              <a:rPr lang="cs-CZ" b="1" cap="small" dirty="0">
                <a:solidFill>
                  <a:srgbClr val="F3771A"/>
                </a:solidFill>
              </a:rPr>
              <a:t>2017</a:t>
            </a:r>
            <a:endParaRPr lang="cs-CZ" dirty="0">
              <a:solidFill>
                <a:srgbClr val="F3771A"/>
              </a:solidFill>
            </a:endParaRPr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630874" y="1695450"/>
            <a:ext cx="10296206" cy="4229100"/>
          </a:xfrm>
        </p:spPr>
        <p:txBody>
          <a:bodyPr>
            <a:normAutofit/>
          </a:bodyPr>
          <a:lstStyle/>
          <a:p>
            <a:pPr lvl="1" algn="just"/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krajská dotace </a:t>
            </a:r>
            <a:r>
              <a:rPr lang="en-US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en-US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evropská dotace z IROP </a:t>
            </a:r>
            <a:r>
              <a:rPr lang="en-US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na provoz</a:t>
            </a:r>
          </a:p>
          <a:p>
            <a:pPr lvl="1" algn="just"/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</a:t>
            </a:r>
            <a:r>
              <a:rPr lang="cs-CZ" sz="2400" b="1" dirty="0" err="1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Bystřicko</a:t>
            </a:r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45 tis. Kč  </a:t>
            </a:r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dotací</a:t>
            </a:r>
          </a:p>
          <a:p>
            <a:pPr lvl="1" algn="just"/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Novoměstsko – </a:t>
            </a:r>
            <a:r>
              <a:rPr lang="cs-CZ" sz="24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45 tis. Kč </a:t>
            </a:r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dotací</a:t>
            </a:r>
          </a:p>
          <a:p>
            <a:pPr lvl="1" algn="just"/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podpora Mikroregionu Pernštejn - </a:t>
            </a:r>
            <a:r>
              <a:rPr lang="cs-CZ" sz="2400" b="1" dirty="0">
                <a:solidFill>
                  <a:srgbClr val="6DC02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dar ve výši 10 tis. Kč               </a:t>
            </a:r>
            <a:r>
              <a:rPr lang="cs-CZ" sz="2400" b="1" dirty="0">
                <a:solidFill>
                  <a:srgbClr val="9A531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spolufinancování dotací</a:t>
            </a:r>
            <a:endParaRPr lang="cs-CZ" sz="2400" b="1" dirty="0">
              <a:solidFill>
                <a:srgbClr val="9A5315"/>
              </a:solidFill>
            </a:endParaRPr>
          </a:p>
        </p:txBody>
      </p:sp>
      <p:pic>
        <p:nvPicPr>
          <p:cNvPr id="5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7714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>
                <a:solidFill>
                  <a:srgbClr val="52901C"/>
                </a:solidFill>
              </a:rPr>
              <a:t>Rozpočet na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3" y="1375793"/>
            <a:ext cx="10377369" cy="488239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400" b="1" u="sng" dirty="0">
                <a:solidFill>
                  <a:srgbClr val="F3771A"/>
                </a:solidFill>
              </a:rPr>
              <a:t>PŘÍJMY:</a:t>
            </a:r>
            <a:r>
              <a:rPr lang="cs-CZ" sz="3400" b="1" dirty="0">
                <a:solidFill>
                  <a:srgbClr val="F3771A"/>
                </a:solidFill>
              </a:rPr>
              <a:t> </a:t>
            </a:r>
            <a:r>
              <a:rPr lang="cs-CZ" sz="3400" dirty="0">
                <a:solidFill>
                  <a:srgbClr val="F3771A"/>
                </a:solidFill>
              </a:rPr>
              <a:t>2 177 000 Kč</a:t>
            </a:r>
          </a:p>
          <a:p>
            <a:r>
              <a:rPr lang="cs-CZ" sz="2900" b="1" dirty="0"/>
              <a:t>Dary: </a:t>
            </a:r>
            <a:r>
              <a:rPr lang="cs-CZ" sz="2900" dirty="0">
                <a:solidFill>
                  <a:srgbClr val="6DC025"/>
                </a:solidFill>
              </a:rPr>
              <a:t>135 542 Kč </a:t>
            </a:r>
            <a:r>
              <a:rPr lang="cs-CZ" sz="2900" dirty="0"/>
              <a:t>(MB 45 tis. Kč, MN 45 tis. Kč, Nedvědice 10 tis. Kč, ostatní 35,5 tis. Kč)</a:t>
            </a:r>
          </a:p>
          <a:p>
            <a:r>
              <a:rPr lang="cs-CZ" sz="2900" b="1" dirty="0"/>
              <a:t>Dotace IROP pro MAS: </a:t>
            </a:r>
            <a:r>
              <a:rPr lang="cs-CZ" sz="2900" dirty="0">
                <a:solidFill>
                  <a:srgbClr val="6DC025"/>
                </a:solidFill>
              </a:rPr>
              <a:t>1 961 750 Kč </a:t>
            </a:r>
            <a:r>
              <a:rPr lang="cs-CZ" sz="2900" dirty="0"/>
              <a:t>(95% dotace)</a:t>
            </a:r>
          </a:p>
          <a:p>
            <a:r>
              <a:rPr lang="cs-CZ" sz="2900" b="1" dirty="0"/>
              <a:t>Dotace pro MAS z Kraje Vysočina: </a:t>
            </a:r>
            <a:r>
              <a:rPr lang="cs-CZ" sz="2900" dirty="0">
                <a:solidFill>
                  <a:srgbClr val="6DC025"/>
                </a:solidFill>
              </a:rPr>
              <a:t>76 000 Kč </a:t>
            </a:r>
            <a:r>
              <a:rPr lang="cs-CZ" sz="2900" dirty="0"/>
              <a:t>(80% dotace)</a:t>
            </a:r>
          </a:p>
          <a:p>
            <a:r>
              <a:rPr lang="cs-CZ" sz="2900" b="1" dirty="0"/>
              <a:t>Zapojení zůstatku z roku 2016: </a:t>
            </a:r>
            <a:r>
              <a:rPr lang="cs-CZ" sz="2900" dirty="0">
                <a:solidFill>
                  <a:srgbClr val="6DC025"/>
                </a:solidFill>
              </a:rPr>
              <a:t>3 708 Kč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400" b="1" u="sng" dirty="0">
                <a:solidFill>
                  <a:srgbClr val="F3771A"/>
                </a:solidFill>
              </a:rPr>
              <a:t>VÝDAJE:</a:t>
            </a:r>
            <a:r>
              <a:rPr lang="cs-CZ" sz="3400" b="1" dirty="0">
                <a:solidFill>
                  <a:srgbClr val="F3771A"/>
                </a:solidFill>
              </a:rPr>
              <a:t> </a:t>
            </a:r>
            <a:r>
              <a:rPr lang="cs-CZ" sz="3400" dirty="0">
                <a:solidFill>
                  <a:srgbClr val="F3771A"/>
                </a:solidFill>
              </a:rPr>
              <a:t>2 177 200 Kč</a:t>
            </a:r>
          </a:p>
          <a:p>
            <a:pPr marL="0" indent="0">
              <a:buNone/>
            </a:pPr>
            <a:r>
              <a:rPr lang="cs-CZ" sz="2900" b="1" dirty="0"/>
              <a:t>Náklady MAS hrazené z IROP: </a:t>
            </a:r>
            <a:r>
              <a:rPr lang="cs-CZ" sz="2900" b="1" dirty="0">
                <a:solidFill>
                  <a:srgbClr val="6DC025"/>
                </a:solidFill>
              </a:rPr>
              <a:t>2 065 000 Kč</a:t>
            </a:r>
          </a:p>
          <a:p>
            <a:r>
              <a:rPr lang="cs-CZ" sz="2900" dirty="0"/>
              <a:t>mzdové náklady: </a:t>
            </a:r>
            <a:r>
              <a:rPr lang="cs-CZ" sz="2900" dirty="0">
                <a:solidFill>
                  <a:srgbClr val="6DC025"/>
                </a:solidFill>
              </a:rPr>
              <a:t>1 430 000 Kč, </a:t>
            </a:r>
            <a:r>
              <a:rPr lang="cs-CZ" sz="2900" dirty="0"/>
              <a:t>pronájem kanceláří: </a:t>
            </a:r>
            <a:r>
              <a:rPr lang="cs-CZ" sz="2900" dirty="0">
                <a:solidFill>
                  <a:srgbClr val="6DC025"/>
                </a:solidFill>
              </a:rPr>
              <a:t>60 800 Kč, </a:t>
            </a:r>
            <a:r>
              <a:rPr lang="cs-CZ" sz="2900" dirty="0"/>
              <a:t>osobní automobil: </a:t>
            </a:r>
            <a:r>
              <a:rPr lang="cs-CZ" sz="2900" dirty="0">
                <a:solidFill>
                  <a:srgbClr val="6DC025"/>
                </a:solidFill>
              </a:rPr>
              <a:t>350 000 Kč</a:t>
            </a:r>
          </a:p>
          <a:p>
            <a:r>
              <a:rPr lang="cs-CZ" sz="2900" dirty="0">
                <a:solidFill>
                  <a:srgbClr val="9A5315"/>
                </a:solidFill>
              </a:rPr>
              <a:t>další výdaje: pohonné hmoty, kancelářské potřeby, semináře pro žadatele, propagační materiály, apod.</a:t>
            </a:r>
          </a:p>
          <a:p>
            <a:pPr marL="0" indent="0">
              <a:buNone/>
            </a:pPr>
            <a:r>
              <a:rPr lang="cs-CZ" sz="2900" b="1" dirty="0"/>
              <a:t>Náklady MAS hrazené z Kraje Vysočina: </a:t>
            </a:r>
            <a:r>
              <a:rPr lang="cs-CZ" sz="2900" b="1" dirty="0">
                <a:solidFill>
                  <a:srgbClr val="6DC025"/>
                </a:solidFill>
              </a:rPr>
              <a:t>95 000 Kč</a:t>
            </a:r>
          </a:p>
          <a:p>
            <a:r>
              <a:rPr lang="cs-CZ" sz="2900" dirty="0"/>
              <a:t>Pojištění majetku, servis auta, externí audit, cestovné, vzdělávání zaměstnanců, apod.</a:t>
            </a:r>
            <a:endParaRPr lang="cs-CZ" sz="2900" dirty="0">
              <a:solidFill>
                <a:srgbClr val="9A5315"/>
              </a:solidFill>
            </a:endParaRPr>
          </a:p>
          <a:p>
            <a:endParaRPr lang="cs-CZ" dirty="0">
              <a:solidFill>
                <a:srgbClr val="9A5315"/>
              </a:solidFill>
            </a:endParaRPr>
          </a:p>
          <a:p>
            <a:endParaRPr lang="cs-CZ" dirty="0">
              <a:solidFill>
                <a:srgbClr val="6DC025"/>
              </a:solidFill>
            </a:endParaRPr>
          </a:p>
          <a:p>
            <a:endParaRPr lang="cs-CZ" dirty="0">
              <a:solidFill>
                <a:srgbClr val="6DC025"/>
              </a:solidFill>
            </a:endParaRPr>
          </a:p>
          <a:p>
            <a:endParaRPr lang="cs-CZ" dirty="0">
              <a:solidFill>
                <a:srgbClr val="6DC025"/>
              </a:solidFill>
            </a:endParaRPr>
          </a:p>
          <a:p>
            <a:endParaRPr lang="cs-CZ" dirty="0">
              <a:solidFill>
                <a:srgbClr val="6DC025"/>
              </a:solidFill>
            </a:endParaRPr>
          </a:p>
          <a:p>
            <a:endParaRPr lang="cs-CZ" dirty="0">
              <a:solidFill>
                <a:srgbClr val="6DC025"/>
              </a:solidFill>
            </a:endParaRPr>
          </a:p>
          <a:p>
            <a:endParaRPr lang="cs-CZ" dirty="0"/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58" y="6131532"/>
            <a:ext cx="1703980" cy="72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226504"/>
            <a:ext cx="10058402" cy="79395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KONTAKT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9901" y="1174459"/>
            <a:ext cx="10133713" cy="480724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800" b="1" dirty="0"/>
              <a:t>MAS Zubří země, o.p.s.</a:t>
            </a:r>
          </a:p>
          <a:p>
            <a:pPr marL="114300" indent="0">
              <a:buNone/>
            </a:pPr>
            <a:r>
              <a:rPr lang="cs-CZ" dirty="0"/>
              <a:t>Příční 405, 593 01 Bystřice nad Pernštejnem</a:t>
            </a:r>
          </a:p>
          <a:p>
            <a:pPr marL="114300" indent="0">
              <a:buNone/>
            </a:pPr>
            <a:r>
              <a:rPr lang="cs-CZ" dirty="0"/>
              <a:t>Ing. Jarmila Zemanová	</a:t>
            </a:r>
          </a:p>
          <a:p>
            <a:pPr marL="114300" indent="0">
              <a:buNone/>
            </a:pPr>
            <a:r>
              <a:rPr lang="cs-CZ" dirty="0">
                <a:solidFill>
                  <a:srgbClr val="0070C0"/>
                </a:solidFill>
                <a:hlinkClick r:id="rId3"/>
              </a:rPr>
              <a:t>zubri.zeme@centrum.cz</a:t>
            </a:r>
            <a:endParaRPr lang="cs-CZ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cs-CZ" dirty="0"/>
              <a:t>tel.: 566 590 394, 731 575 342</a:t>
            </a:r>
          </a:p>
          <a:p>
            <a:pPr marL="114300" indent="0">
              <a:buNone/>
            </a:pPr>
            <a:r>
              <a:rPr lang="cs-CZ" dirty="0">
                <a:solidFill>
                  <a:srgbClr val="0070C0"/>
                </a:solidFill>
              </a:rPr>
              <a:t>www.zubrizeme.cz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sz="3200" b="1" spc="3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cs-CZ" sz="3200" b="1" spc="300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44" y="5405227"/>
            <a:ext cx="5616624" cy="93052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94682" y="5005117"/>
            <a:ext cx="4924150" cy="40011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DĚKUJI ZA POZORNOST</a:t>
            </a:r>
          </a:p>
        </p:txBody>
      </p:sp>
      <p:pic>
        <p:nvPicPr>
          <p:cNvPr id="6" name="Picture 6" descr="schvalene_logo_zubri_ze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11" y="5647407"/>
            <a:ext cx="1460186" cy="62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14716" y="156209"/>
            <a:ext cx="6482899" cy="73374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000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Území MAS Zubří země</a:t>
            </a:r>
            <a:endParaRPr lang="cs-CZ" sz="4000" b="1" i="0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314715" y="1038548"/>
            <a:ext cx="6482899" cy="202576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cs-CZ" sz="1800" dirty="0"/>
              <a:t>východní část Českomoravské vrchoviny, periferní část Kraje Vysočina, CHKO Žďárské vrchy 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609,04 km</a:t>
            </a:r>
            <a:r>
              <a:rPr lang="cs-CZ" sz="1800" baseline="30000" dirty="0"/>
              <a:t>2</a:t>
            </a:r>
            <a:endParaRPr lang="cs-CZ" sz="1800" dirty="0"/>
          </a:p>
          <a:p>
            <a:pPr>
              <a:spcBef>
                <a:spcPts val="600"/>
              </a:spcBef>
            </a:pPr>
            <a:r>
              <a:rPr lang="cs-CZ" sz="1800" dirty="0"/>
              <a:t>69 obcí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solidFill>
                  <a:srgbClr val="9A5315"/>
                </a:solidFill>
              </a:rPr>
              <a:t>39 815 obyvatel – </a:t>
            </a:r>
            <a:r>
              <a:rPr lang="cs-CZ" sz="1800" b="1" dirty="0">
                <a:solidFill>
                  <a:srgbClr val="F3771A"/>
                </a:solidFill>
              </a:rPr>
              <a:t>3. největší MAS v Kraji Vysočina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Hlavní centra MAS</a:t>
            </a:r>
          </a:p>
          <a:p>
            <a:pPr>
              <a:spcBef>
                <a:spcPts val="600"/>
              </a:spcBef>
              <a:buNone/>
            </a:pPr>
            <a:r>
              <a:rPr lang="cs-CZ" sz="1200" dirty="0"/>
              <a:t>	</a:t>
            </a:r>
            <a:r>
              <a:rPr lang="cs-CZ" sz="1500" dirty="0"/>
              <a:t>Nové Město na Moravě, Bystřice nad Pernštejnem, Nedvědice</a:t>
            </a:r>
            <a:endParaRPr lang="cs-CZ" sz="1300" dirty="0"/>
          </a:p>
          <a:p>
            <a:pPr>
              <a:buNone/>
            </a:pPr>
            <a:endParaRPr lang="cs-CZ" sz="1400" dirty="0"/>
          </a:p>
        </p:txBody>
      </p:sp>
      <p:pic>
        <p:nvPicPr>
          <p:cNvPr id="5" name="Obrázek 4" descr="MAS_orp_mikro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6" b="707"/>
          <a:stretch/>
        </p:blipFill>
        <p:spPr bwMode="auto">
          <a:xfrm>
            <a:off x="6678700" y="922846"/>
            <a:ext cx="5252553" cy="5131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6802752" y="863062"/>
            <a:ext cx="1380226" cy="617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 descr="C:\Documents and Settings\User\Local Settings\Temporary Internet Files\Content.Word\MAS_celé území_4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22" t="5385" r="3424" b="54442"/>
          <a:stretch/>
        </p:blipFill>
        <p:spPr bwMode="auto">
          <a:xfrm>
            <a:off x="1708603" y="3180019"/>
            <a:ext cx="3695121" cy="2990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314716" y="156209"/>
            <a:ext cx="7440322" cy="73374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000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Činnost MAS Zubří země</a:t>
            </a:r>
            <a:endParaRPr lang="cs-CZ" sz="4000" b="1" i="0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480199" y="1038548"/>
            <a:ext cx="1380226" cy="617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2986" y="1124744"/>
            <a:ext cx="11298953" cy="5376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2800" b="1" dirty="0">
                <a:solidFill>
                  <a:srgbClr val="F3771A"/>
                </a:solidFill>
              </a:rPr>
              <a:t>2014 - 2015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rozdělení 100.000,- Kč na drobné akce v rámci tréninkové výzvy </a:t>
            </a:r>
            <a:r>
              <a:rPr lang="en-US" sz="1700" dirty="0"/>
              <a:t>(</a:t>
            </a:r>
            <a:r>
              <a:rPr lang="cs-CZ" sz="1700" dirty="0"/>
              <a:t>ZŠ a MŠ Vír, Sdružení při škole Strážek, Obec Rozsochy, Obec Věžná, TJ Sokol Prosetín, Zámecký statek </a:t>
            </a:r>
            <a:r>
              <a:rPr lang="cs-CZ" sz="1700" dirty="0" err="1"/>
              <a:t>o.s</a:t>
            </a:r>
            <a:r>
              <a:rPr lang="cs-CZ" sz="1700" dirty="0"/>
              <a:t>., Městys Nedvědice</a:t>
            </a:r>
            <a:r>
              <a:rPr lang="en-US" sz="1700" dirty="0">
                <a:solidFill>
                  <a:srgbClr val="9A5315"/>
                </a:solidFill>
              </a:rPr>
              <a:t>)</a:t>
            </a:r>
            <a:r>
              <a:rPr lang="cs-CZ" sz="1700" dirty="0">
                <a:solidFill>
                  <a:srgbClr val="FF0000"/>
                </a:solidFill>
              </a:rPr>
              <a:t>  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realizace vlastních projektů spolupráce</a:t>
            </a:r>
            <a:r>
              <a:rPr lang="cs-CZ" sz="1800" b="1" dirty="0"/>
              <a:t> </a:t>
            </a:r>
            <a:r>
              <a:rPr lang="cs-CZ" sz="1800" dirty="0"/>
              <a:t>např. </a:t>
            </a:r>
            <a:r>
              <a:rPr lang="cs-CZ" sz="1800" b="1" dirty="0"/>
              <a:t>Znám křišťálovou studánku…. </a:t>
            </a:r>
            <a:r>
              <a:rPr lang="en-US" sz="1700" dirty="0"/>
              <a:t>(</a:t>
            </a:r>
            <a:r>
              <a:rPr lang="cs-CZ" sz="1700" dirty="0"/>
              <a:t>spolupráce se školami, obcemi a SDH: Bystřice n. P., Dolní Rožínka, Prosetín, Rožná, Rozsochy, Štěpánov n. S., Ubušínek, Vír, Nedvědice</a:t>
            </a:r>
            <a:r>
              <a:rPr lang="en-US" sz="1700" dirty="0"/>
              <a:t>)</a:t>
            </a:r>
            <a:endParaRPr lang="cs-CZ" sz="1600" dirty="0"/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cs-CZ" sz="2800" b="1" dirty="0">
                <a:solidFill>
                  <a:srgbClr val="F3771A"/>
                </a:solidFill>
              </a:rPr>
              <a:t>2016 - 2023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získávání a rozdělování finančních prostředků přímo v regionu </a:t>
            </a:r>
            <a:r>
              <a:rPr lang="cs-CZ" sz="1800" dirty="0"/>
              <a:t>podle jeho skutečných potřeb na základě předem připravené a regionem schválené strategie komunitně vedeného místního rozvoje (SCLLD),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/>
              <a:t>rozdělování finanční prostředků z IROP, </a:t>
            </a:r>
            <a:r>
              <a:rPr lang="cs-CZ" sz="1900" b="1" dirty="0">
                <a:solidFill>
                  <a:srgbClr val="9A5315"/>
                </a:solidFill>
              </a:rPr>
              <a:t>PRV, OPZ a OPŽP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>
                <a:solidFill>
                  <a:srgbClr val="9A5315"/>
                </a:solidFill>
              </a:rPr>
              <a:t>poradenství a metodická podpora žadatelům o dotaci z IROP, PRV, OPZ a OPŽP</a:t>
            </a:r>
          </a:p>
          <a:p>
            <a:pPr lvl="1" algn="just">
              <a:lnSpc>
                <a:spcPct val="120000"/>
              </a:lnSpc>
            </a:pPr>
            <a:r>
              <a:rPr lang="cs-CZ" sz="1900" b="1" dirty="0">
                <a:solidFill>
                  <a:srgbClr val="9A5315"/>
                </a:solidFill>
              </a:rPr>
              <a:t>poradenství a metodická podpora žadatelům o dotaci z OP VVV </a:t>
            </a:r>
            <a:r>
              <a:rPr lang="en-US" sz="1900" b="1" dirty="0">
                <a:solidFill>
                  <a:srgbClr val="9A5315"/>
                </a:solidFill>
              </a:rPr>
              <a:t>(</a:t>
            </a:r>
            <a:r>
              <a:rPr lang="cs-CZ" sz="1900" b="1" dirty="0">
                <a:solidFill>
                  <a:srgbClr val="9A5315"/>
                </a:solidFill>
              </a:rPr>
              <a:t>šablony</a:t>
            </a:r>
            <a:r>
              <a:rPr lang="en-US" sz="1900" b="1" dirty="0"/>
              <a:t>)</a:t>
            </a: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449827"/>
              </p:ext>
            </p:extLst>
          </p:nvPr>
        </p:nvGraphicFramePr>
        <p:xfrm>
          <a:off x="285386" y="1489883"/>
          <a:ext cx="11474814" cy="4326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7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8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Programový rámec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Opatření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Podpora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Celkem</a:t>
                      </a:r>
                      <a:r>
                        <a:rPr lang="cs-CZ" sz="1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způsobilé výdaje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1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IROP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 Podpora bezpečnosti a komfortu nemotorové a hromadné dopravy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22 607,00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23 796,82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Zlepšování schopnosti reakce na mimořádné události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3 894,73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Podpora infrastruktury pro sociální služby</a:t>
                      </a:r>
                      <a:endParaRPr lang="cs-CZ" sz="12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11 800,00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12 421,07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Investice do zázemí sociálních podniků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2 421,06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Investice do kapacit a modernizace vybavení škol</a:t>
                      </a:r>
                      <a:endParaRPr lang="cs-CZ" sz="12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12 947,39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Investice do kvality územního a rozvojového plánování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789,47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17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53 457,00</a:t>
                      </a:r>
                      <a:endParaRPr lang="cs-CZ" sz="1600" b="1" i="0" u="none" strike="noStrike" dirty="0">
                        <a:solidFill>
                          <a:srgbClr val="F3771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lang="cs-CZ" sz="1800" b="1" kern="1200" baseline="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516">
                <a:tc rowSpan="5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OPZ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Podpora zaměstnanosti a zaměstnatelnosti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3 825,00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Podpora aktivit v rámci sociálních služeb a sociálního začleňování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4 250,00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11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Podpora prorodinných opatření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1 473,90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1 734,00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Zakládání a rozšiřování činností sociálních podniků</a:t>
                      </a:r>
                      <a:endParaRPr lang="cs-CZ" sz="12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11 248,90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13 234,00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594" y="6185927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2"/>
          <p:cNvSpPr txBox="1">
            <a:spLocks/>
          </p:cNvSpPr>
          <p:nvPr/>
        </p:nvSpPr>
        <p:spPr>
          <a:xfrm>
            <a:off x="234586" y="252794"/>
            <a:ext cx="11525614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l-PL" sz="2700" b="1" cap="small" dirty="0">
                <a:solidFill>
                  <a:schemeClr val="accent3">
                    <a:lumMod val="75000"/>
                  </a:schemeClr>
                </a:solidFill>
              </a:rPr>
              <a:t>Alokace MAS </a:t>
            </a:r>
            <a:r>
              <a:rPr lang="cs-CZ" sz="2700" b="1" cap="small" dirty="0">
                <a:solidFill>
                  <a:srgbClr val="52901C"/>
                </a:solidFill>
              </a:rPr>
              <a:t>Zubří země 2016 – 2023</a:t>
            </a:r>
            <a:r>
              <a:rPr lang="pl-PL" sz="2600" b="1" cap="small" dirty="0">
                <a:solidFill>
                  <a:srgbClr val="52901C"/>
                </a:solidFill>
              </a:rPr>
              <a:t> </a:t>
            </a:r>
            <a:r>
              <a:rPr lang="pl-PL" sz="1900" b="1" cap="small" dirty="0">
                <a:solidFill>
                  <a:schemeClr val="accent3">
                    <a:lumMod val="75000"/>
                  </a:schemeClr>
                </a:solidFill>
              </a:rPr>
              <a:t>(tis. Kč)</a:t>
            </a:r>
            <a:endParaRPr lang="cs-CZ" sz="1900" b="1" cap="smal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5386" y="1043737"/>
            <a:ext cx="606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4 Programové rámce: IROP, PRV, OPZ a OPŽP</a:t>
            </a:r>
          </a:p>
        </p:txBody>
      </p:sp>
    </p:spTree>
    <p:extLst>
      <p:ext uri="{BB962C8B-B14F-4D97-AF65-F5344CB8AC3E}">
        <p14:creationId xmlns:p14="http://schemas.microsoft.com/office/powerpoint/2010/main" val="39805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805526"/>
              </p:ext>
            </p:extLst>
          </p:nvPr>
        </p:nvGraphicFramePr>
        <p:xfrm>
          <a:off x="234586" y="1137155"/>
          <a:ext cx="11698913" cy="4788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8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Programový rámec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err="1">
                          <a:effectLst/>
                        </a:rPr>
                        <a:t>Fiche</a:t>
                      </a:r>
                      <a:r>
                        <a:rPr lang="cs-CZ" sz="1400" u="none" strike="noStrike" dirty="0">
                          <a:effectLst/>
                        </a:rPr>
                        <a:t>/opatření CLLD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Podpora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Celkem</a:t>
                      </a:r>
                      <a:r>
                        <a:rPr lang="cs-CZ" sz="1400" b="1" i="0" u="none" strike="noStrike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způsobilé výdaje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16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PRV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Modernizace zemědělského podnikání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Modernizace zpracování zemědělských produktů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Investice do sítě le</a:t>
                      </a:r>
                      <a:r>
                        <a:rPr lang="cs-CZ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sníc</a:t>
                      </a: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 cest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2 222,21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Opravy a budování sítě polních cest</a:t>
                      </a:r>
                      <a:endParaRPr lang="cs-CZ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555,56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Podpora ekologické stability</a:t>
                      </a:r>
                      <a:endParaRPr lang="cs-CZ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Modernizace nezemědělského podnikání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22 666,67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Posilování ekologické stability lesů</a:t>
                      </a:r>
                      <a:endParaRPr lang="cs-CZ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Podpora neprodukčních funkcí lesů</a:t>
                      </a:r>
                      <a:endParaRPr lang="cs-CZ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6DC0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Zvyšování konkurenceschopnosti lesního hospodářství a navazujících oborů</a:t>
                      </a:r>
                      <a:endParaRPr lang="cs-CZ" sz="1400" b="1" dirty="0">
                        <a:solidFill>
                          <a:srgbClr val="6DC0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3 645,69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7 291,38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Podpora aktivit komunitně vedeného místního rozvoje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1 519,42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1 688,25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516"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Celkem</a:t>
                      </a: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33 365,11</a:t>
                      </a:r>
                      <a:endParaRPr lang="cs-CZ" sz="1800" dirty="0">
                        <a:solidFill>
                          <a:srgbClr val="F3771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>
                          <a:solidFill>
                            <a:srgbClr val="F3771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57 924,07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0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u="none" strike="noStrike" dirty="0">
                          <a:effectLst/>
                        </a:rPr>
                        <a:t>OPŽP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Posilování přirozených funkcí krajiny</a:t>
                      </a:r>
                      <a:endParaRPr lang="cs-CZ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r>
                        <a:rPr lang="cs-CZ" sz="16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546</a:t>
                      </a:r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,00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8 877,64</a:t>
                      </a:r>
                      <a:endParaRPr lang="cs-CZ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07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u="none" strike="noStrike" kern="1200" cap="all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41" marR="41341" marT="0" marB="0" anchor="ctr"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105 617,01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3771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136 306,25</a:t>
                      </a:r>
                    </a:p>
                  </a:txBody>
                  <a:tcPr marL="9525" marR="9525" marT="9525" marB="0" anchor="ctr">
                    <a:solidFill>
                      <a:srgbClr val="F377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34585" y="201704"/>
            <a:ext cx="11698913" cy="549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l-PL" sz="3200" b="1" cap="small" dirty="0">
                <a:solidFill>
                  <a:schemeClr val="accent3">
                    <a:lumMod val="75000"/>
                  </a:schemeClr>
                </a:solidFill>
              </a:rPr>
              <a:t>Alokace MAS </a:t>
            </a:r>
            <a:r>
              <a:rPr lang="cs-CZ" sz="3200" b="1" cap="small" dirty="0">
                <a:solidFill>
                  <a:srgbClr val="52901C"/>
                </a:solidFill>
              </a:rPr>
              <a:t>Zubří země 2016 – 2023</a:t>
            </a:r>
            <a:r>
              <a:rPr lang="pl-PL" sz="3200" b="1" cap="small" dirty="0">
                <a:solidFill>
                  <a:srgbClr val="52901C"/>
                </a:solidFill>
              </a:rPr>
              <a:t> </a:t>
            </a:r>
            <a:r>
              <a:rPr lang="pl-PL" sz="2400" b="1" cap="small" dirty="0">
                <a:solidFill>
                  <a:schemeClr val="accent3">
                    <a:lumMod val="75000"/>
                  </a:schemeClr>
                </a:solidFill>
              </a:rPr>
              <a:t>(tis. Kč)</a:t>
            </a:r>
            <a:endParaRPr lang="cs-CZ" sz="2400" b="1" cap="smal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383" y="0"/>
            <a:ext cx="10058402" cy="1219200"/>
          </a:xfrm>
        </p:spPr>
        <p:txBody>
          <a:bodyPr>
            <a:normAutofit/>
          </a:bodyPr>
          <a:lstStyle/>
          <a:p>
            <a:r>
              <a:rPr lang="pl-PL" sz="2400" b="1" cap="small" dirty="0">
                <a:solidFill>
                  <a:schemeClr val="accent3">
                    <a:lumMod val="75000"/>
                  </a:schemeClr>
                </a:solidFill>
              </a:rPr>
              <a:t>HARMONOGRAM VÝZEV MAS pro rok 2017 </a:t>
            </a:r>
            <a:r>
              <a:rPr lang="pl-PL" sz="1400" b="1" cap="small" dirty="0">
                <a:solidFill>
                  <a:schemeClr val="accent3">
                    <a:lumMod val="75000"/>
                  </a:schemeClr>
                </a:solidFill>
              </a:rPr>
              <a:t>(prv, irop, opz, opžp)</a:t>
            </a:r>
            <a:br>
              <a:rPr lang="cs-CZ" sz="2800" b="1" cap="small" dirty="0">
                <a:solidFill>
                  <a:schemeClr val="accent3">
                    <a:lumMod val="75000"/>
                  </a:schemeClr>
                </a:solidFill>
              </a:rPr>
            </a:b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931648"/>
              </p:ext>
            </p:extLst>
          </p:nvPr>
        </p:nvGraphicFramePr>
        <p:xfrm>
          <a:off x="345231" y="833887"/>
          <a:ext cx="11581158" cy="592753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28343">
                  <a:extLst>
                    <a:ext uri="{9D8B030D-6E8A-4147-A177-3AD203B41FA5}">
                      <a16:colId xmlns:a16="http://schemas.microsoft.com/office/drawing/2014/main" val="1401634268"/>
                    </a:ext>
                  </a:extLst>
                </a:gridCol>
                <a:gridCol w="664743">
                  <a:extLst>
                    <a:ext uri="{9D8B030D-6E8A-4147-A177-3AD203B41FA5}">
                      <a16:colId xmlns:a16="http://schemas.microsoft.com/office/drawing/2014/main" val="143452775"/>
                    </a:ext>
                  </a:extLst>
                </a:gridCol>
                <a:gridCol w="6128318">
                  <a:extLst>
                    <a:ext uri="{9D8B030D-6E8A-4147-A177-3AD203B41FA5}">
                      <a16:colId xmlns:a16="http://schemas.microsoft.com/office/drawing/2014/main" val="2950225518"/>
                    </a:ext>
                  </a:extLst>
                </a:gridCol>
                <a:gridCol w="1302247">
                  <a:extLst>
                    <a:ext uri="{9D8B030D-6E8A-4147-A177-3AD203B41FA5}">
                      <a16:colId xmlns:a16="http://schemas.microsoft.com/office/drawing/2014/main" val="3030357776"/>
                    </a:ext>
                  </a:extLst>
                </a:gridCol>
                <a:gridCol w="1220006">
                  <a:extLst>
                    <a:ext uri="{9D8B030D-6E8A-4147-A177-3AD203B41FA5}">
                      <a16:colId xmlns:a16="http://schemas.microsoft.com/office/drawing/2014/main" val="383494193"/>
                    </a:ext>
                  </a:extLst>
                </a:gridCol>
                <a:gridCol w="1237501">
                  <a:extLst>
                    <a:ext uri="{9D8B030D-6E8A-4147-A177-3AD203B41FA5}">
                      <a16:colId xmlns:a16="http://schemas.microsoft.com/office/drawing/2014/main" val="480783256"/>
                    </a:ext>
                  </a:extLst>
                </a:gridCol>
              </a:tblGrid>
              <a:tr h="4180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Očekávané číslo výzvy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Program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Název výzvy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Předpokládaná alokace z MAS Zubří země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Předpokládaný termín vyhlášení výzvy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Délka lhůty pro podávání projektů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744422"/>
                  </a:ext>
                </a:extLst>
              </a:tr>
              <a:tr h="28421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1.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PRV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Modernizace zemědělského podnikání – (I.)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2 000 000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začátek 03/2017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do poloviny 04/2017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43186"/>
                  </a:ext>
                </a:extLst>
              </a:tr>
              <a:tr h="284217"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Konkurenceschopná zemědělská produkce a potravinářství – (I.)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2 000 000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začátek 03/2017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do poloviny 04/2017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0505"/>
                  </a:ext>
                </a:extLst>
              </a:tr>
              <a:tr h="284217"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Modernizace nezemědělského podnikání – (I.)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2 000 000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začátek 03/2017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do poloviny 04/2017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67850"/>
                  </a:ext>
                </a:extLst>
              </a:tr>
              <a:tr h="284217"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Zvyšování konkurenceschopnosti lesního hospodářství a navazujících oborů – (I.)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2 000 000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začátek 03/2017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do poloviny 04/2017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80391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2.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Podpora bezpečnosti a komfortu nemotorové a hromadné dopravy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4 000 000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začátek 04/2017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do poloviny 05/2017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016042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3.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Podpora infrastruktury pro sociální služby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3 000 000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začátek 04/2017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do poloviny 05/2017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843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4.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Investice do kapacit a modernizace vybavení škol všech stupňů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5 000 000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začátek 04/2017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do poloviny 05/2017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41133"/>
                  </a:ext>
                </a:extLst>
              </a:tr>
              <a:tr h="2066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5.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PRV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Investice do sítě lesních cest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08/2017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81786"/>
                  </a:ext>
                </a:extLst>
              </a:tr>
              <a:tr h="212223"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Opravy a budování sítě polních cest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500 000 Kč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08/2017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67554"/>
                  </a:ext>
                </a:extLst>
              </a:tr>
              <a:tr h="147571"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Podpora ekologické stability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08/2017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88650"/>
                  </a:ext>
                </a:extLst>
              </a:tr>
              <a:tr h="212223"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Posilování ekologické stability lesů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08/2017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56235"/>
                  </a:ext>
                </a:extLst>
              </a:tr>
              <a:tr h="212223"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PRV – Podpora neprodukčních funkcí lesa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2 000 000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08/2017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73343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6.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Podpora bezpečnosti a komfortu nemotorové a hromadné dopravy – (II.)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4 000 000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10/2017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1,5 měsíce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84313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</a:rPr>
                        <a:t>7.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Zlepšování schopnosti reakce na mimořádné události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3 000 000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10/2017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1,5 měsíce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80712"/>
                  </a:ext>
                </a:extLst>
              </a:tr>
              <a:tr h="2122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8.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Investice do zázemí sociálních podniků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10/2017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1,5 měsíce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51779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9.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Investice do kapacit a modernizace vybavení škol všech stupňů – (II.)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5 000 000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10/2017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1,5 měsíce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05703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10.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IROP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IROP – Investice do kvality územního a rozvojového plánování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750 000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10/2017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49375"/>
                  </a:ext>
                </a:extLst>
              </a:tr>
              <a:tr h="2831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11.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OPZ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OPZ – Podpora zaměstnanosti a zaměstnatelnosti – (I.)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2 250 000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12/2017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09577"/>
                  </a:ext>
                </a:extLst>
              </a:tr>
              <a:tr h="2842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12.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OPZ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OPZ – Podpora aktivit v rámci sociálních služeb a sociálního začleňování – (I.)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2 500 000 Kč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12/2017</a:t>
                      </a: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10867"/>
                  </a:ext>
                </a:extLst>
              </a:tr>
              <a:tr h="1949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13.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OPZ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OPZ – Podpora prorodinných opatření – (I.)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 dirty="0">
                          <a:solidFill>
                            <a:srgbClr val="9A5315"/>
                          </a:solidFill>
                          <a:effectLst/>
                        </a:rPr>
                        <a:t>1 200 000 Kč</a:t>
                      </a:r>
                      <a:endParaRPr lang="cs-CZ" sz="900" b="0" i="0" u="none" strike="noStrike" dirty="0">
                        <a:solidFill>
                          <a:srgbClr val="9A5315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12/2017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42764"/>
                  </a:ext>
                </a:extLst>
              </a:tr>
              <a:tr h="2017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14.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OPŽP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Výzva MAS Zubří země – OPŽP – Posilování přirozených funkcí krajiny – (I.)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1 000 000 Kč</a:t>
                      </a:r>
                      <a:endParaRPr lang="cs-CZ" sz="900" b="0" i="0" u="none" strike="noStrike" dirty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12/2017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1,5 měsíce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389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46 200 000 Kč</a:t>
                      </a:r>
                      <a:endParaRPr lang="cs-CZ" sz="1200" b="1" i="0" u="none" strike="noStrike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587" marR="6587" marT="6587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/>
                </a:tc>
                <a:extLst>
                  <a:ext uri="{0D108BD9-81ED-4DB2-BD59-A6C34878D82A}">
                    <a16:rowId xmlns:a16="http://schemas.microsoft.com/office/drawing/2014/main" val="342001512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88357"/>
              </p:ext>
            </p:extLst>
          </p:nvPr>
        </p:nvGraphicFramePr>
        <p:xfrm>
          <a:off x="10189029" y="-1"/>
          <a:ext cx="1737360" cy="83388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91263">
                  <a:extLst>
                    <a:ext uri="{9D8B030D-6E8A-4147-A177-3AD203B41FA5}">
                      <a16:colId xmlns:a16="http://schemas.microsoft.com/office/drawing/2014/main" val="2410672285"/>
                    </a:ext>
                  </a:extLst>
                </a:gridCol>
                <a:gridCol w="1246097">
                  <a:extLst>
                    <a:ext uri="{9D8B030D-6E8A-4147-A177-3AD203B41FA5}">
                      <a16:colId xmlns:a16="http://schemas.microsoft.com/office/drawing/2014/main" val="3660046087"/>
                    </a:ext>
                  </a:extLst>
                </a:gridCol>
              </a:tblGrid>
              <a:tr h="208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IROP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25 750 000 Kč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89350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PRV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13 500 000 Kč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0806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OPZ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5 950 000 Kč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18601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OPŽP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1 000 000 Kč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24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3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771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cap="small" dirty="0">
                <a:solidFill>
                  <a:schemeClr val="accent3">
                    <a:lumMod val="75000"/>
                  </a:schemeClr>
                </a:solidFill>
              </a:rPr>
              <a:t>První výzva mas týkající se PRV se dotkne těchto opatření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065214" y="1132514"/>
            <a:ext cx="10058400" cy="484918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1400" b="1" dirty="0" err="1">
                <a:solidFill>
                  <a:srgbClr val="F3771A"/>
                </a:solidFill>
              </a:rPr>
              <a:t>Fiche</a:t>
            </a:r>
            <a:r>
              <a:rPr lang="cs-CZ" sz="1400" b="1" dirty="0">
                <a:solidFill>
                  <a:srgbClr val="F3771A"/>
                </a:solidFill>
              </a:rPr>
              <a:t> č. 1: Modernizace zemědělského podnikání </a:t>
            </a:r>
          </a:p>
          <a:p>
            <a:pPr>
              <a:spcBef>
                <a:spcPts val="0"/>
              </a:spcBef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 err="1">
                <a:solidFill>
                  <a:srgbClr val="F3771A"/>
                </a:solidFill>
              </a:rPr>
              <a:t>Fiche</a:t>
            </a:r>
            <a:r>
              <a:rPr lang="cs-CZ" sz="1400" b="1" dirty="0">
                <a:solidFill>
                  <a:srgbClr val="F3771A"/>
                </a:solidFill>
              </a:rPr>
              <a:t> č. 2: Konkurenceschopná zemědělská produkce a potravinářství </a:t>
            </a:r>
          </a:p>
          <a:p>
            <a:pPr>
              <a:spcBef>
                <a:spcPts val="0"/>
              </a:spcBef>
            </a:pPr>
            <a:endParaRPr lang="cs-CZ" sz="1400" dirty="0"/>
          </a:p>
          <a:p>
            <a:pPr>
              <a:spcBef>
                <a:spcPts val="0"/>
              </a:spcBef>
            </a:pPr>
            <a:endParaRPr lang="cs-CZ" sz="1400" dirty="0"/>
          </a:p>
          <a:p>
            <a:pPr>
              <a:spcBef>
                <a:spcPts val="0"/>
              </a:spcBef>
            </a:pPr>
            <a:endParaRPr lang="cs-CZ" sz="1400" dirty="0"/>
          </a:p>
          <a:p>
            <a:pPr>
              <a:spcBef>
                <a:spcPts val="0"/>
              </a:spcBef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cs-CZ" sz="1400" b="1" dirty="0">
              <a:solidFill>
                <a:srgbClr val="F3771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 err="1">
                <a:solidFill>
                  <a:srgbClr val="F3771A"/>
                </a:solidFill>
              </a:rPr>
              <a:t>Fiche</a:t>
            </a:r>
            <a:r>
              <a:rPr lang="cs-CZ" sz="1400" b="1" dirty="0">
                <a:solidFill>
                  <a:srgbClr val="F3771A"/>
                </a:solidFill>
              </a:rPr>
              <a:t> č. 3: Modernizace nezemědělského podnikání </a:t>
            </a:r>
          </a:p>
          <a:p>
            <a:pPr>
              <a:spcBef>
                <a:spcPts val="0"/>
              </a:spcBef>
            </a:pPr>
            <a:endParaRPr lang="cs-CZ" sz="1400" b="1" dirty="0">
              <a:solidFill>
                <a:srgbClr val="F3771A"/>
              </a:solidFill>
            </a:endParaRPr>
          </a:p>
          <a:p>
            <a:pPr>
              <a:spcBef>
                <a:spcPts val="0"/>
              </a:spcBef>
            </a:pPr>
            <a:endParaRPr lang="cs-CZ" sz="1400" dirty="0"/>
          </a:p>
          <a:p>
            <a:pPr>
              <a:spcBef>
                <a:spcPts val="0"/>
              </a:spcBef>
            </a:pPr>
            <a:endParaRPr lang="cs-CZ" sz="1400" dirty="0"/>
          </a:p>
          <a:p>
            <a:pPr>
              <a:spcBef>
                <a:spcPts val="0"/>
              </a:spcBef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 err="1">
                <a:solidFill>
                  <a:srgbClr val="F3771A"/>
                </a:solidFill>
              </a:rPr>
              <a:t>Fiche</a:t>
            </a:r>
            <a:r>
              <a:rPr lang="cs-CZ" sz="1400" b="1" dirty="0">
                <a:solidFill>
                  <a:srgbClr val="F3771A"/>
                </a:solidFill>
              </a:rPr>
              <a:t> č. 4: Zvyšování konkurenceschopnosti lesního hospodářství a navazujících oborů </a:t>
            </a:r>
            <a:endParaRPr lang="cs-CZ" sz="1400" b="1" dirty="0">
              <a:solidFill>
                <a:srgbClr val="F377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87247"/>
              </p:ext>
            </p:extLst>
          </p:nvPr>
        </p:nvGraphicFramePr>
        <p:xfrm>
          <a:off x="1589762" y="1442701"/>
          <a:ext cx="9336945" cy="51752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35428">
                  <a:extLst>
                    <a:ext uri="{9D8B030D-6E8A-4147-A177-3AD203B41FA5}">
                      <a16:colId xmlns:a16="http://schemas.microsoft.com/office/drawing/2014/main" val="533700558"/>
                    </a:ext>
                  </a:extLst>
                </a:gridCol>
                <a:gridCol w="7601517">
                  <a:extLst>
                    <a:ext uri="{9D8B030D-6E8A-4147-A177-3AD203B41FA5}">
                      <a16:colId xmlns:a16="http://schemas.microsoft.com/office/drawing/2014/main" val="2207586741"/>
                    </a:ext>
                  </a:extLst>
                </a:gridCol>
              </a:tblGrid>
              <a:tr h="172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Kdo může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Zemědělský podnikatel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6528320"/>
                  </a:ext>
                </a:extLst>
              </a:tr>
              <a:tr h="3450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 co lze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Stavby, stroje a technologie v živočišné výrobě / pro rostlinnou a školkařskou výrobu; </a:t>
                      </a:r>
                      <a:r>
                        <a:rPr lang="cs-CZ" sz="1000" dirty="0" err="1">
                          <a:effectLst/>
                        </a:rPr>
                        <a:t>peletárny</a:t>
                      </a:r>
                      <a:r>
                        <a:rPr lang="cs-CZ" sz="1000" dirty="0">
                          <a:effectLst/>
                        </a:rPr>
                        <a:t>; nákup nemovitostí (do 10% výdajů)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815987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88729"/>
              </p:ext>
            </p:extLst>
          </p:nvPr>
        </p:nvGraphicFramePr>
        <p:xfrm>
          <a:off x="1589762" y="2270415"/>
          <a:ext cx="9336945" cy="11629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5871">
                  <a:extLst>
                    <a:ext uri="{9D8B030D-6E8A-4147-A177-3AD203B41FA5}">
                      <a16:colId xmlns:a16="http://schemas.microsoft.com/office/drawing/2014/main" val="963045563"/>
                    </a:ext>
                  </a:extLst>
                </a:gridCol>
                <a:gridCol w="7881074">
                  <a:extLst>
                    <a:ext uri="{9D8B030D-6E8A-4147-A177-3AD203B41FA5}">
                      <a16:colId xmlns:a16="http://schemas.microsoft.com/office/drawing/2014/main" val="4140977112"/>
                    </a:ext>
                  </a:extLst>
                </a:gridCol>
              </a:tblGrid>
              <a:tr h="248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Kdo může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Zemědělský podnikatel (projekty týkající se výroby potravin nebo krmiv)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101049"/>
                  </a:ext>
                </a:extLst>
              </a:tr>
              <a:tr h="819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 co lze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kern="1200" dirty="0">
                          <a:effectLst/>
                        </a:rPr>
                        <a:t>Pořízení strojů, nástrojů a zařízení pro zpracování zemědělských produktů, finální úpravu, balení, značení výrobků. Výstavba, modernizace a rekonstrukce budov. Investice související se skladováním zpracovávané suroviny, výrobků a druhotných surovin vznikajících při zpracování s výjimkou odpadních vod. Investice vedoucí ke zvyšování a monitorování kvality produktů. Investice související s uváděním vlastních produktů na trh včetně marketingu. Pořízení užitkových vozů kategorie N1 a N2. Investice do zařízení na ČOV ve zpracovatelském průmyslu. Nákup nemovitostí (do 10 % výdajů).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49252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47709"/>
              </p:ext>
            </p:extLst>
          </p:nvPr>
        </p:nvGraphicFramePr>
        <p:xfrm>
          <a:off x="1589762" y="3736177"/>
          <a:ext cx="9366258" cy="6716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60441">
                  <a:extLst>
                    <a:ext uri="{9D8B030D-6E8A-4147-A177-3AD203B41FA5}">
                      <a16:colId xmlns:a16="http://schemas.microsoft.com/office/drawing/2014/main" val="146598406"/>
                    </a:ext>
                  </a:extLst>
                </a:gridCol>
                <a:gridCol w="7905817">
                  <a:extLst>
                    <a:ext uri="{9D8B030D-6E8A-4147-A177-3AD203B41FA5}">
                      <a16:colId xmlns:a16="http://schemas.microsoft.com/office/drawing/2014/main" val="3759191630"/>
                    </a:ext>
                  </a:extLst>
                </a:gridCol>
              </a:tblGrid>
              <a:tr h="185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Kdo může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kern="1200">
                          <a:effectLst/>
                        </a:rPr>
                        <a:t>Podnikatelské subjekty (FO a PO) – mikropodniky a malé podniky, jakož i zemědělci.</a:t>
                      </a:r>
                      <a:endParaRPr lang="cs-CZ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495610"/>
                  </a:ext>
                </a:extLst>
              </a:tr>
              <a:tr h="45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 co lze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Stavební obnova či nová výstavba provozovny, kanceláře či malokapacitního ubytovacího zařízení (vč. stravování). Pořízení strojů, technologií a dalšího vybavení sloužícího pro nezemědělskou činnost. Doplňující výdaje jako součást projektu (parkovací stání, oplocení, úprava povrchů apod.). Nákup nemovitosti (do 10 % výdajů).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3245880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85531"/>
              </p:ext>
            </p:extLst>
          </p:nvPr>
        </p:nvGraphicFramePr>
        <p:xfrm>
          <a:off x="1589762" y="4838327"/>
          <a:ext cx="9336945" cy="17270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5871">
                  <a:extLst>
                    <a:ext uri="{9D8B030D-6E8A-4147-A177-3AD203B41FA5}">
                      <a16:colId xmlns:a16="http://schemas.microsoft.com/office/drawing/2014/main" val="1339405588"/>
                    </a:ext>
                  </a:extLst>
                </a:gridCol>
                <a:gridCol w="7881074">
                  <a:extLst>
                    <a:ext uri="{9D8B030D-6E8A-4147-A177-3AD203B41FA5}">
                      <a16:colId xmlns:a16="http://schemas.microsoft.com/office/drawing/2014/main" val="278353308"/>
                    </a:ext>
                  </a:extLst>
                </a:gridCol>
              </a:tblGrid>
              <a:tr h="731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Kdo může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kern="1200" dirty="0">
                          <a:effectLst/>
                        </a:rPr>
                        <a:t>V případě </a:t>
                      </a:r>
                      <a:r>
                        <a:rPr lang="cs-CZ" sz="1000" u="sng" kern="1200" dirty="0">
                          <a:effectLst/>
                        </a:rPr>
                        <a:t>investic do techniky a technologií pro lesní hospodářství</a:t>
                      </a:r>
                      <a:r>
                        <a:rPr lang="cs-CZ" sz="1000" kern="1200" dirty="0">
                          <a:effectLst/>
                        </a:rPr>
                        <a:t>: držitelé (vlastníci, nájemci, pachtýři nebo vypůjčitelé) lesů, kteří jsou soukromými osobami, jejich sdruženími s právní subjektivitou nebo spolky, VŠ se ŠLP, SŠ nebo učilišti se školním polesím, obcemi, PO zřízenými nebo založenými obcemi nebo kraji, DSO. V případě způsobilého výdaje </a:t>
                      </a:r>
                      <a:r>
                        <a:rPr lang="cs-CZ" sz="1000" u="sng" kern="1200" dirty="0">
                          <a:effectLst/>
                        </a:rPr>
                        <a:t>kůň a vyvážecí vlek za koně</a:t>
                      </a:r>
                      <a:r>
                        <a:rPr lang="cs-CZ" sz="1000" kern="1200" dirty="0">
                          <a:effectLst/>
                        </a:rPr>
                        <a:t>: rovněž FO nebo PO poskytující služby v lesnictví (malý a střední podnik). V případě </a:t>
                      </a:r>
                      <a:r>
                        <a:rPr lang="cs-CZ" sz="1000" u="sng" kern="1200" dirty="0">
                          <a:effectLst/>
                        </a:rPr>
                        <a:t>technického vybavení dřevozpracujících provozoven</a:t>
                      </a:r>
                      <a:r>
                        <a:rPr lang="cs-CZ" sz="1000" kern="1200" dirty="0">
                          <a:effectLst/>
                        </a:rPr>
                        <a:t>: FO nebo PO podnikající v lesnictví nebo souvisejícím odvětví (malý nebo střední podnik), obce a PO založené nebo zřízené obcemi, DSO.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73437"/>
                  </a:ext>
                </a:extLst>
              </a:tr>
              <a:tr h="585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 co lze žádat: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Stroje a technologie (vč. koně) pro obnovu, výchovu a těžbu lesních porostů, včetně přibližování. Stroje ke zpracování </a:t>
                      </a:r>
                      <a:r>
                        <a:rPr lang="cs-CZ" sz="1000" dirty="0" err="1">
                          <a:effectLst/>
                        </a:rPr>
                        <a:t>potěžebních</a:t>
                      </a:r>
                      <a:r>
                        <a:rPr lang="cs-CZ" sz="1000" dirty="0">
                          <a:effectLst/>
                        </a:rPr>
                        <a:t> zbytků. Stroje pro přípravu půdy před zalesněním. Stroje, technologie, zařízení a stavby pro lesní školkařskou činnost. Stroje a zařízení pro údržbu a opravy lesních cest. Mobilní stroje pro </a:t>
                      </a:r>
                      <a:r>
                        <a:rPr lang="cs-CZ" sz="1000" dirty="0" err="1">
                          <a:effectLst/>
                        </a:rPr>
                        <a:t>sortimentaci</a:t>
                      </a:r>
                      <a:r>
                        <a:rPr lang="cs-CZ" sz="1000" dirty="0">
                          <a:effectLst/>
                        </a:rPr>
                        <a:t> a pořez dříví. Výstavba či modernizace dřevozpracujícího provozu – stavba a technologické vybavení. Nákup nemovitosti v případě dřevozpracujícího provozu (do 10 % výdajů).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408053"/>
                  </a:ext>
                </a:extLst>
              </a:tr>
            </a:tbl>
          </a:graphicData>
        </a:graphic>
      </p:graphicFrame>
      <p:pic>
        <p:nvPicPr>
          <p:cNvPr id="15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5" y="6162746"/>
            <a:ext cx="1337946" cy="57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783" y="304800"/>
            <a:ext cx="10653831" cy="78576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cap="small" dirty="0">
                <a:solidFill>
                  <a:schemeClr val="accent3">
                    <a:lumMod val="75000"/>
                  </a:schemeClr>
                </a:solidFill>
              </a:rPr>
              <a:t>výzvy MAS č. 2,3 a 4 z IROP se týkají následujících oblastí podpory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7563" y="1275127"/>
            <a:ext cx="10486051" cy="519278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F3771A"/>
                </a:solidFill>
              </a:rPr>
              <a:t>Výzva č. 1 IROP: Podpora bezpečnosti a komfortu nemotorové a hromadné dopravy</a:t>
            </a: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F3771A"/>
                </a:solidFill>
              </a:rPr>
              <a:t>Výzva č. 2 IROP: Podpora infrastruktury pro sociální služby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b="1" dirty="0">
              <a:solidFill>
                <a:srgbClr val="F3771A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b="1" dirty="0">
              <a:solidFill>
                <a:srgbClr val="F3771A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b="1" dirty="0">
              <a:solidFill>
                <a:srgbClr val="F3771A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F3771A"/>
                </a:solidFill>
              </a:rPr>
              <a:t> </a:t>
            </a: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algn="just">
              <a:spcBef>
                <a:spcPts val="0"/>
              </a:spcBef>
            </a:pPr>
            <a:endParaRPr lang="cs-CZ" sz="1600" b="1" dirty="0">
              <a:solidFill>
                <a:srgbClr val="F3771A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solidFill>
                  <a:srgbClr val="F3771A"/>
                </a:solidFill>
              </a:rPr>
              <a:t>Výzva č. 3 IROP: Investice do kapacit a modernizace vybavení škol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>
                <a:solidFill>
                  <a:srgbClr val="F3771A"/>
                </a:solidFill>
              </a:rPr>
              <a:t>		(ZŠ, SŠ, VOŠ, zájmové a neformální vzdělávání mládeže a celoživotní vzdělávání) </a:t>
            </a:r>
          </a:p>
          <a:p>
            <a:pPr>
              <a:spcBef>
                <a:spcPts val="0"/>
              </a:spcBef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43813"/>
              </p:ext>
            </p:extLst>
          </p:nvPr>
        </p:nvGraphicFramePr>
        <p:xfrm>
          <a:off x="1069645" y="1743717"/>
          <a:ext cx="9945097" cy="10833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50698">
                  <a:extLst>
                    <a:ext uri="{9D8B030D-6E8A-4147-A177-3AD203B41FA5}">
                      <a16:colId xmlns:a16="http://schemas.microsoft.com/office/drawing/2014/main" val="2295317758"/>
                    </a:ext>
                  </a:extLst>
                </a:gridCol>
                <a:gridCol w="8394399">
                  <a:extLst>
                    <a:ext uri="{9D8B030D-6E8A-4147-A177-3AD203B41FA5}">
                      <a16:colId xmlns:a16="http://schemas.microsoft.com/office/drawing/2014/main" val="3694695897"/>
                    </a:ext>
                  </a:extLst>
                </a:gridCol>
              </a:tblGrid>
              <a:tr h="563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Kdo může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kern="1200">
                          <a:effectLst/>
                        </a:rPr>
                        <a:t>Obecně: kraj, obec, dobrovolné svazky obcí, organizace zřizované nebo zakládané kraji, organizace zřizované nebo zakládané obcemi, organizace zřizované nebo zakládané dobrovolnými svazky obcí, u určitých aktivit i dopravci ve veřejné dopravě a provozovatelé dráhy nebo drážní dopravy.</a:t>
                      </a:r>
                      <a:endParaRPr lang="cs-CZ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4831218"/>
                  </a:ext>
                </a:extLst>
              </a:tr>
              <a:tr h="519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 co lze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Podpora je zaměřena zejména na výstavbu a modernizaci přestupních terminálů, podporu bezpečnosti (tj. bezbariérový přístup zastávek, zvuková a jiná signalizace pro nevidomé, výstavba, modernizace a rekonstrukce chodníků, výstavba nových cyklostezek).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9808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41322"/>
              </p:ext>
            </p:extLst>
          </p:nvPr>
        </p:nvGraphicFramePr>
        <p:xfrm>
          <a:off x="1069643" y="3393863"/>
          <a:ext cx="9945099" cy="10709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50698">
                  <a:extLst>
                    <a:ext uri="{9D8B030D-6E8A-4147-A177-3AD203B41FA5}">
                      <a16:colId xmlns:a16="http://schemas.microsoft.com/office/drawing/2014/main" val="2117124271"/>
                    </a:ext>
                  </a:extLst>
                </a:gridCol>
                <a:gridCol w="8394401">
                  <a:extLst>
                    <a:ext uri="{9D8B030D-6E8A-4147-A177-3AD203B41FA5}">
                      <a16:colId xmlns:a16="http://schemas.microsoft.com/office/drawing/2014/main" val="2069471038"/>
                    </a:ext>
                  </a:extLst>
                </a:gridCol>
              </a:tblGrid>
              <a:tr h="669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Kdo může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Obecně v Rozvoji sociálních služeb: kraje, obce, dobrovolné svazky obcí, organizace zřizované nebo zakládané kraji, organizace zřizované nebo zakládané obcemi, organizace zřizované nebo zakládané dobrovolnými svazky obcí, organizační složky státu a jejich příspěvkové organizace, nestátní neziskové organizace, církve a církevní organizace. V oblasti Sociálního bydlení: obce, nestátní neziskové organizace, církve a církevní organizace.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2725972"/>
                  </a:ext>
                </a:extLst>
              </a:tr>
              <a:tr h="40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 co lze žádat: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Podpora budování infrastruktury pro dostupnost a rozvoj sociální služby, zázemí pro terénní služby, ambulantní sociální služby, podpora pobytových sociálních služeb a sociálního bydlení.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1956875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80083"/>
              </p:ext>
            </p:extLst>
          </p:nvPr>
        </p:nvGraphicFramePr>
        <p:xfrm>
          <a:off x="1069643" y="5289775"/>
          <a:ext cx="9945100" cy="11267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50698">
                  <a:extLst>
                    <a:ext uri="{9D8B030D-6E8A-4147-A177-3AD203B41FA5}">
                      <a16:colId xmlns:a16="http://schemas.microsoft.com/office/drawing/2014/main" val="2128823951"/>
                    </a:ext>
                  </a:extLst>
                </a:gridCol>
                <a:gridCol w="8394402">
                  <a:extLst>
                    <a:ext uri="{9D8B030D-6E8A-4147-A177-3AD203B41FA5}">
                      <a16:colId xmlns:a16="http://schemas.microsoft.com/office/drawing/2014/main" val="3070940984"/>
                    </a:ext>
                  </a:extLst>
                </a:gridCol>
              </a:tblGrid>
              <a:tr h="640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Kdo může žádat: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Obecně: kraje, obce, organizace zřizované nebo zakládané kraji, organizace zřizované nebo zakládané obcemi, organizační složky státu a jejich příspěvkové organizace, nestátní neziskové organizace, církve, církevní organizace, školy a školská zařízení v oblasti základního vzdělávání / středního vzdělávání a vyšší odborné školy a další subjekty podílející se na realizaci vzdělávacích aktivit.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098339"/>
                  </a:ext>
                </a:extLst>
              </a:tr>
              <a:tr h="320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 co lze žádat: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Podpora je zaměřena na výstavbu, stavební úpravy, pořízení vybavení do škol, školských zařízení a dalších zařízení podílejících se na realizaci vzdělávacích aktivit ve vazbě na budoucí uplatnění na trhu práce v klíčových kompetencích (komunikace v cizích jazycích, práce s digitálními technologiemi, přírodní vědy, technické a řemeslné obory).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3794"/>
                  </a:ext>
                </a:extLst>
              </a:tr>
            </a:tbl>
          </a:graphicData>
        </a:graphic>
      </p:graphicFrame>
      <p:pic>
        <p:nvPicPr>
          <p:cNvPr id="7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925"/>
            <a:ext cx="1390485" cy="59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chvalene_logo_zubri_ze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7" y="6180004"/>
            <a:ext cx="1590285" cy="67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 txBox="1">
            <a:spLocks/>
          </p:cNvSpPr>
          <p:nvPr/>
        </p:nvSpPr>
        <p:spPr>
          <a:xfrm>
            <a:off x="216656" y="336175"/>
            <a:ext cx="11493261" cy="718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3200" b="1" cap="small" dirty="0">
                <a:solidFill>
                  <a:schemeClr val="accent3">
                    <a:lumMod val="75000"/>
                  </a:schemeClr>
                </a:solidFill>
              </a:rPr>
              <a:t>PROČ PODAT ŽÁDOST O DOTACI PŘES MAS?</a:t>
            </a:r>
            <a:endParaRPr lang="cs-CZ" sz="32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1513" y="1408922"/>
            <a:ext cx="11491043" cy="5268308"/>
          </a:xfrm>
        </p:spPr>
        <p:txBody>
          <a:bodyPr>
            <a:normAutofit/>
          </a:bodyPr>
          <a:lstStyle/>
          <a:p>
            <a:r>
              <a:rPr lang="cs-CZ" b="1" dirty="0"/>
              <a:t>navýšení míry podpory </a:t>
            </a:r>
            <a:r>
              <a:rPr lang="cs-CZ" dirty="0"/>
              <a:t>u vybraných opatření v rámci PRV až na70% / v rámci IROP u všech navýšení dotace o 5% - z 90% na 95%</a:t>
            </a:r>
          </a:p>
          <a:p>
            <a:r>
              <a:rPr lang="cs-CZ" b="1" dirty="0"/>
              <a:t>větší škála podpořených aktivit </a:t>
            </a:r>
            <a:r>
              <a:rPr lang="cs-CZ" dirty="0"/>
              <a:t>ve srovnání s výzvami vypsanými přímo dotačními orgány</a:t>
            </a:r>
          </a:p>
          <a:p>
            <a:r>
              <a:rPr lang="cs-CZ" b="1" dirty="0"/>
              <a:t>nižší administrativní náročnost </a:t>
            </a:r>
            <a:r>
              <a:rPr lang="cs-CZ" dirty="0"/>
              <a:t>při zpracování žádostí o dotaci v rámci IROP</a:t>
            </a:r>
          </a:p>
          <a:p>
            <a:r>
              <a:rPr lang="cs-CZ" b="1" dirty="0"/>
              <a:t>zdarma poskytování konzultací a seminářů </a:t>
            </a:r>
            <a:r>
              <a:rPr lang="cs-CZ" dirty="0"/>
              <a:t>žadatelům / příjemcům dotace v pracovní dny kanceláří MAS Zubří země, o.p.s. na adrese: Příční 405, 593 01 Bystřice nad Pernštejnem a nově také v pondělí na adrese: Vratislavovo náměstí 12 (budova Polikliniky), 592 31 Nové Město na Moravě</a:t>
            </a:r>
          </a:p>
        </p:txBody>
      </p:sp>
    </p:spTree>
    <p:extLst>
      <p:ext uri="{BB962C8B-B14F-4D97-AF65-F5344CB8AC3E}">
        <p14:creationId xmlns:p14="http://schemas.microsoft.com/office/powerpoint/2010/main" val="26865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64ADC404-71A7-4B98-A090-E32C53F82629}" vid="{5B12247E-AEBC-4E05-845D-2A99D030E67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2493</Words>
  <Application>Microsoft Office PowerPoint</Application>
  <PresentationFormat>Širokoúhlá obrazovka</PresentationFormat>
  <Paragraphs>378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Print</vt:lpstr>
      <vt:lpstr>Times New Roman</vt:lpstr>
      <vt:lpstr>Verdana</vt:lpstr>
      <vt:lpstr>Nature Illustration 16x9</vt:lpstr>
      <vt:lpstr>Příční 405, 593 01 Bystřice nad Pernštejnem </vt:lpstr>
      <vt:lpstr>Území MAS Zubří země</vt:lpstr>
      <vt:lpstr>Činnost MAS Zubří země</vt:lpstr>
      <vt:lpstr>Prezentace aplikace PowerPoint</vt:lpstr>
      <vt:lpstr>Prezentace aplikace PowerPoint</vt:lpstr>
      <vt:lpstr>HARMONOGRAM VÝZEV MAS pro rok 2017 (prv, irop, opz, opžp) </vt:lpstr>
      <vt:lpstr>První výzva mas týkající se PRV se dotkne těchto opatření</vt:lpstr>
      <vt:lpstr>výzvy MAS č. 2,3 a 4 z IROP se týkají následujících oblastí podpory</vt:lpstr>
      <vt:lpstr>Prezentace aplikace PowerPoint</vt:lpstr>
      <vt:lpstr>Informace o formě propagace vyhlašovaných výzev</vt:lpstr>
      <vt:lpstr>Prezentace aplikace PowerPoint</vt:lpstr>
      <vt:lpstr>Financování MAS Zubří země pro rok 2017</vt:lpstr>
      <vt:lpstr>Rozpočet na rok 2017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2016-03-04T10:21:00Z</dcterms:created>
  <dcterms:modified xsi:type="dcterms:W3CDTF">2017-03-09T12:54:23Z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