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9591B-C18D-4E64-BBB4-E071DD414F65}" type="datetimeFigureOut">
              <a:rPr lang="cs-CZ" smtClean="0"/>
              <a:t>20. 4. 2017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D81753-A9BC-41C7-9D56-2FFBAC5DB3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9426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D81753-A9BC-41C7-9D56-2FFBAC5DB380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6835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>
          <a:xfrm>
            <a:off x="0" y="0"/>
            <a:ext cx="9144000" cy="69573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Shape 32"/>
          <p:cNvSpPr/>
          <p:nvPr userDrawn="1"/>
        </p:nvSpPr>
        <p:spPr>
          <a:xfrm>
            <a:off x="107504" y="0"/>
            <a:ext cx="6089762" cy="6957392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9" name="Shape 33"/>
          <p:cNvSpPr/>
          <p:nvPr userDrawn="1"/>
        </p:nvSpPr>
        <p:spPr>
          <a:xfrm>
            <a:off x="11736" y="3486"/>
            <a:ext cx="5861162" cy="6957392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9512" y="5517232"/>
            <a:ext cx="5184576" cy="1018119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9512" y="3356992"/>
            <a:ext cx="5184575" cy="1944216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 dirty="0"/>
              <a:t>Kliknutím lze upravit styl.</a:t>
            </a:r>
          </a:p>
        </p:txBody>
      </p:sp>
      <p:pic>
        <p:nvPicPr>
          <p:cNvPr id="10" name="Obrázek 1" descr="image00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276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obrázek 2" descr="SMOCR_blue_logo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960" y="188639"/>
            <a:ext cx="7048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Obrázek 1" descr="image00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276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obrázek 2" descr="SMOCR_blue_logo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39509"/>
            <a:ext cx="7048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1653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504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0" y="0"/>
            <a:ext cx="9144000" cy="69573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Shape 32"/>
          <p:cNvSpPr/>
          <p:nvPr userDrawn="1"/>
        </p:nvSpPr>
        <p:spPr>
          <a:xfrm>
            <a:off x="107504" y="0"/>
            <a:ext cx="6089762" cy="6957392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4" name="Shape 33"/>
          <p:cNvSpPr/>
          <p:nvPr userDrawn="1"/>
        </p:nvSpPr>
        <p:spPr>
          <a:xfrm>
            <a:off x="-2420" y="0"/>
            <a:ext cx="5861162" cy="6957392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pic>
        <p:nvPicPr>
          <p:cNvPr id="15" name="Obrázek 1" descr="image00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276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obrázek 2" descr="SMOCR_blue_logo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39509"/>
            <a:ext cx="7048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9950" y="4293096"/>
            <a:ext cx="5218154" cy="193813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251520" y="2348880"/>
            <a:ext cx="1944216" cy="1500187"/>
          </a:xfrm>
        </p:spPr>
        <p:txBody>
          <a:bodyPr anchor="b">
            <a:noAutofit/>
          </a:bodyPr>
          <a:lstStyle>
            <a:lvl1pPr marL="0" indent="0">
              <a:buNone/>
              <a:defRPr sz="96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č.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78352" y="6559743"/>
            <a:ext cx="2133600" cy="365125"/>
          </a:xfrm>
        </p:spPr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752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25070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851920" y="1600200"/>
            <a:ext cx="3250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3234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25080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250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3851920" y="1556792"/>
            <a:ext cx="325080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3851920" y="2204864"/>
            <a:ext cx="3250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</a:t>
            </a:r>
          </a:p>
          <a:p>
            <a:pPr lvl="0"/>
            <a:r>
              <a:rPr lang="cs-CZ" dirty="0" err="1"/>
              <a:t>hy</a:t>
            </a:r>
            <a:r>
              <a:rPr lang="cs-CZ" dirty="0"/>
              <a:t>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0079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1910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395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479715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403648" y="69269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403648" y="5373216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6601C-917D-4FBD-8E76-42B6F45C86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9004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32"/>
          <p:cNvSpPr/>
          <p:nvPr userDrawn="1"/>
        </p:nvSpPr>
        <p:spPr>
          <a:xfrm>
            <a:off x="228600" y="0"/>
            <a:ext cx="8229314" cy="6887442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9" name="Shape 33"/>
          <p:cNvSpPr/>
          <p:nvPr userDrawn="1"/>
        </p:nvSpPr>
        <p:spPr>
          <a:xfrm>
            <a:off x="0" y="0"/>
            <a:ext cx="8229314" cy="6887442"/>
          </a:xfrm>
          <a:custGeom>
            <a:avLst/>
            <a:gdLst/>
            <a:ahLst/>
            <a:cxnLst/>
            <a:rect l="0" t="0" r="0" b="0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948264" y="6453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6F6601C-917D-4FBD-8E76-42B6F45C862A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6491064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67070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11" name="Obrázek 1" descr="image002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2764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obrázek 2" descr="SMOCR_blue_logo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39509"/>
            <a:ext cx="7048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466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anose="05000000000000000000" pitchFamily="2" charset="2"/>
        <a:buChar char="Ø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SzPct val="85000"/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Mikroregion Bystřicko - CSS</a:t>
            </a:r>
          </a:p>
        </p:txBody>
      </p:sp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Dodatek smlouvy s DSO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444208" y="5661248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Bystřice nad Pernštejnem</a:t>
            </a:r>
          </a:p>
          <a:p>
            <a:r>
              <a:rPr lang="cs-C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20.4.2017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251520" y="764703"/>
            <a:ext cx="475252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/>
              <a:t>Posilování administrativní kapacity obcí na bázi meziobecní spolupráce, </a:t>
            </a:r>
            <a:br>
              <a:rPr lang="cs-CZ" sz="1600" b="1" dirty="0"/>
            </a:br>
            <a:r>
              <a:rPr lang="cs-CZ" sz="1600" b="1" dirty="0" err="1"/>
              <a:t>reg</a:t>
            </a:r>
            <a:r>
              <a:rPr lang="cs-CZ" sz="1600" b="1" dirty="0"/>
              <a:t>. č.: CZ.03.4.74/0.0/0.0/15_019/0003017</a:t>
            </a:r>
            <a:endParaRPr lang="cs-CZ" sz="16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407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Specialista na VZ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31186" y="1700808"/>
            <a:ext cx="6743092" cy="4953149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Proces zadávání VZ spíše mimo režim zákona</a:t>
            </a:r>
          </a:p>
          <a:p>
            <a:r>
              <a:rPr lang="cs-CZ" dirty="0"/>
              <a:t>Konzultace a oponování</a:t>
            </a:r>
          </a:p>
          <a:p>
            <a:r>
              <a:rPr lang="cs-CZ" dirty="0"/>
              <a:t>Hájení oprávněných zájmů obce</a:t>
            </a:r>
          </a:p>
          <a:p>
            <a:r>
              <a:rPr lang="cs-CZ" dirty="0"/>
              <a:t>Odborné poradenství a podpora</a:t>
            </a:r>
          </a:p>
          <a:p>
            <a:r>
              <a:rPr lang="cs-CZ" dirty="0"/>
              <a:t>Společensky odpovědné zadávání VZ</a:t>
            </a:r>
          </a:p>
          <a:p>
            <a:r>
              <a:rPr lang="cs-CZ" dirty="0"/>
              <a:t>Správa profilu zadavatele apod.</a:t>
            </a:r>
          </a:p>
          <a:p>
            <a:endParaRPr lang="cs-CZ" dirty="0"/>
          </a:p>
          <a:p>
            <a:r>
              <a:rPr lang="cs-CZ" b="1" dirty="0"/>
              <a:t>Úvazek 0,6</a:t>
            </a:r>
            <a:r>
              <a:rPr lang="cs-CZ" dirty="0"/>
              <a:t> (19 800 superhrubá mzda, tj. 14 776 hrubá) – lze dělit na 2 x 0,3</a:t>
            </a:r>
          </a:p>
          <a:p>
            <a:r>
              <a:rPr lang="cs-CZ" dirty="0"/>
              <a:t>Obsazení pozice </a:t>
            </a:r>
            <a:r>
              <a:rPr lang="cs-CZ" b="1" dirty="0"/>
              <a:t>nejdéle</a:t>
            </a:r>
            <a:r>
              <a:rPr lang="cs-CZ" dirty="0"/>
              <a:t> </a:t>
            </a:r>
            <a:r>
              <a:rPr lang="cs-CZ" b="1" dirty="0"/>
              <a:t>od 30.6.2017 do 30.6.2019 </a:t>
            </a:r>
          </a:p>
        </p:txBody>
      </p:sp>
    </p:spTree>
    <p:extLst>
      <p:ext uri="{BB962C8B-B14F-4D97-AF65-F5344CB8AC3E}">
        <p14:creationId xmlns:p14="http://schemas.microsoft.com/office/powerpoint/2010/main" val="579014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Vzdělávání a stáže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V úvodu:</a:t>
            </a:r>
          </a:p>
          <a:p>
            <a:r>
              <a:rPr lang="cs-CZ" dirty="0"/>
              <a:t>4 denní intenzivní kurz (22.-25.5.2017)</a:t>
            </a:r>
          </a:p>
          <a:p>
            <a:r>
              <a:rPr lang="cs-CZ" dirty="0"/>
              <a:t>Stáž u zkušeného zadavatele a následné předání zkušeností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Průběžně:</a:t>
            </a:r>
          </a:p>
          <a:p>
            <a:r>
              <a:rPr lang="cs-CZ" dirty="0"/>
              <a:t>E-learning</a:t>
            </a:r>
          </a:p>
          <a:p>
            <a:r>
              <a:rPr lang="cs-CZ" dirty="0"/>
              <a:t>Tematická školení</a:t>
            </a:r>
          </a:p>
        </p:txBody>
      </p:sp>
    </p:spTree>
    <p:extLst>
      <p:ext uri="{BB962C8B-B14F-4D97-AF65-F5344CB8AC3E}">
        <p14:creationId xmlns:p14="http://schemas.microsoft.com/office/powerpoint/2010/main" val="2045997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Finanční toky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DSO → Svaz</a:t>
            </a:r>
          </a:p>
          <a:p>
            <a:r>
              <a:rPr lang="cs-CZ" dirty="0"/>
              <a:t>Zvýšení měsíční spoluúčastni o 2,5 tisíce Kč bez DPH, celkem tedy:</a:t>
            </a:r>
          </a:p>
          <a:p>
            <a:pPr marL="0" indent="0">
              <a:buNone/>
            </a:pPr>
            <a:r>
              <a:rPr lang="cs-CZ" dirty="0"/>
              <a:t>   8000 + DPH/měsíc </a:t>
            </a:r>
            <a:r>
              <a:rPr lang="cs-CZ" b="1" dirty="0"/>
              <a:t>(nyní cca 20 tis./3 měsíce, poté cca 29 tis./3 měsíce)</a:t>
            </a:r>
          </a:p>
          <a:p>
            <a:pPr marL="0" indent="0">
              <a:buNone/>
            </a:pPr>
            <a:r>
              <a:rPr lang="cs-CZ" b="1" dirty="0"/>
              <a:t>Svaz → DSO</a:t>
            </a:r>
          </a:p>
          <a:p>
            <a:r>
              <a:rPr lang="cs-CZ" dirty="0"/>
              <a:t>Záloha na 4 měsíce ve výši 105 600 Kč na krytí zvýšených mzdových výdajů</a:t>
            </a:r>
          </a:p>
          <a:p>
            <a:endParaRPr lang="cs-CZ" dirty="0"/>
          </a:p>
          <a:p>
            <a:r>
              <a:rPr lang="cs-CZ" dirty="0"/>
              <a:t>Podpisem Dodatku se neprodlužuje udržitelnost – zůstává 1 rok – do 31.7.2020!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832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179</Words>
  <Application>Microsoft Office PowerPoint</Application>
  <PresentationFormat>Předvádění na obrazovce (4:3)</PresentationFormat>
  <Paragraphs>32</Paragraphs>
  <Slides>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Motiv systému Office</vt:lpstr>
      <vt:lpstr>Dodatek smlouvy s DSO</vt:lpstr>
      <vt:lpstr>Specialista na VZ</vt:lpstr>
      <vt:lpstr>Vzdělávání a stáže</vt:lpstr>
      <vt:lpstr>Finanční toky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Štefanides Lucia</dc:creator>
  <cp:lastModifiedBy>Bystřicko</cp:lastModifiedBy>
  <cp:revision>77</cp:revision>
  <dcterms:created xsi:type="dcterms:W3CDTF">2016-05-17T08:04:19Z</dcterms:created>
  <dcterms:modified xsi:type="dcterms:W3CDTF">2017-04-20T12:05:25Z</dcterms:modified>
</cp:coreProperties>
</file>