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7C448-093A-40D8-8B10-97897DAEE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2377F6-A521-4668-9C04-9E2E8CD1F1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BB10C7-0786-4034-BF54-63A7BBEE6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96F0-D03E-4787-974F-720ED8E43488}" type="datetimeFigureOut">
              <a:rPr lang="cs-CZ" smtClean="0"/>
              <a:t>12. 10. 2017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713A4D-348E-40E8-89D5-EDCAE942E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E2AEDD-68F9-4E5F-BAC8-5D508ACC8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A86-0A49-4952-9D5F-5B582C9D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69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720F3-4CBD-4AA0-946D-64D356D90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819F8C0-474A-4304-BE18-52948D051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AD2889-6D72-4E4B-9DA9-11FD3532F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96F0-D03E-4787-974F-720ED8E43488}" type="datetimeFigureOut">
              <a:rPr lang="cs-CZ" smtClean="0"/>
              <a:t>12. 10. 2017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594E19-469D-4AB3-88EB-0680626C6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17315C-A6E0-4743-9073-5E51652E1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A86-0A49-4952-9D5F-5B582C9D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62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06B4DDB-D2C1-447D-B25A-C0102C546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68117D-EAB6-4147-B15A-CACEA10DDF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E50DCB-A373-4534-AC4F-EC378A5CB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96F0-D03E-4787-974F-720ED8E43488}" type="datetimeFigureOut">
              <a:rPr lang="cs-CZ" smtClean="0"/>
              <a:t>12. 10. 2017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38CAFE-5B21-438B-86B4-0242F106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A44A99-B1F5-44C8-9E7C-DE591B1E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A86-0A49-4952-9D5F-5B582C9D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03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94F5B9-FA10-4253-935C-F08F1E36C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398F70-E9EA-4372-AB8B-EFB1513F9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AC1272-447A-4675-A689-7F8C77FFD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96F0-D03E-4787-974F-720ED8E43488}" type="datetimeFigureOut">
              <a:rPr lang="cs-CZ" smtClean="0"/>
              <a:t>12. 10. 2017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B78939-89B2-40A0-BEA8-18E95EDDB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36AE81-8AF4-4827-950B-216EE433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A86-0A49-4952-9D5F-5B582C9D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0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2B75A9-F3D3-4D5B-9839-A7093BE73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EA01AF-7B13-4FFF-B9DD-D62C47A49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D15CA5-DFC1-4A30-9BB8-D99177C72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96F0-D03E-4787-974F-720ED8E43488}" type="datetimeFigureOut">
              <a:rPr lang="cs-CZ" smtClean="0"/>
              <a:t>12. 10. 2017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44E965-D1C8-481D-A479-412C5223B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FA7E55-F715-498C-B75C-8E6306AB3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A86-0A49-4952-9D5F-5B582C9D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98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86C7B-58B4-4C59-80E7-1AC49BA49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C11F22-ECC0-4443-A6FB-D2CCE8D3B5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DA3FB7D-40D0-4329-9C16-F000A4DCE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D4DAE1-EB50-4DED-8F13-C630DE346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96F0-D03E-4787-974F-720ED8E43488}" type="datetimeFigureOut">
              <a:rPr lang="cs-CZ" smtClean="0"/>
              <a:t>12. 10. 2017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8F8A6E-A7E3-43D4-9E2F-225BC372F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7ECC4D-387C-4D3B-9872-0213A9001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A86-0A49-4952-9D5F-5B582C9D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55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292ABC-5CB0-4DA5-87B5-00E841B94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69B5A10-3C3C-4050-8366-904EECACE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0D4C642-91F0-415C-BD88-CF54FCE9D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9242CC5-65CD-4537-9574-60845194E5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6B140AE-4B32-44F9-AD6F-F328D8108E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7E3FA6B-78F4-460E-BC7E-4414C3859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96F0-D03E-4787-974F-720ED8E43488}" type="datetimeFigureOut">
              <a:rPr lang="cs-CZ" smtClean="0"/>
              <a:t>12. 10. 2017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24AEF1B-21CB-40EB-8D67-B52F65DDF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C000D58-0C6D-4E3B-B157-134F2BBC4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A86-0A49-4952-9D5F-5B582C9D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15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86914-CA4C-48E3-9B23-F7FFE41C2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0F4F4AE-8E3A-42B2-9A4C-BA43699E5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96F0-D03E-4787-974F-720ED8E43488}" type="datetimeFigureOut">
              <a:rPr lang="cs-CZ" smtClean="0"/>
              <a:t>12. 10. 2017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066E02D-229E-4E48-847C-EAD3B01C1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78EF10-EB95-421A-B56F-E6F72B7F2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A86-0A49-4952-9D5F-5B582C9D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80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D8060E3-A16B-4BF6-B4CA-B6DF03F6E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96F0-D03E-4787-974F-720ED8E43488}" type="datetimeFigureOut">
              <a:rPr lang="cs-CZ" smtClean="0"/>
              <a:t>12. 10. 2017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BD64598-B163-4A6C-AB6B-6CBDE9DB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EC5152-5145-442A-B87A-292243AD6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A86-0A49-4952-9D5F-5B582C9D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11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AF357-806A-4F7B-BA89-973DB2169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32CC5B-DF45-42A6-89C4-D7D59CCE1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C31A23F-D347-4A69-A856-5A1EEB8D1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321850-32EF-45D1-94D1-C95B2DFB6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96F0-D03E-4787-974F-720ED8E43488}" type="datetimeFigureOut">
              <a:rPr lang="cs-CZ" smtClean="0"/>
              <a:t>12. 10. 2017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05E4CC-91D3-47B0-BB0A-4E0E9E3EE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51B534-8101-4502-91C2-D36749B6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A86-0A49-4952-9D5F-5B582C9D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06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FEABD0-BD4F-4AC6-A435-6143E1296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9DE0596-E7C6-4F77-85AD-01499EACA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D3B498D-74C0-4F71-8EBA-8F8C62A87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4734B4-8EF0-449E-A1C4-64EE8E3AE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96F0-D03E-4787-974F-720ED8E43488}" type="datetimeFigureOut">
              <a:rPr lang="cs-CZ" smtClean="0"/>
              <a:t>12. 10. 2017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D4C345-FBB9-4549-982E-814CC858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AAA95D-F168-43C7-94A3-9455ADCE6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3A86-0A49-4952-9D5F-5B582C9D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46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B8AA45-A47E-452D-9B15-3721FE045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E307C7-1C19-441B-A221-15D64FF91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92FC9B-B995-4003-899D-6C47FDA72E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196F0-D03E-4787-974F-720ED8E43488}" type="datetimeFigureOut">
              <a:rPr lang="cs-CZ" smtClean="0"/>
              <a:t>12. 10. 2017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55C1C9-E07F-40E8-8FA1-AD1C954E9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9E77E3-B636-46FB-A618-48D4ED3E8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3A86-0A49-4952-9D5F-5B582C9D5E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52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mlouvy.gov.cz/" TargetMode="External"/><Relationship Id="rId2" Type="http://schemas.openxmlformats.org/officeDocument/2006/relationships/hyperlink" Target="https://portal.gov.cz/portal/ovm/publikujici/6bnaawp/agendy/19884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36BB15-B67B-4823-8273-F59AC97B4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767" y="1488507"/>
            <a:ext cx="4746978" cy="530364"/>
          </a:xfrm>
        </p:spPr>
        <p:txBody>
          <a:bodyPr>
            <a:noAutofit/>
          </a:bodyPr>
          <a:lstStyle/>
          <a:p>
            <a:r>
              <a:rPr lang="cs-CZ" sz="2400" b="1" u="sng" dirty="0"/>
              <a:t>A) Registr</a:t>
            </a:r>
            <a:r>
              <a:rPr lang="cs-CZ" sz="3600" b="1" u="sng" dirty="0"/>
              <a:t> </a:t>
            </a:r>
            <a:r>
              <a:rPr lang="cs-CZ" sz="2400" b="1" u="sng" dirty="0"/>
              <a:t>smluv</a:t>
            </a:r>
            <a:r>
              <a:rPr lang="cs-CZ" sz="3600" b="1" u="sng" dirty="0"/>
              <a:t> </a:t>
            </a:r>
            <a:r>
              <a:rPr lang="cs-CZ" sz="2400" b="1" u="sng" dirty="0"/>
              <a:t>-</a:t>
            </a:r>
            <a:r>
              <a:rPr lang="cs-CZ" sz="3600" b="1" u="sng" dirty="0"/>
              <a:t> </a:t>
            </a:r>
            <a:r>
              <a:rPr lang="cs-CZ" sz="2000" u="sng" dirty="0"/>
              <a:t>zákon č. 340/2015 Sb.</a:t>
            </a:r>
            <a:endParaRPr lang="cs-CZ" sz="4000" u="sng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B4EA18-6623-4459-B5AE-17B8F3D1B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2767" y="2030688"/>
            <a:ext cx="10391310" cy="4458601"/>
          </a:xfrm>
        </p:spPr>
        <p:txBody>
          <a:bodyPr>
            <a:normAutofit fontScale="85000" lnSpcReduction="2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b="1" dirty="0"/>
              <a:t>Povinné subjekty </a:t>
            </a:r>
            <a:r>
              <a:rPr lang="cs-CZ" dirty="0"/>
              <a:t>(musí zveřejňovat smlouvy od 50 tis. Kč bez DPH) jsou vyjmenovány </a:t>
            </a:r>
            <a:r>
              <a:rPr lang="cs-CZ" b="1" dirty="0"/>
              <a:t>v § 2 </a:t>
            </a:r>
            <a:r>
              <a:rPr lang="cs-CZ" dirty="0"/>
              <a:t>tohoto zákona:</a:t>
            </a:r>
          </a:p>
          <a:p>
            <a:pPr algn="just"/>
            <a:r>
              <a:rPr lang="cs-CZ" b="1" dirty="0"/>
              <a:t>	  b) územní samosprávné celky</a:t>
            </a:r>
          </a:p>
          <a:p>
            <a:pPr algn="just"/>
            <a:r>
              <a:rPr lang="cs-CZ" b="1" dirty="0"/>
              <a:t>	   f) dobrovolné svazky obcí (</a:t>
            </a:r>
            <a:r>
              <a:rPr lang="cs-CZ" b="1" dirty="0">
                <a:solidFill>
                  <a:srgbClr val="FF0000"/>
                </a:solidFill>
              </a:rPr>
              <a:t>mají povinnost</a:t>
            </a:r>
            <a:r>
              <a:rPr lang="cs-CZ" b="1" dirty="0"/>
              <a:t>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Výjimku z povinnosti uveřejnění </a:t>
            </a:r>
            <a:r>
              <a:rPr lang="cs-CZ" b="1" dirty="0"/>
              <a:t>dle § 3 bodu l) </a:t>
            </a:r>
            <a:r>
              <a:rPr lang="cs-CZ" b="1" dirty="0">
                <a:solidFill>
                  <a:srgbClr val="FF0000"/>
                </a:solidFill>
              </a:rPr>
              <a:t>obce nevykonávající rozšířenou působnost a příspěvkové organizace touto obcí zřízené </a:t>
            </a:r>
            <a:r>
              <a:rPr lang="cs-CZ" dirty="0"/>
              <a:t>nebo </a:t>
            </a:r>
            <a:r>
              <a:rPr lang="cs-CZ" b="1" dirty="0">
                <a:solidFill>
                  <a:srgbClr val="FF0000"/>
                </a:solidFill>
              </a:rPr>
              <a:t>právnická osoba, </a:t>
            </a:r>
            <a:r>
              <a:rPr lang="cs-CZ" dirty="0"/>
              <a:t>v níž má taková obec sama nebo s jinými takovými obcemi většinovou účast!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600" b="1" u="sng" dirty="0">
                <a:solidFill>
                  <a:schemeClr val="accent1"/>
                </a:solidFill>
              </a:rPr>
              <a:t>Obce vašeho typu, patří tedy mezi zákonné výjimky nemající povinnost zveřejňovat!!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cs-CZ" dirty="0"/>
          </a:p>
          <a:p>
            <a:pPr algn="just"/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POZOR! – obec je povinna zveřejnit smlouvy na veřejné zakázky od 500 tis. Kč bez DPH na profilu zadavatele </a:t>
            </a:r>
            <a:r>
              <a:rPr lang="cs-CZ" b="1" dirty="0">
                <a:solidFill>
                  <a:schemeClr val="accent1"/>
                </a:solidFill>
              </a:rPr>
              <a:t>do 15 dnů </a:t>
            </a:r>
            <a:r>
              <a:rPr lang="cs-CZ" b="1" dirty="0">
                <a:solidFill>
                  <a:srgbClr val="FF0000"/>
                </a:solidFill>
              </a:rPr>
              <a:t>od uzavření! </a:t>
            </a:r>
            <a:r>
              <a:rPr lang="cs-CZ" dirty="0"/>
              <a:t>Pokud nesplní,</a:t>
            </a:r>
            <a:r>
              <a:rPr lang="cs-CZ" b="1" dirty="0"/>
              <a:t> lze tuto smlouvu uveřejnit ještě </a:t>
            </a:r>
            <a:r>
              <a:rPr lang="cs-CZ" b="1" dirty="0">
                <a:solidFill>
                  <a:schemeClr val="accent1"/>
                </a:solidFill>
              </a:rPr>
              <a:t>do 30 dnů </a:t>
            </a:r>
            <a:r>
              <a:rPr lang="cs-CZ" b="1" dirty="0"/>
              <a:t>od uzavření </a:t>
            </a:r>
            <a:r>
              <a:rPr lang="cs-CZ" b="1" dirty="0">
                <a:solidFill>
                  <a:schemeClr val="accent1"/>
                </a:solidFill>
              </a:rPr>
              <a:t>v registru smluv</a:t>
            </a:r>
            <a:r>
              <a:rPr lang="cs-CZ" b="1" dirty="0"/>
              <a:t>!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600" b="1" u="sng" dirty="0">
                <a:solidFill>
                  <a:schemeClr val="accent1"/>
                </a:solidFill>
              </a:rPr>
              <a:t>Tím je povinnosti splněna i pro profil zadavatele – registr smluv je mu nadřazen!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A91E47-0C90-4232-BCEB-EFDA427437AF}"/>
              </a:ext>
            </a:extLst>
          </p:cNvPr>
          <p:cNvSpPr txBox="1"/>
          <p:nvPr/>
        </p:nvSpPr>
        <p:spPr>
          <a:xfrm>
            <a:off x="1606859" y="390617"/>
            <a:ext cx="83627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u="sng" dirty="0"/>
              <a:t>Povinné zveřejnění smluv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40BDE17C-A57D-49A2-B1E6-6C8A90E1C32E}"/>
              </a:ext>
            </a:extLst>
          </p:cNvPr>
          <p:cNvSpPr txBox="1">
            <a:spLocks/>
          </p:cNvSpPr>
          <p:nvPr/>
        </p:nvSpPr>
        <p:spPr>
          <a:xfrm>
            <a:off x="1092767" y="4501068"/>
            <a:ext cx="8587666" cy="5303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u="sng" dirty="0"/>
              <a:t>B) Veřejné zakázky – profil zadavatele – </a:t>
            </a:r>
            <a:r>
              <a:rPr lang="cs-CZ" sz="2000" u="sng" dirty="0"/>
              <a:t>zákon č. 137/2006 Sb.</a:t>
            </a:r>
          </a:p>
        </p:txBody>
      </p:sp>
    </p:spTree>
    <p:extLst>
      <p:ext uri="{BB962C8B-B14F-4D97-AF65-F5344CB8AC3E}">
        <p14:creationId xmlns:p14="http://schemas.microsoft.com/office/powerpoint/2010/main" val="98094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E2B4EA18-6623-4459-B5AE-17B8F3D1B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5112" y="1613438"/>
            <a:ext cx="10391310" cy="4458601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cs-CZ" dirty="0"/>
              <a:t>V tomto odkazu je </a:t>
            </a:r>
            <a:r>
              <a:rPr lang="cs-CZ" b="1" dirty="0"/>
              <a:t>formulář na vyplnění údajů ke smlouvě</a:t>
            </a:r>
            <a:r>
              <a:rPr lang="cs-CZ" dirty="0"/>
              <a:t>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cs-CZ" dirty="0"/>
              <a:t>Přes tento formulář se smlouva nahraje a odešle do registru. </a:t>
            </a:r>
          </a:p>
          <a:p>
            <a:pPr algn="l"/>
            <a:r>
              <a:rPr lang="cs-CZ" u="sng" dirty="0">
                <a:hlinkClick r:id="rId2"/>
              </a:rPr>
              <a:t>https://portal.gov.cz/portal/ovm/publikujici/6bnaawp/agendy/19884.html</a:t>
            </a: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cs-CZ" dirty="0"/>
              <a:t>Po správném vyplnění formuláře a odeslání smlouvy, by měla být během několika minut (obdržíte potvrzení) smlouva zveřejněna na stránkách registru. </a:t>
            </a:r>
            <a:r>
              <a:rPr lang="cs-CZ" u="sng" dirty="0">
                <a:hlinkClick r:id="rId3"/>
              </a:rPr>
              <a:t>https://smlouvy.gov.cz/</a:t>
            </a:r>
            <a:endParaRPr lang="cs-CZ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cs-CZ" b="1" u="sng" dirty="0"/>
              <a:t>Při zveřejnění je nutné dbát na ochranu osobních údajů</a:t>
            </a:r>
            <a:endParaRPr lang="cs-CZ" sz="3200" dirty="0"/>
          </a:p>
          <a:p>
            <a:pPr lvl="0" algn="l"/>
            <a:r>
              <a:rPr lang="cs-CZ" dirty="0"/>
              <a:t> - uveřejňuje se verze </a:t>
            </a:r>
            <a:r>
              <a:rPr lang="cs-CZ" b="1" dirty="0"/>
              <a:t>smlouvy bez podpisů a jiných citlivých údajů</a:t>
            </a:r>
            <a:endParaRPr lang="cs-CZ" sz="32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cs-CZ" sz="2600" b="1" u="sng" dirty="0">
              <a:solidFill>
                <a:schemeClr val="accent1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A91E47-0C90-4232-BCEB-EFDA427437AF}"/>
              </a:ext>
            </a:extLst>
          </p:cNvPr>
          <p:cNvSpPr txBox="1"/>
          <p:nvPr/>
        </p:nvSpPr>
        <p:spPr>
          <a:xfrm>
            <a:off x="1744511" y="538101"/>
            <a:ext cx="83627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u="sng" dirty="0"/>
              <a:t>Postup zveřejnění smlouvy v Registru</a:t>
            </a:r>
          </a:p>
        </p:txBody>
      </p:sp>
    </p:spTree>
    <p:extLst>
      <p:ext uri="{BB962C8B-B14F-4D97-AF65-F5344CB8AC3E}">
        <p14:creationId xmlns:p14="http://schemas.microsoft.com/office/powerpoint/2010/main" val="39365412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56</Words>
  <Application>Microsoft Office PowerPoint</Application>
  <PresentationFormat>Širokoúhlá obrazovka</PresentationFormat>
  <Paragraphs>19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Motiv Office</vt:lpstr>
      <vt:lpstr>A) Registr smluv - zákon č. 340/2015 Sb.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 smluv  zákon č. 340/2015 Sb.</dc:title>
  <dc:creator>Bystřicko</dc:creator>
  <cp:lastModifiedBy>Bystřicko</cp:lastModifiedBy>
  <cp:revision>11</cp:revision>
  <dcterms:created xsi:type="dcterms:W3CDTF">2017-10-02T12:50:53Z</dcterms:created>
  <dcterms:modified xsi:type="dcterms:W3CDTF">2017-10-12T13:43:31Z</dcterms:modified>
</cp:coreProperties>
</file>