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9" r:id="rId11"/>
    <p:sldId id="266" r:id="rId12"/>
    <p:sldId id="272" r:id="rId13"/>
    <p:sldId id="270" r:id="rId14"/>
    <p:sldId id="271" r:id="rId15"/>
    <p:sldId id="265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18BF76-844C-4467-B04A-5FDD90CE3812}" v="1" dt="2022-02-17T06:46:57.2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95097" autoAdjust="0"/>
  </p:normalViewPr>
  <p:slideViewPr>
    <p:cSldViewPr snapToGrid="0">
      <p:cViewPr>
        <p:scale>
          <a:sx n="84" d="100"/>
          <a:sy n="84" d="100"/>
        </p:scale>
        <p:origin x="1051" y="-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3E968B-7126-409C-B2FE-FC6FDBD3BF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58133C-ADE8-4325-A8E2-2CAF485ADD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A85B6B-1365-4D82-9005-1B2A92EB6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5935-21C5-4BCC-857A-4FDEA2D47A75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9764EB-7497-4C5A-8D54-9E00452EE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D8ABFA-ADBF-4E36-B7C2-BD10ED7A9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40CB-745D-4E55-88D7-E53CDF9650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12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603434-0B48-442C-AEFF-0F3DBA22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E74385-FFAF-4CBD-A536-B022610B19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8089FF-4337-4836-90D1-5253091DF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5935-21C5-4BCC-857A-4FDEA2D47A75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942966-2B9B-4430-88CB-DC9ED8CCC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F68699-68A4-47D2-B595-883AC7E50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40CB-745D-4E55-88D7-E53CDF9650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175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9A5A38A-E78C-45F0-B5D4-0940F47926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C130A66-69C2-4CAD-A2EF-066B1E52B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318EAF-63ED-4624-8A7A-2B15228FD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5935-21C5-4BCC-857A-4FDEA2D47A75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CC9188-84A1-4336-8B0C-61E154049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F5729D-754B-4534-93B4-16F29608F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40CB-745D-4E55-88D7-E53CDF9650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380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1D1AA9-C002-4D1A-9E7C-56C5606C6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2C6C83-FBD5-488E-BF9E-727BB7CE3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15475F-5935-4CB3-B72A-4B40E122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5935-21C5-4BCC-857A-4FDEA2D47A75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C79FBC-F5C3-4C55-9A0F-3A05949AB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43AFAB-9A1F-4752-8FDB-B4CBC596D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40CB-745D-4E55-88D7-E53CDF9650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83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9F44F0-0337-4430-A17A-ABAF53265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94304A3-A7DD-4E4A-99B1-03FD145FC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548E1C-9797-4786-9E5B-851394C8D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5935-21C5-4BCC-857A-4FDEA2D47A75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789F87-F076-47BC-B0EB-60595C55F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482096-12B8-4178-829F-C2944154E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40CB-745D-4E55-88D7-E53CDF9650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197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617C1-74EB-401C-A2D8-76E240532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0CF770-89B7-47ED-9679-6F992C7011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10036AC-7DE9-402C-AFAD-10BB9D20E6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953B19A-DEFB-4B4C-92E3-C25094C59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5935-21C5-4BCC-857A-4FDEA2D47A75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0EFFFB-17DA-47E5-91E9-E9EA842E9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3C43FA4-20E9-4D36-AD50-B2C404D6F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40CB-745D-4E55-88D7-E53CDF9650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84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6A730A-594A-41A9-8876-732EA8228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0D37EF-6437-40DD-AA34-296627870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9177FC2-38BB-4D13-A590-902ACAC828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BE72E14-43D5-47F9-A2FB-5CDBB1A42A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F078CF-1E8C-440D-AA2C-16FC17D339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74850BB-AD84-478D-8EA0-913513004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5935-21C5-4BCC-857A-4FDEA2D47A75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D4C85B0-35D7-41E1-A4DC-942A9D0A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A5B52EC-1631-4F0C-B2BB-DD19468A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40CB-745D-4E55-88D7-E53CDF9650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61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765054-458B-4C53-A661-E57610B6F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5D277A4-980B-4BA4-97F3-0C38591C5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5935-21C5-4BCC-857A-4FDEA2D47A75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6CCF688-2F58-496F-8CED-078786351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9EE5368-5B37-4470-B93D-495B81515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40CB-745D-4E55-88D7-E53CDF9650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1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9373CCE-FA8F-48D4-BD74-0D567ED33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5935-21C5-4BCC-857A-4FDEA2D47A75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645E9F9-7395-485A-8756-4FADEE3A5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713E7F0-1860-4D01-8B4C-85382CE2B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40CB-745D-4E55-88D7-E53CDF9650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307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DF45E-AF2B-4782-B74C-1AF3BAFC3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658B79-C424-47FF-A03B-2B779B332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47CDF4-E092-402C-8D5E-AC185AC270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654A7EC-902A-4A08-8699-9FE010E30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5935-21C5-4BCC-857A-4FDEA2D47A75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36E545-6D52-4858-B5BB-251C6BB80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0259D96-C537-4CBD-AA06-9C89C5077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40CB-745D-4E55-88D7-E53CDF9650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42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68D3D-E7C5-40D2-8D38-4F3087340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E8F8A57-283D-4FDA-9DBB-3C8F5022FB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B2BD8C9-81E8-49BF-AD77-6770F50AF8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D8A406-AA59-4017-B2B0-675601084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5935-21C5-4BCC-857A-4FDEA2D47A75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AB8A304-B6D5-49AF-BD41-5DAE0D324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1271C92-8159-4AC7-AE5A-DD87A5EAC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40CB-745D-4E55-88D7-E53CDF9650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685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6034C62-0D30-4846-B29D-7F50E03B9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10A907-8A89-4107-AFB8-5BDE9B8F8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8028EB-5708-40BE-A92A-0309042634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05935-21C5-4BCC-857A-4FDEA2D47A75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19A85D-1D9D-4FC5-87D8-8E9A12664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E51B6D-3FB6-43E0-BC53-36B81E2163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640CB-745D-4E55-88D7-E53CDF9650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620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9EF05B-A5DE-4D09-8D29-2D86B6B35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0" i="0" u="none" strike="noStrike" baseline="0" dirty="0">
                <a:latin typeface="Calibri" panose="020F0502020204030204" pitchFamily="34" charset="0"/>
              </a:rPr>
              <a:t>Realizace SMART Česko v praxi obcí a měst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0D252E-3C82-4E77-AF3A-EC5C942758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2900" y="4694238"/>
            <a:ext cx="9144000" cy="1655762"/>
          </a:xfrm>
        </p:spPr>
        <p:txBody>
          <a:bodyPr>
            <a:normAutofit fontScale="85000" lnSpcReduction="20000"/>
          </a:bodyPr>
          <a:lstStyle/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r"/>
            <a:r>
              <a:rPr lang="cs-CZ" dirty="0"/>
              <a:t>Pracovní jednání s městy, obcemi a DSO</a:t>
            </a:r>
            <a:br>
              <a:rPr lang="cs-CZ" dirty="0"/>
            </a:br>
            <a:r>
              <a:rPr lang="cs-CZ" dirty="0"/>
              <a:t>Praha, 17. a 18. únor 2022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8E50551-CC39-478B-A667-D4112D587E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900" y="294363"/>
            <a:ext cx="68879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015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A59915-E5DB-43C4-B964-328A8AE3F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ZÁVAZNÉ VÝSTUPY PROJEKTU – DOKUMENTY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FE72F1-6BBA-44EA-842F-BF2508781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b="1" dirty="0"/>
              <a:t>SMART dokumenty pro města, obce a DSO – rozsah dle velikostních kategorií</a:t>
            </a:r>
          </a:p>
          <a:p>
            <a:pPr marL="0" indent="0">
              <a:buNone/>
            </a:pPr>
            <a:endParaRPr lang="cs-CZ" sz="2600" b="1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6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Statutární města: </a:t>
            </a:r>
            <a:endParaRPr lang="cs-CZ" sz="26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2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úvod a analytická část (10 stran) </a:t>
            </a:r>
          </a:p>
          <a:p>
            <a:r>
              <a:rPr lang="cs-CZ" sz="2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povinná témata (3–5 strany/každé téma) </a:t>
            </a:r>
          </a:p>
          <a:p>
            <a:r>
              <a:rPr lang="cs-CZ" sz="2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5–7 výběrových/věcných témat (5–10 stran včetně praktických příkladů/každé téma) </a:t>
            </a:r>
          </a:p>
          <a:p>
            <a:pPr marL="0" indent="0"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F0A7E4B-E465-4413-A55D-2669AFBD2F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003" y="6030000"/>
            <a:ext cx="68879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438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0958B-7570-478E-889A-F92B8F001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TVORBA SMART DOKUMENTŮ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C5E4A2-7367-4588-A173-165CEACCE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Pravidelné schůzky expertů na danou problematiku (tematickou oblast) se zaměstnanci daných municipalit</a:t>
            </a:r>
          </a:p>
          <a:p>
            <a:pPr lvl="1"/>
            <a:r>
              <a:rPr lang="cs-CZ" sz="3200" dirty="0"/>
              <a:t>Nastavení pravidelných jednání v závěru týdne (1–2x měsíčně)</a:t>
            </a:r>
          </a:p>
          <a:p>
            <a:pPr lvl="1"/>
            <a:r>
              <a:rPr lang="cs-CZ" sz="3200" dirty="0"/>
              <a:t>Individuální schůzky</a:t>
            </a:r>
          </a:p>
          <a:p>
            <a:r>
              <a:rPr lang="cs-CZ" sz="3600" dirty="0"/>
              <a:t>Využití vytvářených metodických dokumentů v projektu pro tvorbu SMART dokumentů municipalit </a:t>
            </a:r>
          </a:p>
          <a:p>
            <a:endParaRPr lang="cs-CZ" sz="3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2AB4402-4204-4B60-8471-C3505BBB9B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003" y="6030000"/>
            <a:ext cx="68879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333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0958B-7570-478E-889A-F92B8F001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TVORBA SMART DOKUMENTŮ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C5E4A2-7367-4588-A173-165CEACCE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Na počátku vytvoření analytické části</a:t>
            </a:r>
          </a:p>
          <a:p>
            <a:pPr lvl="1"/>
            <a:r>
              <a:rPr lang="cs-CZ" sz="3200" dirty="0"/>
              <a:t>vycházející ze strategických dokumentů města/obce</a:t>
            </a:r>
          </a:p>
          <a:p>
            <a:pPr lvl="1"/>
            <a:r>
              <a:rPr lang="cs-CZ" sz="3200" dirty="0"/>
              <a:t>potřeby a (rozvojové) záměry města/obce</a:t>
            </a:r>
          </a:p>
          <a:p>
            <a:endParaRPr lang="cs-CZ" sz="3600" dirty="0"/>
          </a:p>
          <a:p>
            <a:r>
              <a:rPr lang="cs-CZ" sz="3600" dirty="0"/>
              <a:t>Poté tvorba strategických částí dle </a:t>
            </a:r>
            <a:r>
              <a:rPr lang="cs-CZ" sz="3600"/>
              <a:t>tematických oblastí</a:t>
            </a:r>
            <a:endParaRPr lang="cs-CZ" sz="3600" dirty="0"/>
          </a:p>
          <a:p>
            <a:endParaRPr lang="cs-CZ" sz="3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2AB4402-4204-4B60-8471-C3505BBB9B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003" y="6030000"/>
            <a:ext cx="68879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248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0958B-7570-478E-889A-F92B8F001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C5E4A2-7367-4588-A173-165CEACCE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600" dirty="0"/>
              <a:t>V rámci projektu povinnost „proškolit“ </a:t>
            </a:r>
            <a:r>
              <a:rPr lang="cs-CZ" sz="3600" dirty="0">
                <a:solidFill>
                  <a:srgbClr val="FF0000"/>
                </a:solidFill>
              </a:rPr>
              <a:t>60 osob 40 hodinami </a:t>
            </a:r>
            <a:r>
              <a:rPr lang="cs-CZ" sz="3600" dirty="0"/>
              <a:t>vzdělávání</a:t>
            </a:r>
          </a:p>
          <a:p>
            <a:pPr lvl="1"/>
            <a:r>
              <a:rPr lang="cs-CZ" sz="3200" dirty="0"/>
              <a:t>min. 20 hodin on-line (příp. prezenčním) vzděláváním</a:t>
            </a:r>
          </a:p>
          <a:p>
            <a:pPr lvl="1"/>
            <a:r>
              <a:rPr lang="cs-CZ" sz="3200" dirty="0"/>
              <a:t>zbylá část e-learningovým vzděláváním</a:t>
            </a:r>
          </a:p>
          <a:p>
            <a:pPr lvl="1"/>
            <a:endParaRPr lang="cs-CZ" sz="3200" dirty="0"/>
          </a:p>
          <a:p>
            <a:r>
              <a:rPr lang="cs-CZ" sz="3600" dirty="0"/>
              <a:t>Předpoklad dvou běhů on-line kurzů (jaro a podzim 2022)</a:t>
            </a:r>
          </a:p>
          <a:p>
            <a:pPr lvl="1"/>
            <a:r>
              <a:rPr lang="cs-CZ" sz="3200" dirty="0"/>
              <a:t>dle jednotlivých tematických oblastí</a:t>
            </a:r>
          </a:p>
          <a:p>
            <a:r>
              <a:rPr lang="cs-CZ" sz="3600" dirty="0"/>
              <a:t>E-learningový kurz</a:t>
            </a:r>
          </a:p>
          <a:p>
            <a:pPr lvl="1"/>
            <a:endParaRPr lang="cs-CZ" sz="2800" dirty="0"/>
          </a:p>
          <a:p>
            <a:endParaRPr lang="cs-CZ" sz="3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2AB4402-4204-4B60-8471-C3505BBB9B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003" y="6030000"/>
            <a:ext cx="68879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26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0958B-7570-478E-889A-F92B8F001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C5E4A2-7367-4588-A173-165CEACCE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Vzdělávání zaměřeno na:</a:t>
            </a:r>
          </a:p>
          <a:p>
            <a:pPr lvl="1"/>
            <a:r>
              <a:rPr lang="cs-CZ" sz="2800" dirty="0"/>
              <a:t>vedoucí úředníky a úředníky</a:t>
            </a:r>
          </a:p>
          <a:p>
            <a:pPr lvl="1"/>
            <a:r>
              <a:rPr lang="cs-CZ" sz="2800" dirty="0"/>
              <a:t>představitele měst a obcí (starosty, místostarosty a zastupitele)</a:t>
            </a:r>
          </a:p>
          <a:p>
            <a:r>
              <a:rPr lang="cs-CZ" sz="3600" dirty="0"/>
              <a:t>Požadavek u každé municipality/DSO:</a:t>
            </a:r>
          </a:p>
          <a:p>
            <a:pPr lvl="1"/>
            <a:r>
              <a:rPr lang="cs-CZ" sz="3200" dirty="0"/>
              <a:t>o „vyslání“ jedné osoby, která se zúčastní vzdělávání v objemu min. 40 hodin</a:t>
            </a:r>
          </a:p>
          <a:p>
            <a:pPr lvl="1"/>
            <a:r>
              <a:rPr lang="cs-CZ" sz="3200" dirty="0"/>
              <a:t>u větších municipalit „vyslání“ dvou či tří osob</a:t>
            </a:r>
          </a:p>
          <a:p>
            <a:pPr lvl="1"/>
            <a:endParaRPr lang="cs-CZ" sz="2800" dirty="0"/>
          </a:p>
          <a:p>
            <a:endParaRPr lang="cs-CZ" sz="3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2AB4402-4204-4B60-8471-C3505BBB9B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003" y="6030000"/>
            <a:ext cx="68879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831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869D50D-96F1-4892-B91C-503FBB52A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61144"/>
            <a:ext cx="9144000" cy="2387600"/>
          </a:xfrm>
        </p:spPr>
        <p:txBody>
          <a:bodyPr/>
          <a:lstStyle/>
          <a:p>
            <a:r>
              <a:rPr lang="cs-CZ" dirty="0"/>
              <a:t>SVAZ MĚST A OBCÍ ČESKÉ REPUBLIKY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80ABFA66-FE89-44CE-A9FA-B60251E29D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60662"/>
          </a:xfrm>
        </p:spPr>
        <p:txBody>
          <a:bodyPr>
            <a:normAutofit fontScale="92500" lnSpcReduction="10000"/>
          </a:bodyPr>
          <a:lstStyle/>
          <a:p>
            <a:pPr algn="r"/>
            <a:endParaRPr lang="cs-CZ" dirty="0"/>
          </a:p>
          <a:p>
            <a:pPr algn="r"/>
            <a:r>
              <a:rPr lang="cs-CZ" dirty="0"/>
              <a:t>5. května 1640/65</a:t>
            </a:r>
          </a:p>
          <a:p>
            <a:pPr algn="r"/>
            <a:r>
              <a:rPr lang="cs-CZ" dirty="0"/>
              <a:t>140 00 Praha 4</a:t>
            </a:r>
          </a:p>
          <a:p>
            <a:pPr algn="r"/>
            <a:endParaRPr lang="cs-CZ" dirty="0"/>
          </a:p>
          <a:p>
            <a:pPr algn="r"/>
            <a:r>
              <a:rPr lang="cs-CZ" dirty="0"/>
              <a:t>Tel.: +420 234 709 711/717</a:t>
            </a:r>
          </a:p>
          <a:p>
            <a:pPr algn="r"/>
            <a:r>
              <a:rPr lang="cs-CZ" dirty="0"/>
              <a:t>E-mail: smocr@smocr.cz </a:t>
            </a:r>
          </a:p>
          <a:p>
            <a:pPr algn="r"/>
            <a:r>
              <a:rPr lang="cs-CZ" dirty="0"/>
              <a:t>ID datové schránky: 5fkgwn3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7C13ACF-CE16-485B-9053-4AA7D11307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900" y="294363"/>
            <a:ext cx="68879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000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5DC76E-1F34-46D2-B970-9ACEB8F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PROJEKTOVÉ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C92141-A053-44D2-BAAA-5D347A699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/>
              <a:t>Název projektu: </a:t>
            </a:r>
            <a:r>
              <a:rPr lang="cs-CZ" sz="3200" b="1" i="1" dirty="0"/>
              <a:t>Realizace SMART Česko v praxi obcí a měst</a:t>
            </a:r>
          </a:p>
          <a:p>
            <a:endParaRPr lang="cs-CZ" i="1" dirty="0"/>
          </a:p>
          <a:p>
            <a:r>
              <a:rPr lang="cs-CZ" dirty="0"/>
              <a:t>Realizátor: </a:t>
            </a:r>
            <a:r>
              <a:rPr lang="cs-CZ" b="1" dirty="0"/>
              <a:t>Svaz měst a obcí České republiky</a:t>
            </a:r>
          </a:p>
          <a:p>
            <a:r>
              <a:rPr lang="cs-CZ" dirty="0"/>
              <a:t>Partner: Ministerstvo pro místní rozvoj</a:t>
            </a:r>
          </a:p>
          <a:p>
            <a:r>
              <a:rPr lang="cs-CZ" dirty="0"/>
              <a:t>Doba realizace: </a:t>
            </a:r>
            <a:r>
              <a:rPr lang="cs-CZ" b="1" dirty="0"/>
              <a:t>do června 2023</a:t>
            </a:r>
          </a:p>
          <a:p>
            <a:r>
              <a:rPr lang="cs-CZ" dirty="0"/>
              <a:t>Projekt v rámci Operační program Zaměstnanost včetně spoluúčasti realizátora</a:t>
            </a:r>
          </a:p>
          <a:p>
            <a:r>
              <a:rPr lang="cs-CZ" dirty="0"/>
              <a:t>Navazuje na předešlý projekt </a:t>
            </a:r>
            <a:r>
              <a:rPr lang="cs-CZ" b="1" i="1" dirty="0"/>
              <a:t>Strategický rámec Svazu měst a obcí v oblasti Smart City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C6C99B0-F7AE-4E0A-85AF-B95AC6B482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003" y="5897900"/>
            <a:ext cx="68879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897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E5B92B-E961-4938-91DE-BE77CA02B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PROJEKTOVÉ INFORMACE – KLÍČOVÉ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052CC7-3E38-4224-896B-3E580B0B7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4 KLÍČOVÉ AKTIVITY (KA)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KA 1: Rozvoj SMART Česko pro potřeby uplatnění v území ČR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KA 2: Ověření konceptu SMART Česko v praxi a vytvoření SMART Česko HUB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KA 3: Zvyšování povědomí o konceptu SMART Česko, přenos dobré praxe a předávání znalostí</a:t>
            </a:r>
          </a:p>
          <a:p>
            <a:pPr lvl="1">
              <a:lnSpc>
                <a:spcPct val="150000"/>
              </a:lnSpc>
            </a:pPr>
            <a:r>
              <a:rPr lang="pl-PL" dirty="0"/>
              <a:t>KA 4: Řízení projektu, publicita a komunikace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A6CFEA2-2803-4759-B015-49D3452B60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003" y="6030000"/>
            <a:ext cx="68879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495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360DF4-77CA-430F-887A-6432A78C4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PRACOVNÍ POZICE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C23CEE-66E6-49CA-8329-4E21E6A0E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6562"/>
            <a:ext cx="10515600" cy="4351338"/>
          </a:xfrm>
        </p:spPr>
        <p:txBody>
          <a:bodyPr>
            <a:normAutofit/>
          </a:bodyPr>
          <a:lstStyle/>
          <a:p>
            <a:r>
              <a:rPr lang="cs-CZ" b="1" dirty="0"/>
              <a:t>Pracovní pozice v projektu:</a:t>
            </a:r>
          </a:p>
          <a:p>
            <a:pPr lvl="1"/>
            <a:r>
              <a:rPr lang="cs-CZ" dirty="0"/>
              <a:t>Odborný poradce v oblasti implementace Strategického rámce SC</a:t>
            </a:r>
          </a:p>
          <a:p>
            <a:pPr lvl="1"/>
            <a:r>
              <a:rPr lang="cs-CZ" dirty="0"/>
              <a:t>Odborný specialista pro na financování SMART řešení</a:t>
            </a:r>
          </a:p>
          <a:p>
            <a:pPr lvl="1"/>
            <a:r>
              <a:rPr lang="cs-CZ" dirty="0"/>
              <a:t>Odborný specialista na SMART řešení v oblasti vzdělávání, znalosti a dovednosti a zdravotnictví a sociálních služeb</a:t>
            </a:r>
          </a:p>
          <a:p>
            <a:pPr lvl="1"/>
            <a:r>
              <a:rPr lang="cs-CZ" dirty="0"/>
              <a:t>Odborný specialista na SMART řešení v oblasti zaměstnanosti a socioekonomické oblasti</a:t>
            </a:r>
          </a:p>
          <a:p>
            <a:pPr lvl="1"/>
            <a:r>
              <a:rPr lang="cs-CZ" dirty="0"/>
              <a:t>Odborný specialista na SMART řešení v oblasti energetiky</a:t>
            </a:r>
          </a:p>
          <a:p>
            <a:pPr lvl="1"/>
            <a:r>
              <a:rPr lang="cs-CZ" dirty="0"/>
              <a:t>Odborný specialista na SMART řešení v oblasti ŽP a udržitelného rozvoje</a:t>
            </a:r>
          </a:p>
          <a:p>
            <a:pPr lvl="1"/>
            <a:r>
              <a:rPr lang="cs-CZ" dirty="0"/>
              <a:t>Odborný specialista na SMART řešení v oblasti nadnárodní spolupráce</a:t>
            </a:r>
          </a:p>
          <a:p>
            <a:pPr lvl="1"/>
            <a:r>
              <a:rPr lang="cs-CZ" dirty="0"/>
              <a:t>Odborný poradce pro vytvoření a vedení </a:t>
            </a:r>
            <a:r>
              <a:rPr lang="cs-CZ" dirty="0" err="1"/>
              <a:t>HUBu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435AFFE-AB35-4ADD-A83C-6F3B4C6453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414" y="5897900"/>
            <a:ext cx="68879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788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6227BE-C1F5-4BED-B0DB-6EF7D5432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PRACOVNÍ POZICE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7EC76F-A430-461A-B0BE-02EB3FB63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23 pracovních pozic z přímých nákladů </a:t>
            </a:r>
            <a:r>
              <a:rPr lang="cs-CZ" dirty="0"/>
              <a:t>(pokračování)</a:t>
            </a:r>
            <a:r>
              <a:rPr lang="cs-CZ" b="1" dirty="0"/>
              <a:t>:</a:t>
            </a:r>
          </a:p>
          <a:p>
            <a:pPr lvl="1"/>
            <a:r>
              <a:rPr lang="cs-CZ" dirty="0"/>
              <a:t>Odborný specialista na SMART řešení v oblasti dopravy a mobility</a:t>
            </a:r>
          </a:p>
          <a:p>
            <a:pPr lvl="1"/>
            <a:r>
              <a:rPr lang="cs-CZ" dirty="0"/>
              <a:t>Odborný specialista na SMART řešení v koheze v rámci ČR</a:t>
            </a:r>
          </a:p>
          <a:p>
            <a:pPr lvl="1"/>
            <a:r>
              <a:rPr lang="cs-CZ" dirty="0"/>
              <a:t>Odborný specialista na SMART řešení v oblasti digitalizace a IT/ICT, vč. Bezpečnosti</a:t>
            </a:r>
          </a:p>
          <a:p>
            <a:pPr lvl="1"/>
            <a:r>
              <a:rPr lang="cs-CZ" dirty="0"/>
              <a:t>7x Odborný expert pro SMART řešení v území</a:t>
            </a:r>
          </a:p>
          <a:p>
            <a:pPr lvl="1"/>
            <a:r>
              <a:rPr lang="cs-CZ" dirty="0"/>
              <a:t>Expert pro systematickou komunikaci</a:t>
            </a:r>
          </a:p>
          <a:p>
            <a:pPr lvl="1"/>
            <a:r>
              <a:rPr lang="cs-CZ" dirty="0"/>
              <a:t>Expert pro komunikaci s cílovou skupinou</a:t>
            </a:r>
          </a:p>
          <a:p>
            <a:pPr lvl="1"/>
            <a:r>
              <a:rPr lang="cs-CZ" dirty="0"/>
              <a:t>Evaluátor</a:t>
            </a:r>
          </a:p>
          <a:p>
            <a:pPr lvl="1"/>
            <a:r>
              <a:rPr lang="cs-CZ" dirty="0"/>
              <a:t>Odborný pracovník/asistent</a:t>
            </a:r>
          </a:p>
          <a:p>
            <a:pPr lvl="1"/>
            <a:r>
              <a:rPr lang="cs-CZ" dirty="0"/>
              <a:t>Odborný garant</a:t>
            </a:r>
          </a:p>
          <a:p>
            <a:r>
              <a:rPr lang="cs-CZ" b="1" dirty="0"/>
              <a:t>Nepřímé pracovní pozice:</a:t>
            </a:r>
          </a:p>
          <a:p>
            <a:pPr lvl="1"/>
            <a:r>
              <a:rPr lang="cs-CZ" dirty="0"/>
              <a:t>Projektový a finanční management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AFE4FA8-E271-4C56-8F49-7C21C01AED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003" y="6078875"/>
            <a:ext cx="68879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14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CA8149-E07D-4357-AD05-9CAB9F70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ZÁVAZNÉ VÝSTUPY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ED002D-0144-4F0A-8816-29BCA7287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INDIKÁTORY PROJEKTU VŮČI ŘÍDÍCÍMU ORGÁNU:</a:t>
            </a:r>
            <a:br>
              <a:rPr lang="cs-CZ" b="1" dirty="0"/>
            </a:br>
            <a:endParaRPr lang="cs-CZ" b="1" dirty="0"/>
          </a:p>
          <a:p>
            <a:pPr lvl="1"/>
            <a:r>
              <a:rPr lang="cs-CZ" b="1" dirty="0"/>
              <a:t>46</a:t>
            </a:r>
            <a:r>
              <a:rPr lang="cs-CZ" dirty="0"/>
              <a:t> </a:t>
            </a:r>
            <a:r>
              <a:rPr lang="cs-CZ" b="1" dirty="0"/>
              <a:t>napsaných a zveřejněných analytických a strategických dokumentů</a:t>
            </a:r>
            <a:r>
              <a:rPr lang="cs-CZ" dirty="0"/>
              <a:t> (vč. evaluačních)</a:t>
            </a:r>
          </a:p>
          <a:p>
            <a:pPr lvl="2"/>
            <a:r>
              <a:rPr lang="cs-CZ" sz="2400" dirty="0">
                <a:solidFill>
                  <a:srgbClr val="FF0000"/>
                </a:solidFill>
              </a:rPr>
              <a:t>z tohoto počtu 28 SMART strategií pro jednotlivá města a obce</a:t>
            </a:r>
          </a:p>
          <a:p>
            <a:pPr marL="914400" lvl="2" indent="0">
              <a:buNone/>
            </a:pPr>
            <a:endParaRPr lang="cs-CZ" sz="2400" dirty="0">
              <a:solidFill>
                <a:srgbClr val="FF0000"/>
              </a:solidFill>
            </a:endParaRPr>
          </a:p>
          <a:p>
            <a:pPr lvl="1"/>
            <a:r>
              <a:rPr lang="cs-CZ" b="1" dirty="0"/>
              <a:t>60 podpořených osob </a:t>
            </a:r>
            <a:r>
              <a:rPr lang="cs-CZ" dirty="0"/>
              <a:t>(v rámci povinného vzdělávání, povinnost absolvovaných 40 hodin)</a:t>
            </a:r>
            <a:br>
              <a:rPr lang="cs-CZ" dirty="0"/>
            </a:br>
            <a:endParaRPr lang="cs-CZ" dirty="0"/>
          </a:p>
          <a:p>
            <a:pPr lvl="1"/>
            <a:r>
              <a:rPr lang="cs-CZ" b="1" dirty="0"/>
              <a:t>38 institucí podpořených </a:t>
            </a:r>
            <a:r>
              <a:rPr lang="cs-CZ" dirty="0"/>
              <a:t>za účelem zavedení opatření (např. města, obce, DSO)</a:t>
            </a:r>
            <a:br>
              <a:rPr lang="cs-CZ" dirty="0"/>
            </a:b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C7859FB-7CEC-49FB-B89B-53A0C5C6A3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803" y="5897900"/>
            <a:ext cx="68879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212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A59915-E5DB-43C4-B964-328A8AE3F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ZÁVAZNÉ VÝSTUPY PROJEKTU – DOKUMENTY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FE72F1-6BBA-44EA-842F-BF2508781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SMART dokumenty pro města, obce a DSO</a:t>
            </a:r>
          </a:p>
          <a:p>
            <a:r>
              <a:rPr lang="cs-CZ" b="1" dirty="0"/>
              <a:t>výběr tematických oblastí</a:t>
            </a:r>
          </a:p>
          <a:p>
            <a:pPr lvl="1"/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Energetika 	</a:t>
            </a:r>
          </a:p>
          <a:p>
            <a:pPr lvl="1"/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Digitalizace, ICT a (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kyber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)bezpečnost 	</a:t>
            </a:r>
          </a:p>
          <a:p>
            <a:pPr lvl="1"/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Vzdělávání (školství) a zaměstnanost (trh práce) 	</a:t>
            </a:r>
          </a:p>
          <a:p>
            <a:pPr lvl="1"/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Doprava a mobilita 	</a:t>
            </a:r>
          </a:p>
          <a:p>
            <a:pPr lvl="1"/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Sociální služby a zdravotnictví 	</a:t>
            </a:r>
          </a:p>
          <a:p>
            <a:pPr lvl="1"/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Životní prostředí – SMART/chytrá krajina, vodní hospodářství, městská zeleň</a:t>
            </a:r>
          </a:p>
          <a:p>
            <a:pPr lvl="1"/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Odpadové hospodářství/oběhové hospodářství 	</a:t>
            </a:r>
          </a:p>
          <a:p>
            <a:pPr lvl="1"/>
            <a:r>
              <a:rPr lang="pt-BR" sz="20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Financování SMART – povinné téma 		</a:t>
            </a:r>
          </a:p>
          <a:p>
            <a:pPr lvl="1"/>
            <a:r>
              <a:rPr lang="cs-CZ" sz="20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Dobré vládnutí („</a:t>
            </a:r>
            <a:r>
              <a:rPr lang="cs-CZ" sz="2000" b="0" i="1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good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0" i="1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government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“) – povinné téma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F0A7E4B-E465-4413-A55D-2669AFBD2F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003" y="6030000"/>
            <a:ext cx="68879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028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A59915-E5DB-43C4-B964-328A8AE3F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ZÁVAZNÉ VÝSTUPY PROJEKTU – DOKUMENTY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FE72F1-6BBA-44EA-842F-BF2508781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b="1" dirty="0"/>
              <a:t>SMART dokumenty pro města, obce a DSO – rozsah dle velikostních kategorií</a:t>
            </a:r>
          </a:p>
          <a:p>
            <a:pPr algn="l"/>
            <a:endParaRPr lang="cs-CZ" sz="26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pt-BR" sz="26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Obce (resp. municipality do 3 000 obyvatel) a DSO: </a:t>
            </a:r>
            <a:endParaRPr lang="pt-BR" sz="26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2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úvod a analytická část (5–7 stran) </a:t>
            </a:r>
          </a:p>
          <a:p>
            <a:r>
              <a:rPr lang="cs-CZ" sz="2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povinná témata (2–3 strany/každé téma) </a:t>
            </a:r>
          </a:p>
          <a:p>
            <a:r>
              <a:rPr lang="cs-CZ" sz="2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2–3 výběrových/věcných témat (4–5 stran včetně praktických příkladů/každé téma)</a:t>
            </a:r>
          </a:p>
          <a:p>
            <a:pPr marL="0" indent="0"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F0A7E4B-E465-4413-A55D-2669AFBD2F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003" y="6030000"/>
            <a:ext cx="68879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712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A59915-E5DB-43C4-B964-328A8AE3F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ZÁVAZNÉ VÝSTUPY PROJEKTU – DOKUMENTY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FE72F1-6BBA-44EA-842F-BF2508781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4800" b="1" dirty="0"/>
              <a:t>SMART dokumenty pro města, obce a DSO – rozsah dle velikostních kategorií</a:t>
            </a:r>
          </a:p>
          <a:p>
            <a:pPr marL="0" indent="0">
              <a:buNone/>
            </a:pPr>
            <a:endParaRPr lang="cs-CZ" sz="4800" b="1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4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Města (resp. municipality nad 3 000 obyvatel do hranice statutárních měst): </a:t>
            </a:r>
            <a:endParaRPr lang="cs-CZ" sz="4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4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úvod a analytická část (7–10 stran) </a:t>
            </a:r>
          </a:p>
          <a:p>
            <a:r>
              <a:rPr lang="cs-CZ" sz="4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povinná témata (3–5 strany/každé téma) </a:t>
            </a:r>
          </a:p>
          <a:p>
            <a:r>
              <a:rPr lang="cs-CZ" sz="4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3–5 výběrových/věcných témat (5–10 stran včetně praktických příkladů/každé téma) </a:t>
            </a:r>
          </a:p>
          <a:p>
            <a:pPr marL="0" indent="0">
              <a:buNone/>
            </a:pPr>
            <a:endParaRPr lang="cs-CZ" sz="4800" b="1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F0A7E4B-E465-4413-A55D-2669AFBD2F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003" y="6030000"/>
            <a:ext cx="6887997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6945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843</Words>
  <Application>Microsoft Office PowerPoint</Application>
  <PresentationFormat>Širokoúhlá obrazovka</PresentationFormat>
  <Paragraphs>123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Realizace SMART Česko v praxi obcí a měst</vt:lpstr>
      <vt:lpstr>PROJEKTOVÉ INFORMACE</vt:lpstr>
      <vt:lpstr>PROJEKTOVÉ INFORMACE – KLÍČOVÉ AKTIVITY</vt:lpstr>
      <vt:lpstr>PRACOVNÍ POZICE</vt:lpstr>
      <vt:lpstr>PRACOVNÍ POZICE</vt:lpstr>
      <vt:lpstr>ZÁVAZNÉ VÝSTUPY PROJEKTU</vt:lpstr>
      <vt:lpstr>ZÁVAZNÉ VÝSTUPY PROJEKTU – DOKUMENTY</vt:lpstr>
      <vt:lpstr>ZÁVAZNÉ VÝSTUPY PROJEKTU – DOKUMENTY</vt:lpstr>
      <vt:lpstr>ZÁVAZNÉ VÝSTUPY PROJEKTU – DOKUMENTY</vt:lpstr>
      <vt:lpstr>ZÁVAZNÉ VÝSTUPY PROJEKTU – DOKUMENTY</vt:lpstr>
      <vt:lpstr>TVORBA SMART DOKUMENTŮ</vt:lpstr>
      <vt:lpstr>TVORBA SMART DOKUMENTŮ</vt:lpstr>
      <vt:lpstr>VZDĚLÁVÁNÍ</vt:lpstr>
      <vt:lpstr>VZDĚLÁVÁNÍ</vt:lpstr>
      <vt:lpstr>SVAZ MĚST A OBCÍ ČESKÉ REPUBLIKY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Realizace SMART Česko v praxi obcí a měst</dc:title>
  <dc:creator>Jakub Cach</dc:creator>
  <cp:lastModifiedBy>Mikroregion Bystřicko</cp:lastModifiedBy>
  <cp:revision>6</cp:revision>
  <dcterms:created xsi:type="dcterms:W3CDTF">2021-03-02T09:11:25Z</dcterms:created>
  <dcterms:modified xsi:type="dcterms:W3CDTF">2022-03-09T11:40:40Z</dcterms:modified>
</cp:coreProperties>
</file>