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ikroregionbystricko@centrum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I. Setkání se starosty obcí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Hotel Vír </a:t>
            </a:r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20.9.2016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779096" cy="835496"/>
          </a:xfrm>
        </p:spPr>
        <p:txBody>
          <a:bodyPr/>
          <a:lstStyle/>
          <a:p>
            <a:r>
              <a:rPr lang="cs-CZ" dirty="0"/>
              <a:t>Kontaktní centrum pro občany obcí regionu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" y="1988840"/>
            <a:ext cx="6707088" cy="4525963"/>
          </a:xfrm>
        </p:spPr>
        <p:txBody>
          <a:bodyPr>
            <a:normAutofit/>
          </a:bodyPr>
          <a:lstStyle/>
          <a:p>
            <a:r>
              <a:rPr lang="cs-CZ" dirty="0"/>
              <a:t>Informační zpravodaj s veřejnými službami</a:t>
            </a:r>
          </a:p>
          <a:p>
            <a:r>
              <a:rPr lang="cs-CZ" dirty="0"/>
              <a:t>Poradenství pro občany ohledně veřejných služeb, poskytování kontaktů</a:t>
            </a:r>
          </a:p>
          <a:p>
            <a:r>
              <a:rPr lang="cs-CZ" dirty="0"/>
              <a:t>Přenos informací mezi obecními úřady a občanem</a:t>
            </a:r>
          </a:p>
          <a:p>
            <a:r>
              <a:rPr lang="cs-CZ" dirty="0"/>
              <a:t>Podněty k dalšímu rozvoji regionu a obcí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05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pPr algn="ctr"/>
            <a:r>
              <a:rPr lang="cs-CZ" dirty="0"/>
              <a:t>Aktuální činnosti CSS (nově plynoucí z projektu)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7283152" cy="460851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Kontaktní centrum pro občany (</a:t>
            </a:r>
            <a:r>
              <a:rPr lang="cs-CZ" b="1" dirty="0"/>
              <a:t>Informační zpravodaj</a:t>
            </a:r>
            <a:r>
              <a:rPr lang="cs-CZ" dirty="0"/>
              <a:t>)</a:t>
            </a:r>
          </a:p>
          <a:p>
            <a:r>
              <a:rPr lang="cs-CZ" dirty="0"/>
              <a:t>Zaznamenávání </a:t>
            </a:r>
            <a:r>
              <a:rPr lang="cs-CZ" b="1" dirty="0"/>
              <a:t>aktivit</a:t>
            </a:r>
            <a:r>
              <a:rPr lang="cs-CZ" dirty="0"/>
              <a:t> (min. 50 za měsíc)</a:t>
            </a:r>
          </a:p>
          <a:p>
            <a:r>
              <a:rPr lang="cs-CZ" dirty="0"/>
              <a:t>Realizace dílčích projektů </a:t>
            </a:r>
            <a:r>
              <a:rPr lang="cs-CZ" dirty="0" err="1"/>
              <a:t>meziobecní</a:t>
            </a:r>
            <a:r>
              <a:rPr lang="cs-CZ" dirty="0"/>
              <a:t> spolupráce – naplňování strategií (</a:t>
            </a:r>
            <a:r>
              <a:rPr lang="cs-CZ" b="1" dirty="0"/>
              <a:t>Zásobník projektů </a:t>
            </a:r>
            <a:r>
              <a:rPr lang="cs-CZ" dirty="0"/>
              <a:t>– 10 projektů (nápady) – do </a:t>
            </a:r>
            <a:r>
              <a:rPr lang="cs-CZ" b="1" dirty="0"/>
              <a:t>30.9.2016</a:t>
            </a:r>
            <a:r>
              <a:rPr lang="cs-CZ" dirty="0"/>
              <a:t>)</a:t>
            </a:r>
          </a:p>
          <a:p>
            <a:r>
              <a:rPr lang="cs-CZ" b="1" dirty="0"/>
              <a:t>Akční plán </a:t>
            </a:r>
            <a:r>
              <a:rPr lang="cs-CZ" dirty="0"/>
              <a:t>na 1-2 roky (5 projektů zrealizováno do konce projektu CSS) – do </a:t>
            </a:r>
            <a:r>
              <a:rPr lang="cs-CZ" b="1" dirty="0"/>
              <a:t>30. 11. 2016 v AP</a:t>
            </a:r>
          </a:p>
          <a:p>
            <a:r>
              <a:rPr lang="cs-CZ" b="1" dirty="0"/>
              <a:t>Sebehodnotící zpráva</a:t>
            </a:r>
            <a:r>
              <a:rPr lang="cs-CZ" dirty="0"/>
              <a:t> (měsíčně)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87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6491064" cy="652934"/>
          </a:xfrm>
        </p:spPr>
        <p:txBody>
          <a:bodyPr/>
          <a:lstStyle/>
          <a:p>
            <a:pPr algn="ctr"/>
            <a:r>
              <a:rPr lang="cs-CZ" sz="3600" dirty="0"/>
              <a:t>Finanční toky do konce roku 2016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7205465" cy="4497363"/>
          </a:xfrm>
        </p:spPr>
        <p:txBody>
          <a:bodyPr>
            <a:normAutofit fontScale="62500" lnSpcReduction="20000"/>
          </a:bodyPr>
          <a:lstStyle/>
          <a:p>
            <a:r>
              <a:rPr lang="cs-CZ" sz="4000" u="sng" dirty="0"/>
              <a:t>Předfinancování zálohou </a:t>
            </a:r>
            <a:r>
              <a:rPr lang="cs-CZ" sz="4000" dirty="0"/>
              <a:t>– 1. platba v září 16 (na 4 měsíce) – </a:t>
            </a:r>
            <a:r>
              <a:rPr lang="cs-CZ" sz="3200" i="1" dirty="0"/>
              <a:t>došla již v půlce srpna</a:t>
            </a:r>
          </a:p>
          <a:p>
            <a:r>
              <a:rPr lang="cs-CZ" sz="4000" u="sng" dirty="0"/>
              <a:t>I. Zúčtovací období </a:t>
            </a:r>
            <a:r>
              <a:rPr lang="cs-CZ" sz="4000" dirty="0"/>
              <a:t>– červenec až září 2016 (říjen vyúčtování, proplaceno v listopadu 16)</a:t>
            </a:r>
          </a:p>
          <a:p>
            <a:r>
              <a:rPr lang="cs-CZ" sz="4000" u="sng" dirty="0"/>
              <a:t>II. Zúčtovací období </a:t>
            </a:r>
            <a:r>
              <a:rPr lang="cs-CZ" sz="4000" dirty="0"/>
              <a:t>– říjen – prosinec 2016 (leden vyúčtování, proplaceno v únoru 17)</a:t>
            </a:r>
          </a:p>
          <a:p>
            <a:r>
              <a:rPr lang="cs-CZ" sz="4000" u="sng" dirty="0"/>
              <a:t>Dílčí spoluúčast CSS za I. období</a:t>
            </a:r>
            <a:r>
              <a:rPr lang="cs-CZ" sz="4000" dirty="0"/>
              <a:t> - průběžná fakturace – 1. v říjnu 2016 za 7 - 9 měsíc (max. 5 500 Kč + DPH/měsíc)</a:t>
            </a:r>
          </a:p>
          <a:p>
            <a:r>
              <a:rPr lang="cs-CZ" sz="4000" u="sng" dirty="0"/>
              <a:t>Dílčí spoluúčast za II. období </a:t>
            </a:r>
            <a:r>
              <a:rPr lang="cs-CZ" sz="4000" dirty="0"/>
              <a:t>– 2. fakturace leden 2017 (za 10 – 12 měsíc)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33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rozvoje DSO - projekty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24568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pPr algn="ctr"/>
            <a:r>
              <a:rPr lang="cs-CZ" dirty="0"/>
              <a:t>Strategie rozvoje DSO (aktualizace, projekty)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6707088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Strategie rozvoje Mikroregionu Bystřicko – 2009 (</a:t>
            </a:r>
            <a:r>
              <a:rPr lang="cs-CZ" sz="2400" i="1" dirty="0"/>
              <a:t>proběhla aktualizace – 2016 - 2020</a:t>
            </a:r>
            <a:r>
              <a:rPr lang="cs-CZ" dirty="0"/>
              <a:t>)</a:t>
            </a:r>
          </a:p>
          <a:p>
            <a:r>
              <a:rPr lang="cs-CZ" dirty="0"/>
              <a:t>Strategie území správního obvodu ORP Bystřice nad Pernštejnem v oblasti předškolní výchovy a základního školství, sociálních služeb, odpadového hospodářství a cestovního ruchu – 2013-2015</a:t>
            </a:r>
          </a:p>
          <a:p>
            <a:pPr marL="0" indent="0">
              <a:buNone/>
            </a:pPr>
            <a:r>
              <a:rPr lang="cs-CZ" dirty="0"/>
              <a:t>Strategie budou naplňovány prostřednictvím projektů </a:t>
            </a:r>
            <a:r>
              <a:rPr lang="cs-CZ" dirty="0" err="1"/>
              <a:t>meziobecní</a:t>
            </a:r>
            <a:r>
              <a:rPr lang="cs-CZ" dirty="0"/>
              <a:t> spolupráce (5 projektů zrealizovaných, 5 ve fázi realizace).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50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65719" y="4077072"/>
            <a:ext cx="5218154" cy="1938139"/>
          </a:xfrm>
        </p:spPr>
        <p:txBody>
          <a:bodyPr/>
          <a:lstStyle/>
          <a:p>
            <a:r>
              <a:rPr lang="cs-CZ" dirty="0"/>
              <a:t>Závěr -</a:t>
            </a:r>
            <a:br>
              <a:rPr lang="cs-CZ" dirty="0"/>
            </a:br>
            <a:r>
              <a:rPr lang="cs-CZ" sz="2800" dirty="0"/>
              <a:t>projektový tým Vám Děkuje za pozornost!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    Prezence účastníků</a:t>
            </a:r>
          </a:p>
          <a:p>
            <a:r>
              <a:rPr lang="cs-CZ" dirty="0"/>
              <a:t>1)  Představení projektu CSS</a:t>
            </a:r>
          </a:p>
          <a:p>
            <a:r>
              <a:rPr lang="cs-CZ" dirty="0"/>
              <a:t>2)  Zaměstnanci, vize CSS</a:t>
            </a:r>
          </a:p>
          <a:p>
            <a:r>
              <a:rPr lang="cs-CZ" dirty="0"/>
              <a:t>3)  Hlavní činnost CSS a Způsob   	fungování CSS</a:t>
            </a:r>
          </a:p>
          <a:p>
            <a:r>
              <a:rPr lang="cs-CZ" dirty="0"/>
              <a:t>4)  Strategie rozvoje území DSO –	aktualizace, projekty</a:t>
            </a:r>
          </a:p>
          <a:p>
            <a:r>
              <a:rPr lang="cs-CZ" dirty="0"/>
              <a:t>5)  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Projektu CSS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936104"/>
          </a:xfrm>
        </p:spPr>
        <p:txBody>
          <a:bodyPr/>
          <a:lstStyle/>
          <a:p>
            <a:r>
              <a:rPr lang="cs-CZ" dirty="0"/>
              <a:t>Představení projektu CSS </a:t>
            </a:r>
            <a:br>
              <a:rPr lang="cs-CZ" dirty="0"/>
            </a:br>
            <a:r>
              <a:rPr lang="cs-CZ" dirty="0"/>
              <a:t>			(Cíle)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132856"/>
            <a:ext cx="6707088" cy="423793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Zvýšení profesionality výkonu veřejné správy</a:t>
            </a:r>
          </a:p>
          <a:p>
            <a:r>
              <a:rPr lang="cs-CZ" dirty="0"/>
              <a:t>Zkvalitnění a zefektivnění výkonu veřejné správy a veřejných služeb</a:t>
            </a:r>
          </a:p>
          <a:p>
            <a:r>
              <a:rPr lang="cs-CZ" dirty="0"/>
              <a:t>Rovnoprávnější přístup občanů k veřejným službám</a:t>
            </a:r>
          </a:p>
          <a:p>
            <a:r>
              <a:rPr lang="cs-CZ" dirty="0"/>
              <a:t>Zlepšení informovanosti občanů</a:t>
            </a:r>
          </a:p>
          <a:p>
            <a:r>
              <a:rPr lang="cs-CZ" dirty="0"/>
              <a:t>Přenos znalostí, vytvoření zkušenostní báze a rozšíření znalostí zaměstnanců DSO</a:t>
            </a:r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Zaměstnanci, vize CSS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291698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6491064" cy="576064"/>
          </a:xfrm>
        </p:spPr>
        <p:txBody>
          <a:bodyPr/>
          <a:lstStyle/>
          <a:p>
            <a:r>
              <a:rPr lang="cs-CZ" dirty="0"/>
              <a:t>Zaměstnanci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7499176" cy="4281339"/>
          </a:xfrm>
        </p:spPr>
        <p:txBody>
          <a:bodyPr/>
          <a:lstStyle/>
          <a:p>
            <a:r>
              <a:rPr lang="cs-CZ" dirty="0"/>
              <a:t>Mgr. Veronika Palečková</a:t>
            </a:r>
          </a:p>
          <a:p>
            <a:pPr marL="0" indent="0">
              <a:buNone/>
            </a:pPr>
            <a:r>
              <a:rPr lang="cs-CZ" dirty="0"/>
              <a:t>    Manažer projektu CSS</a:t>
            </a:r>
          </a:p>
          <a:p>
            <a:pPr marL="0" indent="0">
              <a:buNone/>
            </a:pPr>
            <a:r>
              <a:rPr lang="cs-CZ" dirty="0"/>
              <a:t>    Tel. 777 559 743</a:t>
            </a:r>
          </a:p>
          <a:p>
            <a:pPr marL="0" indent="0">
              <a:buNone/>
            </a:pPr>
            <a:r>
              <a:rPr lang="cs-CZ" dirty="0"/>
              <a:t>    email: </a:t>
            </a:r>
            <a:r>
              <a:rPr lang="cs-CZ" dirty="0">
                <a:hlinkClick r:id="rId2"/>
              </a:rPr>
              <a:t>mikroregionbystricko@centrum.cz</a:t>
            </a:r>
            <a:endParaRPr lang="cs-CZ" dirty="0"/>
          </a:p>
          <a:p>
            <a:r>
              <a:rPr lang="cs-CZ" dirty="0"/>
              <a:t>Michaela Kolářová</a:t>
            </a:r>
          </a:p>
          <a:p>
            <a:pPr marL="0" indent="0">
              <a:buNone/>
            </a:pPr>
            <a:r>
              <a:rPr lang="cs-CZ" dirty="0"/>
              <a:t>    Specialista pro rozvoj Mikroregionu</a:t>
            </a:r>
          </a:p>
          <a:p>
            <a:pPr marL="0" indent="0">
              <a:buNone/>
            </a:pPr>
            <a:r>
              <a:rPr lang="cs-CZ" dirty="0"/>
              <a:t>    Tel. 728 441 294</a:t>
            </a:r>
          </a:p>
          <a:p>
            <a:pPr marL="0" indent="0">
              <a:buNone/>
            </a:pPr>
            <a:r>
              <a:rPr lang="cs-CZ" dirty="0"/>
              <a:t>    email: </a:t>
            </a:r>
            <a:r>
              <a:rPr lang="cs-CZ" dirty="0">
                <a:hlinkClick r:id="rId2"/>
              </a:rPr>
              <a:t>mikroregionbystricko@centrum.cz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05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420888"/>
            <a:ext cx="6995120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Mikroregion Bystřicko s Centrem společných služeb je fungujícím dobrovolným obecním svazkem, který se stará především o celkový rozvoj regionu, poskytuje profesionální služby starostům členských obcí, stává se kontaktním centrem pro místní občany a podílí se na realizaci projektů </a:t>
            </a:r>
            <a:r>
              <a:rPr lang="cs-CZ" dirty="0" err="1"/>
              <a:t>meziobecní</a:t>
            </a:r>
            <a:r>
              <a:rPr lang="cs-CZ" dirty="0"/>
              <a:t> spolupráce.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58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činnosti a fungování CSS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1257" y="980728"/>
            <a:ext cx="6491064" cy="652934"/>
          </a:xfrm>
        </p:spPr>
        <p:txBody>
          <a:bodyPr/>
          <a:lstStyle/>
          <a:p>
            <a:r>
              <a:rPr lang="cs-CZ" dirty="0"/>
              <a:t>Představa hlavních činností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257" y="2105472"/>
            <a:ext cx="6707088" cy="4752528"/>
          </a:xfrm>
        </p:spPr>
        <p:txBody>
          <a:bodyPr>
            <a:normAutofit fontScale="77500" lnSpcReduction="20000"/>
          </a:bodyPr>
          <a:lstStyle/>
          <a:p>
            <a:r>
              <a:rPr lang="cs-CZ" sz="3000" dirty="0"/>
              <a:t>Poskytování služeb na základě požadavků obcí (oblast samostatné p.)</a:t>
            </a:r>
          </a:p>
          <a:p>
            <a:r>
              <a:rPr lang="cs-CZ" sz="3000" dirty="0"/>
              <a:t>Odborné poradenství (oblast přenesené p.)</a:t>
            </a:r>
          </a:p>
          <a:p>
            <a:r>
              <a:rPr lang="cs-CZ" sz="3000" dirty="0"/>
              <a:t>CSS jako společně sdílená administrativní kapacita obcí (příprava vzorových dokumentů, odborné konzultace, právní služby, vzdělávání zastupitelů, administrace projektů, monitoring dotací, společné nákupy, propagace činnosti a zvyšování informovanosti, pravidelná hlášení za obce, mapování trhu práce…)</a:t>
            </a:r>
          </a:p>
          <a:p>
            <a:r>
              <a:rPr lang="cs-CZ" sz="3000" dirty="0"/>
              <a:t>Naplňování cílů stanovených ve strategiích DSO - Projekty </a:t>
            </a:r>
            <a:r>
              <a:rPr lang="cs-CZ" sz="3000" dirty="0" err="1"/>
              <a:t>meziobecní</a:t>
            </a:r>
            <a:r>
              <a:rPr lang="cs-CZ" sz="3000" dirty="0"/>
              <a:t> spolupráce</a:t>
            </a:r>
          </a:p>
        </p:txBody>
      </p:sp>
    </p:spTree>
    <p:extLst>
      <p:ext uri="{BB962C8B-B14F-4D97-AF65-F5344CB8AC3E}">
        <p14:creationId xmlns:p14="http://schemas.microsoft.com/office/powerpoint/2010/main" val="283207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521</Words>
  <Application>Microsoft Office PowerPoint</Application>
  <PresentationFormat>Předvádění na obrazovce (4:3)</PresentationFormat>
  <Paragraphs>65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Motiv systému Office</vt:lpstr>
      <vt:lpstr>I. Setkání se starosty obcí</vt:lpstr>
      <vt:lpstr>Obsah</vt:lpstr>
      <vt:lpstr>Představení Projektu CSS</vt:lpstr>
      <vt:lpstr>Představení projektu CSS     (Cíle)</vt:lpstr>
      <vt:lpstr>Zaměstnanci, vize CSS</vt:lpstr>
      <vt:lpstr>Zaměstnanci CSS</vt:lpstr>
      <vt:lpstr>Vize CSS</vt:lpstr>
      <vt:lpstr>Hlavní činnosti a fungování CSS</vt:lpstr>
      <vt:lpstr>Představa hlavních činností CSS</vt:lpstr>
      <vt:lpstr>Kontaktní centrum pro občany obcí regionu</vt:lpstr>
      <vt:lpstr>Aktuální činnosti CSS (nově plynoucí z projektu)</vt:lpstr>
      <vt:lpstr>Finanční toky do konce roku 2016</vt:lpstr>
      <vt:lpstr>Strategie rozvoje DSO - projekty</vt:lpstr>
      <vt:lpstr>Strategie rozvoje DSO (aktualizace, projekty)</vt:lpstr>
      <vt:lpstr>Závěr - projektový tým Vám Děkuje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Bystřicko</cp:lastModifiedBy>
  <cp:revision>42</cp:revision>
  <dcterms:created xsi:type="dcterms:W3CDTF">2016-05-17T08:04:19Z</dcterms:created>
  <dcterms:modified xsi:type="dcterms:W3CDTF">2016-09-21T13:54:21Z</dcterms:modified>
</cp:coreProperties>
</file>