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1" r:id="rId4"/>
    <p:sldId id="336" r:id="rId5"/>
    <p:sldId id="337" r:id="rId6"/>
    <p:sldId id="278" r:id="rId7"/>
    <p:sldId id="339" r:id="rId8"/>
    <p:sldId id="292" r:id="rId9"/>
    <p:sldId id="290" r:id="rId10"/>
    <p:sldId id="340" r:id="rId11"/>
    <p:sldId id="341" r:id="rId12"/>
    <p:sldId id="283" r:id="rId13"/>
    <p:sldId id="343" r:id="rId14"/>
    <p:sldId id="342" r:id="rId15"/>
    <p:sldId id="344" r:id="rId16"/>
    <p:sldId id="345" r:id="rId17"/>
    <p:sldId id="376" r:id="rId18"/>
    <p:sldId id="377" r:id="rId19"/>
    <p:sldId id="378" r:id="rId20"/>
    <p:sldId id="379" r:id="rId21"/>
    <p:sldId id="380" r:id="rId22"/>
    <p:sldId id="333" r:id="rId23"/>
    <p:sldId id="335" r:id="rId24"/>
    <p:sldId id="28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6136" autoAdjust="0"/>
  </p:normalViewPr>
  <p:slideViewPr>
    <p:cSldViewPr>
      <p:cViewPr varScale="1">
        <p:scale>
          <a:sx n="78" d="100"/>
          <a:sy n="78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%20ZZ\Documents\PREZENTACE_mikroreg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S%20ZZ\Documents\PREZENTACE_mikroregion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Porovnání počtu přijatých a vybraných projektů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List2!$A$2</c:f>
              <c:strCache>
                <c:ptCount val="1"/>
                <c:pt idx="0">
                  <c:v>počet přijatých projektů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List2!$B$1:$C$1</c:f>
              <c:strCache>
                <c:ptCount val="2"/>
                <c:pt idx="0">
                  <c:v>F12</c:v>
                </c:pt>
                <c:pt idx="1">
                  <c:v>F15</c:v>
                </c:pt>
              </c:strCache>
            </c:strRef>
          </c:cat>
          <c:val>
            <c:numRef>
              <c:f>List2!$B$2:$C$2</c:f>
              <c:numCache>
                <c:formatCode>General</c:formatCode>
                <c:ptCount val="2"/>
                <c:pt idx="0">
                  <c:v>22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12-4477-A54D-18236D38AC98}"/>
            </c:ext>
          </c:extLst>
        </c:ser>
        <c:ser>
          <c:idx val="1"/>
          <c:order val="1"/>
          <c:tx>
            <c:strRef>
              <c:f>List2!$A$3</c:f>
              <c:strCache>
                <c:ptCount val="1"/>
                <c:pt idx="0">
                  <c:v>počet schválených projektů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List2!$B$1:$C$1</c:f>
              <c:strCache>
                <c:ptCount val="2"/>
                <c:pt idx="0">
                  <c:v>F12</c:v>
                </c:pt>
                <c:pt idx="1">
                  <c:v>F15</c:v>
                </c:pt>
              </c:strCache>
            </c:strRef>
          </c:cat>
          <c:val>
            <c:numRef>
              <c:f>List2!$B$3:$C$3</c:f>
              <c:numCache>
                <c:formatCode>General</c:formatCode>
                <c:ptCount val="2"/>
                <c:pt idx="0">
                  <c:v>19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12-4477-A54D-18236D38AC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794224"/>
        <c:axId val="527808656"/>
      </c:barChart>
      <c:catAx>
        <c:axId val="52779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7808656"/>
        <c:crosses val="autoZero"/>
        <c:auto val="1"/>
        <c:lblAlgn val="ctr"/>
        <c:lblOffset val="100"/>
        <c:noMultiLvlLbl val="0"/>
      </c:catAx>
      <c:valAx>
        <c:axId val="52780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779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b="1" i="0" baseline="0" dirty="0">
                <a:effectLst/>
              </a:rPr>
              <a:t>Porovnání požadované dotace od MAS a dotace schválené od MAS </a:t>
            </a:r>
            <a:endParaRPr lang="cs-CZ" sz="1600" dirty="0">
              <a:effectLst/>
            </a:endParaRPr>
          </a:p>
        </c:rich>
      </c:tx>
      <c:layout>
        <c:manualLayout>
          <c:xMode val="edge"/>
          <c:yMode val="edge"/>
          <c:x val="0.16804219394608599"/>
          <c:y val="2.50045530023032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Alokace dotace schválená MAS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Fiche 12</c:v>
              </c:pt>
            </c:strLit>
          </c:cat>
          <c:val>
            <c:numRef>
              <c:f>List1!$C$2:$C$3</c:f>
              <c:numCache>
                <c:formatCode>#,##0</c:formatCode>
                <c:ptCount val="2"/>
                <c:pt idx="0">
                  <c:v>3509491</c:v>
                </c:pt>
                <c:pt idx="1">
                  <c:v>981615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76-43E1-8CC7-AF43ADE61CF5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Požadovaná dotace od MAS 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"/>
              <c:pt idx="0">
                <c:v>Fiche 12</c:v>
              </c:pt>
            </c:strLit>
          </c:cat>
          <c:val>
            <c:numRef>
              <c:f>List1!$D$2:$D$3</c:f>
              <c:numCache>
                <c:formatCode>#,##0</c:formatCode>
                <c:ptCount val="2"/>
                <c:pt idx="0">
                  <c:v>5193644</c:v>
                </c:pt>
                <c:pt idx="1">
                  <c:v>1795032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76-43E1-8CC7-AF43ADE61C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7311056"/>
        <c:axId val="747311384"/>
      </c:barChart>
      <c:catAx>
        <c:axId val="74731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7311384"/>
        <c:crosses val="autoZero"/>
        <c:auto val="1"/>
        <c:lblAlgn val="ctr"/>
        <c:lblOffset val="100"/>
        <c:noMultiLvlLbl val="0"/>
      </c:catAx>
      <c:valAx>
        <c:axId val="747311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731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788349389000718"/>
          <c:y val="0.22567196957523167"/>
          <c:w val="0.35411807762364528"/>
          <c:h val="0.223640259253307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0.45382</cdr:x>
      <cdr:y>0.92288</cdr:y>
    </cdr:from>
    <cdr:to>
      <cdr:x>0.70474</cdr:x>
      <cdr:y>0.98367</cdr:y>
    </cdr:to>
    <cdr:sp macro="" textlink="">
      <cdr:nvSpPr>
        <cdr:cNvPr id="2" name="TextovéPole 1">
          <a:extLst xmlns:a="http://schemas.openxmlformats.org/drawingml/2006/main">
            <a:ext uri="{FF2B5EF4-FFF2-40B4-BE49-F238E27FC236}">
              <a16:creationId xmlns:a16="http://schemas.microsoft.com/office/drawing/2014/main" id="{B153BE91-821C-4474-8787-B9419C585598}"/>
            </a:ext>
          </a:extLst>
        </cdr:cNvPr>
        <cdr:cNvSpPr txBox="1"/>
      </cdr:nvSpPr>
      <cdr:spPr>
        <a:xfrm xmlns:a="http://schemas.openxmlformats.org/drawingml/2006/main">
          <a:off x="3340558" y="3655011"/>
          <a:ext cx="1847073" cy="2407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400" dirty="0" err="1">
              <a:solidFill>
                <a:schemeClr val="accent3">
                  <a:lumMod val="50000"/>
                </a:schemeClr>
              </a:solidFill>
            </a:rPr>
            <a:t>Fiche</a:t>
          </a:r>
          <a:r>
            <a:rPr lang="cs-CZ" sz="1400" dirty="0">
              <a:solidFill>
                <a:schemeClr val="accent3">
                  <a:lumMod val="50000"/>
                </a:schemeClr>
              </a:solidFill>
            </a:rPr>
            <a:t> 15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606F1-D807-4434-AA79-8CD5500332CF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6D0D6-693A-4360-B6A8-D7617F773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0499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41463-E59A-461A-945E-B623445F7E11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AE453-B05D-4442-947F-FE6D3C5889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277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AE453-B05D-4442-947F-FE6D3C58890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868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FB690D-E923-4D29-AF94-7364B81A1BD1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82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hyperlink" Target="mailto:info@zpatkydozivota.cz" TargetMode="External"/><Relationship Id="rId7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dluhuven.info/" TargetMode="External"/><Relationship Id="rId5" Type="http://schemas.openxmlformats.org/officeDocument/2006/relationships/hyperlink" Target="mailto:zdrazilova@zivotniporadce.cz" TargetMode="External"/><Relationship Id="rId4" Type="http://schemas.openxmlformats.org/officeDocument/2006/relationships/hyperlink" Target="http://www.zpatkydozivota.cz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zubrizeme.cz/kontakt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hyperlink" Target="http://www.szif.cz/cs/CmDocument?rid=%2Fapa_anon%2Fcs%2Fdokumenty_ke_stazeni%2Fprv2014%2Fopatreni%2Fleader%2F1921%2F1558598326106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if.cz/cs/CmDocument?rid=%2Fapa_anon%2Fcs%2Fdokumenty_ke_stazeni%2Fprv2014%2Fopatreni%2Fleader%2F1921%2F1558598326106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if.cz/cs/CmDocument?rid=%2Fapa_anon%2Fcs%2Fdokumenty_ke_stazeni%2Fprv2014%2Fopatreni%2Fleader%2F1921%2F1558598326106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if.cz/cs/CmDocument?rid=%2Fapa_anon%2Fcs%2Fdokumenty_ke_stazeni%2Fprv2014%2Fopatreni%2Fleader%2F1921%2F1558598326106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if.cz/cs/CmDocument?rid=%2Fapa_anon%2Fcs%2Fdokumenty_ke_stazeni%2Fprv2014%2Fopatreni%2Fleader%2F1921%2F1558598326106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scherrerova@zubrizeme.cz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mailto:mas@zubrizeme.cz" TargetMode="External"/><Relationship Id="rId4" Type="http://schemas.openxmlformats.org/officeDocument/2006/relationships/hyperlink" Target="mailto:jindrova@zubrizeme.cz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5.png"/><Relationship Id="rId7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.docx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420938" y="5890679"/>
            <a:ext cx="4367086" cy="369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červen 2019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420938" y="5497641"/>
            <a:ext cx="4943149" cy="39979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Členská schůze Mikroregionu Bystřicko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-1" y="1897708"/>
            <a:ext cx="910850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MAS Zubří země, o.p.s. – aktuální informace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20939" y="2918459"/>
            <a:ext cx="8183509" cy="2215991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Informace k </a:t>
            </a:r>
            <a:r>
              <a:rPr lang="cs-CZ" sz="4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uzavřeným a</a:t>
            </a:r>
            <a:r>
              <a:rPr lang="cs-CZ" sz="4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aktuálním </a:t>
            </a:r>
            <a:r>
              <a:rPr lang="cs-CZ" sz="46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výzvám </a:t>
            </a:r>
          </a:p>
          <a:p>
            <a:pPr algn="ctr"/>
            <a:r>
              <a:rPr lang="cs-CZ" sz="46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MAS </a:t>
            </a:r>
            <a:r>
              <a:rPr lang="cs-CZ" sz="4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Zubří země</a:t>
            </a:r>
            <a:endParaRPr lang="cs-CZ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tx2">
                    <a:lumMod val="60000"/>
                    <a:lumOff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445224"/>
            <a:ext cx="1872208" cy="877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 descr="Obsah obrázku text, mapa&#10;&#10;Popis byl vytvořen automaticky">
            <a:extLst>
              <a:ext uri="{FF2B5EF4-FFF2-40B4-BE49-F238E27FC236}">
                <a16:creationId xmlns:a16="http://schemas.microsoft.com/office/drawing/2014/main" id="{A0D68441-1FF4-4376-85FF-EAC451A639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17" y="0"/>
            <a:ext cx="6110436" cy="678937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16200000">
            <a:off x="6469983" y="-397958"/>
            <a:ext cx="1776037" cy="3123728"/>
          </a:xfrm>
        </p:spPr>
        <p:txBody>
          <a:bodyPr vert="vert">
            <a:norm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PODPOŘENÝCH PROJEKTŮ </a:t>
            </a:r>
            <a:b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 Zubří země</a:t>
            </a:r>
          </a:p>
        </p:txBody>
      </p:sp>
    </p:spTree>
    <p:extLst>
      <p:ext uri="{BB962C8B-B14F-4D97-AF65-F5344CB8AC3E}">
        <p14:creationId xmlns:p14="http://schemas.microsoft.com/office/powerpoint/2010/main" val="2260914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8568952" cy="223224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K AKTUÁLNĚ VYHLÁŠENÝM VÝZVÁM </a:t>
            </a:r>
            <a:br>
              <a:rPr lang="cs-CZ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 ZUBŘÍ ZEME</a:t>
            </a:r>
            <a:endParaRPr lang="cs-CZ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49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24" y="9018"/>
            <a:ext cx="8676456" cy="1430431"/>
          </a:xfrm>
          <a:prstGeom prst="rect">
            <a:avLst/>
          </a:prstGeom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2DD6C22F-3471-43CC-B387-C47E9C055EE0}"/>
              </a:ext>
            </a:extLst>
          </p:cNvPr>
          <p:cNvGraphicFramePr>
            <a:graphicFrameLocks noGrp="1"/>
          </p:cNvGraphicFramePr>
          <p:nvPr/>
        </p:nvGraphicFramePr>
        <p:xfrm>
          <a:off x="339464" y="1616607"/>
          <a:ext cx="8424936" cy="4209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86734214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409314675"/>
                    </a:ext>
                  </a:extLst>
                </a:gridCol>
                <a:gridCol w="3568402">
                  <a:extLst>
                    <a:ext uri="{9D8B030D-6E8A-4147-A177-3AD203B41FA5}">
                      <a16:colId xmlns:a16="http://schemas.microsoft.com/office/drawing/2014/main" val="342705386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723815283"/>
                    </a:ext>
                  </a:extLst>
                </a:gridCol>
                <a:gridCol w="1040110">
                  <a:extLst>
                    <a:ext uri="{9D8B030D-6E8A-4147-A177-3AD203B41FA5}">
                      <a16:colId xmlns:a16="http://schemas.microsoft.com/office/drawing/2014/main" val="390030631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819420412"/>
                    </a:ext>
                  </a:extLst>
                </a:gridCol>
              </a:tblGrid>
              <a:tr h="6517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Číslo výzvy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Název výzvy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Výše alokace na výzvu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Termín vyhlášení výzvy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Ukončení příjmu žádostí</a:t>
                      </a:r>
                      <a:endParaRPr lang="cs-CZ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172585"/>
                  </a:ext>
                </a:extLst>
              </a:tr>
              <a:tr h="352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IROP</a:t>
                      </a:r>
                      <a:endParaRPr lang="cs-CZ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Terminály a parkovací systémy – (III.)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mil.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18. 4. 2019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10. 7. 2019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78202"/>
                  </a:ext>
                </a:extLst>
              </a:tr>
              <a:tr h="352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Bezpečnost dopravy – (III.)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4,48 mil. Kč</a:t>
                      </a:r>
                      <a:endParaRPr lang="cs-CZ" sz="13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418760"/>
                  </a:ext>
                </a:extLst>
              </a:tr>
              <a:tr h="395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Cyklodoprava</a:t>
                      </a: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– (III.)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 mil. Kč</a:t>
                      </a:r>
                      <a:endParaRPr lang="cs-CZ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106235"/>
                  </a:ext>
                </a:extLst>
              </a:tr>
              <a:tr h="395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Infrastruktura základních škol – (III.)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3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3,53 mil.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433139"/>
                  </a:ext>
                </a:extLst>
              </a:tr>
              <a:tr h="4312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Podpora infrastruktury pro sociální služby – (III.)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4,73 mil.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938883"/>
                  </a:ext>
                </a:extLst>
              </a:tr>
              <a:tr h="395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OPŽP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Výsadba dřevin – (I.)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7,54 mil.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3. 10. 2019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28. 6. 2019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394189"/>
                  </a:ext>
                </a:extLst>
              </a:tr>
              <a:tr h="395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Sídelní zeleň – (I.)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mil.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6. 2. 2019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25. 9. 2019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i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výzva bude prodloužena do 3.1.2020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370454"/>
                  </a:ext>
                </a:extLst>
              </a:tr>
              <a:tr h="395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Protierozní opatření – (I. )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mil.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6. 2. 2019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25. 9. 2019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45779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1D1A39C4-2A59-44FA-B2F5-AB497CEA49CF}"/>
              </a:ext>
            </a:extLst>
          </p:cNvPr>
          <p:cNvSpPr txBox="1"/>
          <p:nvPr/>
        </p:nvSpPr>
        <p:spPr>
          <a:xfrm>
            <a:off x="319595" y="5942195"/>
            <a:ext cx="8444805" cy="86177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Poslední šance pro zájemce o revitalizaci sídelní zeleně v OPŽP – dle nejnovějších informací bude možné předkládat žádosti o podporu na MAS v OPŽP jen v roce 2019 (</a:t>
            </a:r>
            <a:r>
              <a:rPr lang="cs-CZ" sz="1300" b="1" u="sng" dirty="0">
                <a:latin typeface="Arial" panose="020B0604020202020204" pitchFamily="34" charset="0"/>
                <a:cs typeface="Arial" panose="020B0604020202020204" pitchFamily="34" charset="0"/>
              </a:rPr>
              <a:t>prodloužení výzvy do 3.1.2020!!!)</a:t>
            </a:r>
          </a:p>
          <a:p>
            <a:pPr algn="ctr"/>
            <a:r>
              <a:rPr lang="cs-CZ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 pořádá mimořádně dne 20.6.2019 od 16 hod. v zasedací místnosti </a:t>
            </a:r>
            <a:r>
              <a:rPr lang="cs-CZ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MěÚ</a:t>
            </a:r>
            <a:r>
              <a:rPr lang="cs-CZ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Nové Město na Moravě seminář pro potencionální zájemce k realizaci sídelní zeleně v intravilánu obcí vč. ukázky typových projektů!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9296" y="1151248"/>
            <a:ext cx="8568952" cy="576403"/>
          </a:xfrm>
        </p:spPr>
        <p:txBody>
          <a:bodyPr>
            <a:normAutofit/>
          </a:bodyPr>
          <a:lstStyle/>
          <a:p>
            <a:r>
              <a:rPr lang="cs-CZ" sz="26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Aktuálně vyhlášené výzvy MAS</a:t>
            </a:r>
          </a:p>
        </p:txBody>
      </p:sp>
    </p:spTree>
    <p:extLst>
      <p:ext uri="{BB962C8B-B14F-4D97-AF65-F5344CB8AC3E}">
        <p14:creationId xmlns:p14="http://schemas.microsoft.com/office/powerpoint/2010/main" val="2317858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8568952" cy="2232248"/>
          </a:xfrm>
        </p:spPr>
        <p:txBody>
          <a:bodyPr>
            <a:normAutofit/>
          </a:bodyPr>
          <a:lstStyle/>
          <a:p>
            <a:r>
              <a:rPr lang="cs-CZ" sz="36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Představení služeb, podpořených z OPZ, nově poskytovaných na území MAS</a:t>
            </a:r>
            <a:endParaRPr lang="cs-CZ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56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24" y="9018"/>
            <a:ext cx="8676456" cy="1430431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C0E5313-C308-4276-86B2-4AD7B6F0144C}"/>
              </a:ext>
            </a:extLst>
          </p:cNvPr>
          <p:cNvSpPr txBox="1">
            <a:spLocks/>
          </p:cNvSpPr>
          <p:nvPr/>
        </p:nvSpPr>
        <p:spPr>
          <a:xfrm>
            <a:off x="305178" y="1340768"/>
            <a:ext cx="8550790" cy="13681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88900"/>
            <a:r>
              <a:rPr lang="cs-CZ" sz="2000" b="1" u="sng" dirty="0">
                <a:solidFill>
                  <a:schemeClr val="tx2"/>
                </a:solidFill>
              </a:rPr>
              <a:t>Nové služby poskytované na území MAS, podpořené z programového rámce OPZ, tj. z prostředků MAS (konkrétně 4. výzvy OPZ)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2"/>
                </a:solidFill>
              </a:rPr>
              <a:t>Služby jsou poskytovány </a:t>
            </a:r>
          </a:p>
          <a:p>
            <a:pPr marL="742950" lvl="1" indent="-285750" algn="just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cs-CZ" sz="1700" dirty="0">
                <a:solidFill>
                  <a:schemeClr val="tx2"/>
                </a:solidFill>
              </a:rPr>
              <a:t>na celém území MAS pro všechny obyvatele </a:t>
            </a:r>
          </a:p>
          <a:p>
            <a:pPr marL="742950" lvl="1" indent="-285750" algn="just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cs-CZ" sz="1700" dirty="0">
                <a:solidFill>
                  <a:schemeClr val="tx2"/>
                </a:solidFill>
              </a:rPr>
              <a:t>bezplatně od 1.5.2019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FAD7F74-FCD8-44FF-9E12-A092EF743A4C}"/>
              </a:ext>
            </a:extLst>
          </p:cNvPr>
          <p:cNvSpPr txBox="1"/>
          <p:nvPr/>
        </p:nvSpPr>
        <p:spPr>
          <a:xfrm>
            <a:off x="288032" y="2826798"/>
            <a:ext cx="8499352" cy="156966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tx2"/>
                </a:solidFill>
              </a:rPr>
              <a:t>Služba pro ovdovělé rodiny s dětmi. Jedná se o nefinanční podporu, spočívající v poskytnutí pečovatelek, které se postarají o děti v době, kdy je rodič v zaměstnání. Další službou je konzultační podpora ovdovělých rodičů – pomoc při nutných úkonech na úřadech, zvyšování finanční gramotnosti apod. </a:t>
            </a:r>
          </a:p>
          <a:p>
            <a:r>
              <a:rPr lang="cs-CZ" sz="1600" dirty="0">
                <a:solidFill>
                  <a:schemeClr val="tx2"/>
                </a:solidFill>
              </a:rPr>
              <a:t>Organizace: Zpátky do života, spolek; Kontaktní osoba: Petra Glosr </a:t>
            </a:r>
            <a:r>
              <a:rPr lang="cs-CZ" sz="1600" dirty="0" err="1">
                <a:solidFill>
                  <a:schemeClr val="tx2"/>
                </a:solidFill>
              </a:rPr>
              <a:t>Cvrkalová</a:t>
            </a:r>
            <a:endParaRPr lang="cs-CZ" sz="1600" dirty="0">
              <a:solidFill>
                <a:schemeClr val="tx2"/>
              </a:solidFill>
            </a:endParaRPr>
          </a:p>
          <a:p>
            <a:r>
              <a:rPr lang="cs-CZ" sz="1600">
                <a:solidFill>
                  <a:schemeClr val="tx2"/>
                </a:solidFill>
              </a:rPr>
              <a:t>E-mail: </a:t>
            </a:r>
            <a:r>
              <a:rPr lang="cs-CZ" sz="1600">
                <a:solidFill>
                  <a:schemeClr val="tx2"/>
                </a:solidFill>
                <a:hlinkClick r:id="rId3"/>
              </a:rPr>
              <a:t>info@zpatkydozivota.cz</a:t>
            </a:r>
            <a:r>
              <a:rPr lang="cs-CZ" sz="1600">
                <a:solidFill>
                  <a:schemeClr val="tx2"/>
                </a:solidFill>
              </a:rPr>
              <a:t>, webové stránky: </a:t>
            </a:r>
            <a:r>
              <a:rPr lang="cs-CZ" sz="1600">
                <a:solidFill>
                  <a:schemeClr val="tx2"/>
                </a:solidFill>
                <a:hlinkClick r:id="rId4"/>
              </a:rPr>
              <a:t>www.zpatkydozivota.cz</a:t>
            </a:r>
            <a:r>
              <a:rPr lang="cs-CZ" sz="1600">
                <a:solidFill>
                  <a:schemeClr val="tx2"/>
                </a:solidFill>
              </a:rPr>
              <a:t>, tel: 723 082 034</a:t>
            </a:r>
            <a:endParaRPr lang="cs-CZ" sz="1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1477D72-9D37-4994-B219-742E2485E819}"/>
              </a:ext>
            </a:extLst>
          </p:cNvPr>
          <p:cNvSpPr txBox="1"/>
          <p:nvPr/>
        </p:nvSpPr>
        <p:spPr>
          <a:xfrm>
            <a:off x="288032" y="4653136"/>
            <a:ext cx="8533644" cy="156966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fontAlgn="base"/>
            <a:r>
              <a:rPr lang="cs-CZ" sz="1600" dirty="0">
                <a:solidFill>
                  <a:schemeClr val="tx2"/>
                </a:solidFill>
              </a:rPr>
              <a:t>Podpora pro zadlužené osoby tj. aktivity podpůrného programu jsou realizovány v následujících fázích: </a:t>
            </a:r>
            <a:r>
              <a:rPr lang="cs-CZ" sz="1600" b="1" dirty="0">
                <a:solidFill>
                  <a:schemeClr val="tx2"/>
                </a:solidFill>
              </a:rPr>
              <a:t>1. fáze </a:t>
            </a:r>
            <a:r>
              <a:rPr lang="cs-CZ" sz="1600" dirty="0">
                <a:solidFill>
                  <a:schemeClr val="tx2"/>
                </a:solidFill>
              </a:rPr>
              <a:t>Poskytnutí individuální podpory a poradenství, zjišťování osobních údajů a výše dluhů, </a:t>
            </a:r>
            <a:r>
              <a:rPr lang="cs-CZ" sz="1600" b="1" dirty="0">
                <a:solidFill>
                  <a:schemeClr val="tx2"/>
                </a:solidFill>
              </a:rPr>
              <a:t>2. fáze </a:t>
            </a:r>
            <a:r>
              <a:rPr lang="cs-CZ" sz="1600" dirty="0">
                <a:solidFill>
                  <a:schemeClr val="tx2"/>
                </a:solidFill>
              </a:rPr>
              <a:t>Zpracování podkladů, kontaktování finančních institucí, nastavení pravidel a splátek, </a:t>
            </a:r>
            <a:r>
              <a:rPr lang="cs-CZ" sz="1600" b="1" dirty="0">
                <a:solidFill>
                  <a:schemeClr val="tx2"/>
                </a:solidFill>
              </a:rPr>
              <a:t>3. fáze </a:t>
            </a:r>
            <a:r>
              <a:rPr lang="cs-CZ" sz="1600" dirty="0">
                <a:solidFill>
                  <a:schemeClr val="tx2"/>
                </a:solidFill>
              </a:rPr>
              <a:t>Kontrola plnění individuálního finančního plánu, vytváření aktivního a zodpovědného přístupu</a:t>
            </a:r>
          </a:p>
          <a:p>
            <a:r>
              <a:rPr lang="cs-CZ" sz="1600" dirty="0">
                <a:solidFill>
                  <a:schemeClr val="tx2"/>
                </a:solidFill>
              </a:rPr>
              <a:t>Kontaktní osoba: Šárka Zdražilová</a:t>
            </a:r>
          </a:p>
          <a:p>
            <a:r>
              <a:rPr lang="cs-CZ" sz="1600" dirty="0">
                <a:solidFill>
                  <a:schemeClr val="tx2"/>
                </a:solidFill>
              </a:rPr>
              <a:t>E-mail: </a:t>
            </a:r>
            <a:r>
              <a:rPr lang="cs-CZ" sz="1600" dirty="0">
                <a:hlinkClick r:id="rId5"/>
              </a:rPr>
              <a:t>zdrazilova@zivotniporadce.cz</a:t>
            </a:r>
            <a:r>
              <a:rPr lang="cs-CZ" sz="1600" dirty="0">
                <a:solidFill>
                  <a:schemeClr val="tx2"/>
                </a:solidFill>
              </a:rPr>
              <a:t>, webové stránky: </a:t>
            </a:r>
            <a:r>
              <a:rPr lang="cs-CZ" sz="1600" dirty="0">
                <a:hlinkClick r:id="rId6"/>
              </a:rPr>
              <a:t>https://zdluhuven.info/</a:t>
            </a:r>
            <a:r>
              <a:rPr lang="cs-CZ" sz="1600" dirty="0">
                <a:solidFill>
                  <a:schemeClr val="tx2"/>
                </a:solidFill>
              </a:rPr>
              <a:t>, tel: 605 947 886</a:t>
            </a:r>
          </a:p>
        </p:txBody>
      </p:sp>
      <p:pic>
        <p:nvPicPr>
          <p:cNvPr id="7" name="Picture 6" descr="schvalene_logo_zubri_zeme">
            <a:extLst>
              <a:ext uri="{FF2B5EF4-FFF2-40B4-BE49-F238E27FC236}">
                <a16:creationId xmlns:a16="http://schemas.microsoft.com/office/drawing/2014/main" id="{8042C8DC-1453-4A94-A7AB-3AC377BD4899}"/>
              </a:ext>
            </a:extLst>
          </p:cNvPr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170" y="6246495"/>
            <a:ext cx="1432560" cy="611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5363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8568952" cy="2232248"/>
          </a:xfrm>
        </p:spPr>
        <p:txBody>
          <a:bodyPr>
            <a:normAutofit/>
          </a:bodyPr>
          <a:lstStyle/>
          <a:p>
            <a:r>
              <a:rPr lang="cs-CZ" sz="36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AVÍZO 6. VÝZVY </a:t>
            </a:r>
            <a:r>
              <a:rPr lang="cs-CZ" sz="3600" b="1" cap="al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</a:t>
            </a:r>
            <a:endParaRPr lang="cs-CZ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555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24" y="9018"/>
            <a:ext cx="8676456" cy="1430431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C0E5313-C308-4276-86B2-4AD7B6F0144C}"/>
              </a:ext>
            </a:extLst>
          </p:cNvPr>
          <p:cNvSpPr txBox="1">
            <a:spLocks/>
          </p:cNvSpPr>
          <p:nvPr/>
        </p:nvSpPr>
        <p:spPr>
          <a:xfrm>
            <a:off x="457200" y="1340768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cs-CZ" sz="4000" b="1" u="sng" dirty="0">
                <a:solidFill>
                  <a:schemeClr val="tx2"/>
                </a:solidFill>
              </a:rPr>
              <a:t>6. Výzva PRV MAS Zubří země</a:t>
            </a:r>
          </a:p>
          <a:p>
            <a:pPr algn="just" fontAlgn="base">
              <a:lnSpc>
                <a:spcPct val="12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tx2"/>
                </a:solidFill>
              </a:rPr>
              <a:t>Bude vyhlášena v </a:t>
            </a:r>
            <a:r>
              <a:rPr lang="cs-CZ" sz="2900" b="1" dirty="0">
                <a:solidFill>
                  <a:schemeClr val="tx2"/>
                </a:solidFill>
              </a:rPr>
              <a:t>lednu 2020, otevřena do března 2020</a:t>
            </a:r>
            <a:r>
              <a:rPr lang="cs-CZ" sz="2900" dirty="0">
                <a:solidFill>
                  <a:schemeClr val="tx2"/>
                </a:solidFill>
              </a:rPr>
              <a:t>, přesnější termíny budou známy na podzim 2019.</a:t>
            </a:r>
          </a:p>
          <a:p>
            <a:pPr algn="just" fontAlgn="base">
              <a:lnSpc>
                <a:spcPct val="12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tx2"/>
                </a:solidFill>
              </a:rPr>
              <a:t>Celková alokace výzvy: </a:t>
            </a:r>
            <a:r>
              <a:rPr lang="cs-CZ" sz="2900" b="1" dirty="0">
                <a:solidFill>
                  <a:schemeClr val="tx2"/>
                </a:solidFill>
              </a:rPr>
              <a:t>minimálně 11 mil. Kč</a:t>
            </a:r>
            <a:r>
              <a:rPr lang="cs-CZ" sz="2900" dirty="0">
                <a:solidFill>
                  <a:schemeClr val="tx2"/>
                </a:solidFill>
              </a:rPr>
              <a:t>, finální částka bude známa na podzim 2019.</a:t>
            </a:r>
          </a:p>
          <a:p>
            <a:pPr algn="just" fontAlgn="base">
              <a:lnSpc>
                <a:spcPct val="12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tx2"/>
                </a:solidFill>
              </a:rPr>
              <a:t>Jak bylo avizováno v lednu 2019 na setkáních se starosty, tak bude vypsána na </a:t>
            </a:r>
            <a:r>
              <a:rPr lang="cs-CZ" sz="2900" b="1" dirty="0">
                <a:solidFill>
                  <a:schemeClr val="tx2"/>
                </a:solidFill>
              </a:rPr>
              <a:t>4 Fiche</a:t>
            </a:r>
            <a:r>
              <a:rPr lang="cs-CZ" sz="2900" dirty="0">
                <a:solidFill>
                  <a:schemeClr val="tx2"/>
                </a:solidFill>
              </a:rPr>
              <a:t>:</a:t>
            </a:r>
          </a:p>
          <a:p>
            <a:pPr lvl="2" indent="-457200" algn="just" fontAlgn="base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─"/>
            </a:pPr>
            <a:r>
              <a:rPr lang="pt-BR" sz="2300" dirty="0">
                <a:solidFill>
                  <a:schemeClr val="tx2"/>
                </a:solidFill>
              </a:rPr>
              <a:t>Investice do sítě lesních cest</a:t>
            </a:r>
            <a:endParaRPr lang="cs-CZ" sz="2300" dirty="0">
              <a:solidFill>
                <a:schemeClr val="tx2"/>
              </a:solidFill>
            </a:endParaRPr>
          </a:p>
          <a:p>
            <a:pPr lvl="2" indent="-457200" algn="just" fontAlgn="base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─"/>
            </a:pPr>
            <a:r>
              <a:rPr lang="pt-BR" sz="2300" dirty="0">
                <a:solidFill>
                  <a:schemeClr val="tx2"/>
                </a:solidFill>
              </a:rPr>
              <a:t>Opravy a budování sítě polních cest</a:t>
            </a:r>
            <a:endParaRPr lang="cs-CZ" sz="2300" dirty="0">
              <a:solidFill>
                <a:schemeClr val="tx2"/>
              </a:solidFill>
            </a:endParaRPr>
          </a:p>
          <a:p>
            <a:pPr lvl="2" indent="-457200" algn="just" fontAlgn="base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─"/>
            </a:pPr>
            <a:r>
              <a:rPr lang="pt-BR" sz="2300" dirty="0">
                <a:solidFill>
                  <a:schemeClr val="tx2"/>
                </a:solidFill>
              </a:rPr>
              <a:t>Podpora neprodukčních funkcí lesů</a:t>
            </a:r>
            <a:endParaRPr lang="cs-CZ" sz="2300" dirty="0">
              <a:solidFill>
                <a:schemeClr val="tx2"/>
              </a:solidFill>
            </a:endParaRPr>
          </a:p>
          <a:p>
            <a:pPr lvl="2" indent="-457200" algn="just" fontAlgn="base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─"/>
            </a:pPr>
            <a:r>
              <a:rPr lang="cs-CZ" sz="2300" dirty="0">
                <a:solidFill>
                  <a:schemeClr val="tx2"/>
                </a:solidFill>
              </a:rPr>
              <a:t>Investice do veřejných prostranství – čl. 20</a:t>
            </a:r>
          </a:p>
          <a:p>
            <a:pPr marL="457200" indent="-457200" algn="just" fontAlgn="base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900" dirty="0">
              <a:solidFill>
                <a:schemeClr val="tx2"/>
              </a:solidFill>
            </a:endParaRPr>
          </a:p>
          <a:p>
            <a:pPr algn="just" fontAlgn="base">
              <a:lnSpc>
                <a:spcPct val="120000"/>
              </a:lnSpc>
              <a:spcBef>
                <a:spcPts val="0"/>
              </a:spcBef>
            </a:pPr>
            <a:r>
              <a:rPr lang="cs-CZ" sz="2900" b="1" dirty="0">
                <a:solidFill>
                  <a:srgbClr val="FF0000"/>
                </a:solidFill>
              </a:rPr>
              <a:t>V případě zájmu lze již začít s konzultací vašich projektových záměrů na MAS</a:t>
            </a:r>
            <a:r>
              <a:rPr lang="cs-CZ" sz="2900" dirty="0">
                <a:solidFill>
                  <a:schemeClr val="tx2"/>
                </a:solidFill>
              </a:rPr>
              <a:t>, viz. </a:t>
            </a:r>
            <a:r>
              <a:rPr lang="cs-CZ" sz="2900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kontaktní údaje</a:t>
            </a:r>
            <a:r>
              <a:rPr lang="cs-CZ" sz="2900" dirty="0">
                <a:solidFill>
                  <a:schemeClr val="tx2"/>
                </a:solidFill>
              </a:rPr>
              <a:t>. Bližší podrobnosti k jednotlivým opatřením naleznete v </a:t>
            </a:r>
            <a:r>
              <a:rPr lang="cs-CZ" sz="2900" dirty="0">
                <a:solidFill>
                  <a:schemeClr val="tx2"/>
                </a:solidFill>
                <a:hlinkClick r:id="rId4"/>
              </a:rPr>
              <a:t>Pravidlech, kterými se stanovují podmínky pro poskytování dotace na projekty Programu rozvoje venkova na období 2014–2020</a:t>
            </a:r>
            <a:r>
              <a:rPr lang="cs-CZ" sz="2900" dirty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5" name="Picture 6" descr="schvalene_logo_zubri_zeme">
            <a:extLst>
              <a:ext uri="{FF2B5EF4-FFF2-40B4-BE49-F238E27FC236}">
                <a16:creationId xmlns:a16="http://schemas.microsoft.com/office/drawing/2014/main" id="{F07B7E20-26CC-43D3-80BF-987DD65EAD6C}"/>
              </a:ext>
            </a:extLst>
          </p:cNvPr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570" y="6021288"/>
            <a:ext cx="1432560" cy="611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0733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3AE672A-7678-4BC8-9377-347FAC34665B}"/>
              </a:ext>
            </a:extLst>
          </p:cNvPr>
          <p:cNvSpPr txBox="1">
            <a:spLocks/>
          </p:cNvSpPr>
          <p:nvPr/>
        </p:nvSpPr>
        <p:spPr>
          <a:xfrm>
            <a:off x="-54260" y="0"/>
            <a:ext cx="9252520" cy="616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 Výzva MAS Zubří země, o.p.s. – PRV – </a:t>
            </a:r>
            <a:r>
              <a:rPr lang="pt-BR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do sítě lesních cest </a:t>
            </a:r>
            <a:r>
              <a:rPr lang="pl-PL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(I.)</a:t>
            </a:r>
            <a:endParaRPr lang="cs-CZ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456DBA2-B587-49B7-9C44-848374B2B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302581"/>
              </p:ext>
            </p:extLst>
          </p:nvPr>
        </p:nvGraphicFramePr>
        <p:xfrm>
          <a:off x="179512" y="626306"/>
          <a:ext cx="8712968" cy="5982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7348">
                  <a:extLst>
                    <a:ext uri="{9D8B030D-6E8A-4147-A177-3AD203B41FA5}">
                      <a16:colId xmlns:a16="http://schemas.microsoft.com/office/drawing/2014/main" val="2523598929"/>
                    </a:ext>
                  </a:extLst>
                </a:gridCol>
                <a:gridCol w="7135620">
                  <a:extLst>
                    <a:ext uri="{9D8B030D-6E8A-4147-A177-3AD203B41FA5}">
                      <a16:colId xmlns:a16="http://schemas.microsoft.com/office/drawing/2014/main" val="956132354"/>
                    </a:ext>
                  </a:extLst>
                </a:gridCol>
              </a:tblGrid>
              <a:tr h="23180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Předpokládaný příjem žádostí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01/2020 – 03/2020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140159"/>
                  </a:ext>
                </a:extLst>
              </a:tr>
              <a:tr h="358656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Finanční alokace na opatření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2 000 000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52232"/>
                  </a:ext>
                </a:extLst>
              </a:tr>
              <a:tr h="344656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Míra dotace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932013"/>
                  </a:ext>
                </a:extLst>
              </a:tr>
              <a:tr h="578036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Dotační podmínky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dirty="0">
                          <a:hlinkClick r:id="rId2"/>
                        </a:rPr>
                        <a:t>http://www.szif.cz/cs/CmDocument?rid=%2Fapa_anon%2Fcs%2Fdokumenty_ke_stazeni%2Fprv2014%2Fopatreni%2Fleader%2F1921%2F1558598326106.pdf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815038"/>
                  </a:ext>
                </a:extLst>
              </a:tr>
              <a:tr h="578036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Oprávnění žadatelé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Držitelé lesů, kteří jsou fyzickými nebo soukromými právnickými osobami, včetně sdružení s právní subjektivitou nebo spolků, vysokými školami se školním lesním podnikem, středními školami nebo učilišti se školním polesím, 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obcemi</a:t>
                      </a:r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právnickými osobami zřízenými nebo založenými obcemi nebo kraji nebo jsou dobrovolnými svazky obcí.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218858"/>
                  </a:ext>
                </a:extLst>
              </a:tr>
              <a:tr h="578036"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Typy podporovaných projektů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cs-CZ" sz="1400" dirty="0"/>
                        <a:t>investice, které souvisejí s výstavbou lesních cest 1L a 2L a rekonstrukcemi lesních cest (1L a 2L), lesních svážnic (3L) a technologických linek (4L) na lesní cesty 1L a 2L, včetně souvisejících objektů (mosty, propustky, hospodářské propustky, brody, opěrné a zárubní zdi, lesní sklady) a vybavení lesních cest (bezpečnostní zařízení, dopravní značky) včetně nákupu pozemku do 10%</a:t>
                      </a: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cs-CZ" sz="1400" dirty="0"/>
                        <a:t>nezbytné vyvolané investice (např. přeložky inženýrských sítí, úpravy staveb dopravní infrastruktury apod.) ve vlastnictví žadatele/příjemce dotace i třetích osob (např. správců technické dopravní infrastruktury apod.);</a:t>
                      </a:r>
                    </a:p>
                    <a:p>
                      <a:pPr marL="342900" indent="-342900" algn="just" defTabSz="914400" rtl="0" eaLnBrk="1" latinLnBrk="0" hangingPunct="1">
                        <a:buAutoNum type="arabicParenR"/>
                      </a:pPr>
                      <a:r>
                        <a:rPr lang="cs-CZ" sz="1400" dirty="0"/>
                        <a:t>projekční a průzkumné práce a inženýrská činnost během realizace projektu.</a:t>
                      </a:r>
                    </a:p>
                    <a:p>
                      <a:pPr marL="0" algn="just" defTabSz="914400" rtl="0" eaLnBrk="1" latinLnBrk="0" hangingPunct="1"/>
                      <a:endParaRPr lang="cs-CZ" sz="1400" b="1" dirty="0"/>
                    </a:p>
                    <a:p>
                      <a:pPr marL="0" algn="just" defTabSz="914400" rtl="0" eaLnBrk="1" latinLnBrk="0" hangingPunct="1"/>
                      <a:r>
                        <a:rPr lang="cs-CZ" sz="1400" b="1" i="1" dirty="0"/>
                        <a:t>Podporované povrchy lesních cest: </a:t>
                      </a:r>
                      <a:r>
                        <a:rPr lang="cs-CZ" sz="1400" b="0" i="1" dirty="0"/>
                        <a:t>asfaltový beton (pouze pro lesní cesty kategorie 1L), penetrační makadam, mechanicky zpevněné kamenivo, vibrovaný štěrk, kamenivo zpevněné </a:t>
                      </a:r>
                      <a:r>
                        <a:rPr lang="cs-CZ" sz="1400" b="0" i="1" dirty="0" err="1"/>
                        <a:t>popílkocementovou</a:t>
                      </a:r>
                      <a:r>
                        <a:rPr lang="cs-CZ" sz="1400" b="0" i="1" dirty="0"/>
                        <a:t> suspenzí pro lesní cesty, štěrk – hrubé drcené kamenivo frakce 32-63 (pouze pro lesní cesty kategorie 2L), štěrkodrť (pouze pro lesní cesty kategorie 2L).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305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189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3AE672A-7678-4BC8-9377-347FAC34665B}"/>
              </a:ext>
            </a:extLst>
          </p:cNvPr>
          <p:cNvSpPr txBox="1">
            <a:spLocks/>
          </p:cNvSpPr>
          <p:nvPr/>
        </p:nvSpPr>
        <p:spPr>
          <a:xfrm>
            <a:off x="-54260" y="0"/>
            <a:ext cx="9252520" cy="616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 Výzva MAS Zubří země, o.p.s. – PRV – </a:t>
            </a:r>
            <a:r>
              <a:rPr lang="pt-BR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Opravy a budování sítě polních cest</a:t>
            </a:r>
            <a:r>
              <a:rPr lang="pl-PL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(I.)</a:t>
            </a:r>
            <a:endParaRPr lang="cs-CZ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456DBA2-B587-49B7-9C44-848374B2B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605117"/>
              </p:ext>
            </p:extLst>
          </p:nvPr>
        </p:nvGraphicFramePr>
        <p:xfrm>
          <a:off x="179512" y="626306"/>
          <a:ext cx="8712968" cy="601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523598929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956132354"/>
                    </a:ext>
                  </a:extLst>
                </a:gridCol>
              </a:tblGrid>
              <a:tr h="23180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Předpokládaný příjem žádostí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01/2020 – 03/2020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140159"/>
                  </a:ext>
                </a:extLst>
              </a:tr>
              <a:tr h="358656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Finanční alokace na opatření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500 000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52232"/>
                  </a:ext>
                </a:extLst>
              </a:tr>
              <a:tr h="344656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Míra dotace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932013"/>
                  </a:ext>
                </a:extLst>
              </a:tr>
              <a:tr h="578036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Dotační podmínky</a:t>
                      </a:r>
                    </a:p>
                    <a:p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dirty="0">
                          <a:hlinkClick r:id="rId2"/>
                        </a:rPr>
                        <a:t>http://www.szif.cz/cs/CmDocument?rid=%2Fapa_anon%2Fcs%2Fdokumenty_ke_stazeni%2Fprv2014%2Fopatreni%2Fleader%2F1921%2F1558598326106.pdf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815038"/>
                  </a:ext>
                </a:extLst>
              </a:tr>
              <a:tr h="339626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Oprávnění žadatelé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Obec nebo zemědělský podnikatel.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218858"/>
                  </a:ext>
                </a:extLst>
              </a:tr>
              <a:tr h="578036"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Typy podporovaných projektů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cs-CZ" sz="1400" dirty="0"/>
                        <a:t>Podpora zahrnuje rekonstrukce a budování zemědělské infrastruktury vedoucí ke zlepšení kvality či zvýšení hustoty polních cest. Kromě rekonstrukce a výstavby polních cest bude podporována i obnova či nová výstavba souvisejících objektů a technického vybavení. Polní cesty musí být realizovány na území, kde byly dokončeny pozemkové úpravy (kromě projektů, kdy je žadatelem/příjemcem dotace obec), a mimo intravilán obce.</a:t>
                      </a:r>
                    </a:p>
                    <a:p>
                      <a:pPr marL="0" indent="0" algn="just" defTabSz="914400" rtl="0" eaLnBrk="1" latinLnBrk="0" hangingPunct="1">
                        <a:buNone/>
                      </a:pPr>
                      <a:endParaRPr lang="cs-CZ" sz="1400" b="1" dirty="0"/>
                    </a:p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cs-CZ" sz="1400" b="1" dirty="0"/>
                        <a:t>Mezi související objekty a technické vybavení patří: </a:t>
                      </a:r>
                      <a:r>
                        <a:rPr lang="cs-CZ" sz="1400" dirty="0"/>
                        <a:t>mosty, propustky, brody, silniční příkopy a jejich zaústění do recipientů, svodnice, trativody, pramenné jímky, nájezdy, sjezdy ze silnice, výhybny, obratiště a veškeré bezpečnostní zařízení na polní cestě přiměřené kategorii cesty (svodidla, zábradlí, dopravní značky).</a:t>
                      </a:r>
                    </a:p>
                    <a:p>
                      <a:pPr marL="0" indent="0" algn="just" defTabSz="914400" rtl="0" eaLnBrk="1" latinLnBrk="0" hangingPunct="1">
                        <a:buNone/>
                      </a:pPr>
                      <a:endParaRPr lang="cs-CZ" sz="1400" b="1" i="1" dirty="0"/>
                    </a:p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cs-CZ" sz="1400" b="1" i="1" dirty="0"/>
                        <a:t>Způsobilé výdaje: </a:t>
                      </a:r>
                      <a:r>
                        <a:rPr lang="cs-CZ" sz="1400" i="1" dirty="0"/>
                        <a:t>zemní a stavební práce včetně přesunů hmot; stavební materiál; nákup, výsadba a zajištění zeleně; zařízení staveniště; nezbytné vyvolané investice (přeložky inženýrských sítí nebo úpravy staveb dopravní infrastruktury) ve vlastnictví žadatele/příjemce dotace i třetích osob (např. správců technické dopravní infrastruktury apod.); projekční a průzkumné práce a inženýrská činnost během realizace projektu a nákup pozemku maximálně do částky odpovídající 10 % způsobilých výdajů, ze kterých je stanovena dotace.</a:t>
                      </a:r>
                      <a:endParaRPr lang="cs-CZ" sz="14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305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2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3AE672A-7678-4BC8-9377-347FAC34665B}"/>
              </a:ext>
            </a:extLst>
          </p:cNvPr>
          <p:cNvSpPr txBox="1">
            <a:spLocks/>
          </p:cNvSpPr>
          <p:nvPr/>
        </p:nvSpPr>
        <p:spPr>
          <a:xfrm>
            <a:off x="-54260" y="0"/>
            <a:ext cx="9252520" cy="616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 Výzva MAS Zubří země, o.p.s. – PRV – </a:t>
            </a:r>
            <a:r>
              <a:rPr lang="pt-BR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neprodukčních funkcí lesů </a:t>
            </a:r>
            <a:r>
              <a:rPr lang="pl-PL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(I.)</a:t>
            </a:r>
            <a:endParaRPr lang="cs-CZ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456DBA2-B587-49B7-9C44-848374B2B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555387"/>
              </p:ext>
            </p:extLst>
          </p:nvPr>
        </p:nvGraphicFramePr>
        <p:xfrm>
          <a:off x="179512" y="626306"/>
          <a:ext cx="8712968" cy="5555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523598929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956132354"/>
                    </a:ext>
                  </a:extLst>
                </a:gridCol>
              </a:tblGrid>
              <a:tr h="23180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Předpokládaný příjem žádostí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01/2020 – 03/2020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140159"/>
                  </a:ext>
                </a:extLst>
              </a:tr>
              <a:tr h="358656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Finanční alokace na opatření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3 500 000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52232"/>
                  </a:ext>
                </a:extLst>
              </a:tr>
              <a:tr h="344656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Míra dotace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932013"/>
                  </a:ext>
                </a:extLst>
              </a:tr>
              <a:tr h="578036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Dotační podmínky</a:t>
                      </a:r>
                    </a:p>
                    <a:p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dirty="0">
                          <a:hlinkClick r:id="rId2"/>
                        </a:rPr>
                        <a:t>http://www.szif.cz/cs/CmDocument?rid=%2Fapa_anon%2Fcs%2Fdokumenty_ke_stazeni%2Fprv2014%2Fopatreni%2Fleader%2F1921%2F1558598326106.pdf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815038"/>
                  </a:ext>
                </a:extLst>
              </a:tr>
              <a:tr h="44912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Oprávnění žadatelé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Vlastník, nájemce, pachtýř nebo vypůjčitel PUPFL.</a:t>
                      </a:r>
                    </a:p>
                    <a:p>
                      <a:pPr marL="0" algn="just" defTabSz="914400" rtl="0" eaLnBrk="1" latinLnBrk="0" hangingPunct="1"/>
                      <a:r>
                        <a:rPr lang="cs-CZ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Sdružení s právní subjektivitou a spolek vlastníků, nájemců, pachtýřů nebo vypůjčitelů PUPFL.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218858"/>
                  </a:ext>
                </a:extLst>
              </a:tr>
              <a:tr h="578036"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Typy podporovaných projektů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cs-CZ" sz="1400" dirty="0"/>
                        <a:t>Způsobilé pro podporu jsou projekty zaměřené na posílení rekreační funkce lesa, např. značení, výstavba a rekonstrukce stezek pro turisty (do šíře 2 m), značení významných přírodních prvků, výstavba herních a naučných prvků, fitness prvků. </a:t>
                      </a:r>
                    </a:p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cs-CZ" sz="1400" dirty="0"/>
                        <a:t>Podporovány budou též aktivity vedoucí k usměrňování návštěvnosti území, např. zřizování odpočinkových stanovišť, přístřešků, informačních tabulí, závory. </a:t>
                      </a:r>
                    </a:p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cs-CZ" sz="1400" dirty="0"/>
                        <a:t>Realizovat lze také opatření k údržbě lesního prostředí, např. zařízení k odkládání odpadků a opatření k zajištění bezpečnosti návštěvníků lesa, např. mostky, lávky, zábradlí, stupně.</a:t>
                      </a:r>
                    </a:p>
                    <a:p>
                      <a:pPr marL="0" indent="0" algn="just" defTabSz="914400" rtl="0" eaLnBrk="1" latinLnBrk="0" hangingPunct="1">
                        <a:buNone/>
                      </a:pPr>
                      <a:endParaRPr lang="cs-CZ" sz="1400" b="1" i="1" dirty="0"/>
                    </a:p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cs-CZ" sz="1400" b="1" i="1" dirty="0"/>
                        <a:t>Způsobilé výdaje: </a:t>
                      </a:r>
                      <a:r>
                        <a:rPr lang="cs-CZ" sz="1400" i="1" dirty="0"/>
                        <a:t>opatření k posílení rekreační funkce lesa, značení, výstavba a rekonstrukce stezek pro turisty (do šíře 2 metrů), značení významných přírodních prvků, výstavba herních a naučných prvků, fitness prvků; opatření k usměrňování návštěvnosti území, zřizování odpočinkových stanovišť, přístřešků, informačních tabulí, závory; opatření k údržbě lesního prostředí, zařízení k odkládání odpadků; opatření k zajištění bezpečnosti návštěvníků lesa (mostky, lávky, zábradlí, stupně) a nákup pozemku do 10%.</a:t>
                      </a:r>
                      <a:endParaRPr lang="cs-CZ" sz="14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305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79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4632" cy="1008113"/>
          </a:xfrm>
        </p:spPr>
        <p:txBody>
          <a:bodyPr>
            <a:normAutofit/>
          </a:bodyPr>
          <a:lstStyle/>
          <a:p>
            <a:r>
              <a:rPr lang="cs-CZ" sz="36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420889"/>
            <a:ext cx="8129304" cy="4117385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cs-CZ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Uzavřená výzva PRV (5. výzva)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výzvy v číslech, grafech, mapách a výstupech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cs-CZ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Aktuálně běžící výzvy MAS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cs-CZ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 – představení nových služeb na území MAS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cs-CZ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Avízo 6. výzvy PRV</a:t>
            </a:r>
            <a:endParaRPr lang="cs-CZ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cs-CZ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Dotazy, diskuze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88640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41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3AE672A-7678-4BC8-9377-347FAC34665B}"/>
              </a:ext>
            </a:extLst>
          </p:cNvPr>
          <p:cNvSpPr txBox="1">
            <a:spLocks/>
          </p:cNvSpPr>
          <p:nvPr/>
        </p:nvSpPr>
        <p:spPr>
          <a:xfrm>
            <a:off x="215516" y="98542"/>
            <a:ext cx="8712968" cy="616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 Výzva MAS Zubří země, o.p.s. – PRV – Investice do veřejných prostranství tzv. Základní služby a obnova vesnic ve venkovských oblastech (čl. 20) </a:t>
            </a:r>
            <a:r>
              <a:rPr lang="pl-PL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(I.)</a:t>
            </a:r>
            <a:endParaRPr lang="cs-CZ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456DBA2-B587-49B7-9C44-848374B2B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7283"/>
              </p:ext>
            </p:extLst>
          </p:nvPr>
        </p:nvGraphicFramePr>
        <p:xfrm>
          <a:off x="107504" y="764704"/>
          <a:ext cx="8712968" cy="5946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523598929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956132354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Předpokládaný příjem žádostí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01/2020 – 03/2020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140159"/>
                  </a:ext>
                </a:extLst>
              </a:tr>
              <a:tr h="273928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Finanční alokace na opatření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5 000 000 Kč (+ známé úspory z dalších vyčerpaných </a:t>
                      </a:r>
                      <a:r>
                        <a:rPr lang="cs-CZ" sz="1400" dirty="0" err="1"/>
                        <a:t>Fichí</a:t>
                      </a:r>
                      <a:r>
                        <a:rPr lang="cs-CZ" sz="1400" dirty="0"/>
                        <a:t>, max. 2 000 000 Kč)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522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Míra dotace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932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Dotační podmínky</a:t>
                      </a:r>
                    </a:p>
                    <a:p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dirty="0">
                          <a:hlinkClick r:id="rId2"/>
                        </a:rPr>
                        <a:t>http://www.szif.cz/cs/CmDocument?rid=%2Fapa_anon%2Fcs%2Fdokumenty_ke_stazeni%2Fprv2014%2Fopatreni%2Fleader%2F1921%2F1558598326106.pdf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815038"/>
                  </a:ext>
                </a:extLst>
              </a:tr>
              <a:tr h="369086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Oprávnění žadatelé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dirty="0"/>
                        <a:t>Specifikováno pro každý paragraf: </a:t>
                      </a:r>
                      <a:r>
                        <a:rPr lang="cs-CZ" sz="1400" dirty="0"/>
                        <a:t>Obec, svazek obcí</a:t>
                      </a:r>
                      <a:endParaRPr lang="cs-CZ" sz="14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218858"/>
                  </a:ext>
                </a:extLst>
              </a:tr>
              <a:tr h="2914901"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Typy podporovaných projektů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4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Veřejná prostranství v obcích (článek 20, písm. a) Pravidel) </a:t>
                      </a:r>
                    </a:p>
                    <a:p>
                      <a:pPr mar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cs-CZ" sz="1400" dirty="0"/>
                        <a:t>Způsobilé výdaje: 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vytváření/rekonstrukce/obnova veřejných prostranství obce včetně úpravy povrchů (včetně zatravnění), osvětlení, oplocení a venkovního mobiliáře (lavičky, venkovní stoly, odpadkové koše, veřejné WC, psí záchody, stojany na kola, zábradlí, úřední desky, informační panely, orientační mapy, plakátovací plochy, rozcestníky, pomníky), 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obnova/doplnění solitérních prvků sloužících k dotvoření celkového charakteru veřejného prostranství - herní a vodní prvky (kašny, fontány, pítka a ptačí napajedla či koupadla) 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doplňující výdaje jako součást projektu (parkoviště, odstavné a manipulační plochy) - tvoří maximálně 30% projektu 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Hasičské zbrojnice (článek 20, písm. c) Pravidel) 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400" dirty="0"/>
                        <a:t>Způsobilé výdaje: 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rekonstrukce/obnova/rozšíření hasičské zbrojnice včetně příslušného zázemí (šatny, umývárny, toalety) 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pořízení strojů, technologií a dalšího vybavení hasičské zbrojnice 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doplňující výdaje jako součást projektu (úprava povrchů, výstavba/úprava přístupové cesty) - tvoří maximálně 30% projektu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305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123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3AE672A-7678-4BC8-9377-347FAC34665B}"/>
              </a:ext>
            </a:extLst>
          </p:cNvPr>
          <p:cNvSpPr txBox="1">
            <a:spLocks/>
          </p:cNvSpPr>
          <p:nvPr/>
        </p:nvSpPr>
        <p:spPr>
          <a:xfrm>
            <a:off x="215516" y="98542"/>
            <a:ext cx="8712968" cy="378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do veřejných prostranství - POKRAČOVÁNÍ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456DBA2-B587-49B7-9C44-848374B2B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425464"/>
              </p:ext>
            </p:extLst>
          </p:nvPr>
        </p:nvGraphicFramePr>
        <p:xfrm>
          <a:off x="215516" y="670560"/>
          <a:ext cx="8712968" cy="551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523598929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956132354"/>
                    </a:ext>
                  </a:extLst>
                </a:gridCol>
              </a:tblGrid>
              <a:tr h="22507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Oprávnění žadatelé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dirty="0"/>
                        <a:t>Specifikováno pro každý paragraf (viz níže): </a:t>
                      </a:r>
                      <a:r>
                        <a:rPr lang="cs-CZ" sz="1400" dirty="0"/>
                        <a:t>Obec, svazek obcí, příspěvková organizace zřízená obcí nebo svazkem obcí, dále školské právnické osoby vykonávající činnost škol a zapsané ve školském rejstříku, které nejsou zřízeny krajem či organizační složkou státu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NEBO  Obec, svazek obcí, příspěvková organizace zřízená obcí nebo svazkem obcí, nestátní neziskové organizace (spolek, ústav, o.p.s.), registrované církve a náboženské společnosti a evidované (církevní) právnické osoby. </a:t>
                      </a:r>
                      <a:endParaRPr lang="cs-CZ" sz="14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218858"/>
                  </a:ext>
                </a:extLst>
              </a:tr>
              <a:tr h="2914901"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Typy podporovaných projektů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Mateřské a základní školy (článek 20, písm. b) Pravidel) </a:t>
                      </a:r>
                    </a:p>
                    <a:p>
                      <a:pPr mar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cs-CZ" sz="1400" dirty="0"/>
                        <a:t>Způsobilé výdaje: 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rekonstrukce/rozšíření mateřské/základní školy, včetně zázemí a doprovodného stravovacího a hygienického zařízení; venkovní mobiliář a herní prvky v případě mateřské školy 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pořízení technologií a dalšího vybavení mateřské/základní školy, včetně technologií a dalšího vybavení doprovodného stravovacího zařízení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doplňující výdaje jako součást projektu (úprava povrchů, výstavba odstavných ploch a parkovacích stání, výstavba přístupové cesty v areálu školy, oplocení; venkovní mobiliář a herní prvky v případě základní školy) - tvoří maximálně 30% projektu  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Kulturní a spolková zařízení včetně knihoven (článek 20, písm. f) Pravidel)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400" dirty="0"/>
                        <a:t>Způsobilé výdaje: 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rekonstrukce/obnova/rozšíření kulturního a spolkového zařízení, včetně zázemí (šatny, umývárny, toalety) včetně obecních knihoven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pořízení technologií a dalšího vybavení pro kulturní a spolková zařízení včetně obecních knihoven</a:t>
                      </a:r>
                    </a:p>
                    <a:p>
                      <a:pPr marL="34290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AutoNum type="arabicParenR"/>
                      </a:pPr>
                      <a:r>
                        <a:rPr lang="cs-CZ" sz="1400" dirty="0"/>
                        <a:t>doplňující výdaje jako součást projektu (úprava povrchů, výstavba odstavných ploch a parkovacích stání, oplocení, venkovní mobiliář, informační tabule, zabezpečovací prvky) - tvoří maximálně 30% projektu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305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213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>
          <a:xfrm>
            <a:off x="395536" y="1412776"/>
            <a:ext cx="842493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5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KONTAKTNÍ ÚDAJE NA MAS ZUBŘÍ ZEMĚ, O.P.S.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457200" y="2260595"/>
            <a:ext cx="8507288" cy="4048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509064"/>
              </p:ext>
            </p:extLst>
          </p:nvPr>
        </p:nvGraphicFramePr>
        <p:xfrm>
          <a:off x="462372" y="2331115"/>
          <a:ext cx="8291263" cy="4078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0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3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6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9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Jméno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Funkce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Konzultace na poradenském místě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Ing. Lada Scherrerová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Manažer SCLLD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739 393 121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566 590 393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scherrerova@zubrizeme.cz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Nové Město na Moravě 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Ing. Lada Jindrová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Manažer SCLLD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739 393 111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566 590 393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jindrova@zubrizeme.cz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Bystřice nad Pernštejnem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2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Mgr. Aneta Šlechtová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Manažer SCLLD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566 590 394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731 499 188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5"/>
                        </a:rPr>
                        <a:t>mas@zubrizeme.cz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Bystřice nad Pernštejnem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Nové Město na Moravě (po domluvě)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9358304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33561"/>
            <a:ext cx="6687121" cy="1096888"/>
          </a:xfrm>
          <a:prstGeom prst="rect">
            <a:avLst/>
          </a:prstGeom>
        </p:spPr>
      </p:pic>
      <p:pic>
        <p:nvPicPr>
          <p:cNvPr id="7" name="Obrázek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4134"/>
            <a:ext cx="1584176" cy="6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FCD2702F-D62B-4411-BE7A-1EFBEC8C4E00}"/>
              </a:ext>
            </a:extLst>
          </p:cNvPr>
          <p:cNvSpPr txBox="1">
            <a:spLocks/>
          </p:cNvSpPr>
          <p:nvPr/>
        </p:nvSpPr>
        <p:spPr>
          <a:xfrm>
            <a:off x="609600" y="2412995"/>
            <a:ext cx="8507288" cy="4048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8CFFBC9-DBC6-48D1-BBB2-1B72B201AE3F}"/>
              </a:ext>
            </a:extLst>
          </p:cNvPr>
          <p:cNvSpPr txBox="1">
            <a:spLocks/>
          </p:cNvSpPr>
          <p:nvPr/>
        </p:nvSpPr>
        <p:spPr>
          <a:xfrm>
            <a:off x="762000" y="2565395"/>
            <a:ext cx="8507288" cy="4048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515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>
          <a:xfrm>
            <a:off x="395536" y="1700808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500" b="1" cap="all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Úřední dny na mas zubří země, O.P.S.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457200" y="2260595"/>
            <a:ext cx="8507288" cy="4048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5556" y="2780928"/>
          <a:ext cx="7869560" cy="3384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4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 Zubří země, o.p.s.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Poradenské místo Bystřice nad Pernštejnem</a:t>
                      </a: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 Zubří země, o.p.s.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Poradenské místo Nové Město na Moravě</a:t>
                      </a: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4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406681"/>
            <a:ext cx="5694607" cy="934086"/>
          </a:xfrm>
          <a:prstGeom prst="rect">
            <a:avLst/>
          </a:prstGeom>
        </p:spPr>
      </p:pic>
      <p:pic>
        <p:nvPicPr>
          <p:cNvPr id="9" name="Obrázek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20687"/>
            <a:ext cx="11588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C33632E2-01C4-450F-8163-7830075F91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600" y="4581128"/>
          <a:ext cx="9596066" cy="1335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5" imgW="6662713" imgH="928478" progId="Word.Document.12">
                  <p:embed/>
                </p:oleObj>
              </mc:Choice>
              <mc:Fallback>
                <p:oleObj name="Document" r:id="rId5" imgW="6662713" imgH="928478" progId="Word.Document.12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C33632E2-01C4-450F-8163-7830075F91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600" y="4581128"/>
                        <a:ext cx="9596066" cy="1335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BF8749FF-E1F1-423E-A031-96A54FF382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2040" y="4576252"/>
          <a:ext cx="9434148" cy="1092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Document" r:id="rId7" imgW="6662713" imgH="770908" progId="Word.Document.12">
                  <p:embed/>
                </p:oleObj>
              </mc:Choice>
              <mc:Fallback>
                <p:oleObj name="Document" r:id="rId7" imgW="6662713" imgH="770908" progId="Word.Document.12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BF8749FF-E1F1-423E-A031-96A54FF382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32040" y="4576252"/>
                        <a:ext cx="9434148" cy="10924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179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6" y="34747"/>
            <a:ext cx="9144000" cy="1507512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539552" y="2564904"/>
            <a:ext cx="8229600" cy="15121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190500">
              <a:prstClr val="black"/>
            </a:inn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69217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568952" cy="742591"/>
          </a:xfrm>
        </p:spPr>
        <p:txBody>
          <a:bodyPr>
            <a:normAutofit/>
          </a:bodyPr>
          <a:lstStyle/>
          <a:p>
            <a:r>
              <a:rPr lang="cs-CZ" sz="36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UZAVŘENÁ VÝZVA PRV (5. VÝZVA)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3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2456"/>
            <a:ext cx="8280920" cy="866464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FINANČNÍCH ÚDAJŮ 5. VÝZVY PRV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80CA872-34DC-4F3D-A00B-9392FCD27100}"/>
              </a:ext>
            </a:extLst>
          </p:cNvPr>
          <p:cNvGraphicFramePr>
            <a:graphicFrameLocks noGrp="1"/>
          </p:cNvGraphicFramePr>
          <p:nvPr/>
        </p:nvGraphicFramePr>
        <p:xfrm>
          <a:off x="216024" y="2708920"/>
          <a:ext cx="8604449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589">
                  <a:extLst>
                    <a:ext uri="{9D8B030D-6E8A-4147-A177-3AD203B41FA5}">
                      <a16:colId xmlns:a16="http://schemas.microsoft.com/office/drawing/2014/main" val="291451262"/>
                    </a:ext>
                  </a:extLst>
                </a:gridCol>
                <a:gridCol w="1075556">
                  <a:extLst>
                    <a:ext uri="{9D8B030D-6E8A-4147-A177-3AD203B41FA5}">
                      <a16:colId xmlns:a16="http://schemas.microsoft.com/office/drawing/2014/main" val="1069387855"/>
                    </a:ext>
                  </a:extLst>
                </a:gridCol>
                <a:gridCol w="1152382">
                  <a:extLst>
                    <a:ext uri="{9D8B030D-6E8A-4147-A177-3AD203B41FA5}">
                      <a16:colId xmlns:a16="http://schemas.microsoft.com/office/drawing/2014/main" val="2819171041"/>
                    </a:ext>
                  </a:extLst>
                </a:gridCol>
                <a:gridCol w="1306033">
                  <a:extLst>
                    <a:ext uri="{9D8B030D-6E8A-4147-A177-3AD203B41FA5}">
                      <a16:colId xmlns:a16="http://schemas.microsoft.com/office/drawing/2014/main" val="4152883857"/>
                    </a:ext>
                  </a:extLst>
                </a:gridCol>
                <a:gridCol w="1306033">
                  <a:extLst>
                    <a:ext uri="{9D8B030D-6E8A-4147-A177-3AD203B41FA5}">
                      <a16:colId xmlns:a16="http://schemas.microsoft.com/office/drawing/2014/main" val="2806184734"/>
                    </a:ext>
                  </a:extLst>
                </a:gridCol>
                <a:gridCol w="1382856">
                  <a:extLst>
                    <a:ext uri="{9D8B030D-6E8A-4147-A177-3AD203B41FA5}">
                      <a16:colId xmlns:a16="http://schemas.microsoft.com/office/drawing/2014/main" val="140082"/>
                    </a:ext>
                  </a:extLst>
                </a:gridCol>
              </a:tblGrid>
              <a:tr h="114856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Opatření / </a:t>
                      </a:r>
                      <a:r>
                        <a:rPr lang="cs-CZ" sz="15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</a:t>
                      </a:r>
                      <a:endParaRPr lang="cs-CZ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Alokace výzvy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Požadovaná dotace od MAS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Způsobilé výdaje projektů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Schválená dotace od MAS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Způsobilé výdaje schválených projektů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43935361"/>
                  </a:ext>
                </a:extLst>
              </a:tr>
              <a:tr h="60700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Modernizace nezemědělského podnikání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3 684 370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5 193 644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11 541 441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3 509 491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7 798 877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46809613"/>
                  </a:ext>
                </a:extLst>
              </a:tr>
              <a:tr h="114856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 Zvyšování konkurenceschopnosti lesního hospodářství a navazujících oborů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933 345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1 795 032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3 590 065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981 615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1 963 231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1315935"/>
                  </a:ext>
                </a:extLst>
              </a:tr>
              <a:tr h="33622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4 617 7115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6 988 676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15 131 506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4 491 106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9 762 108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9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846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624144"/>
            <a:ext cx="8424936" cy="868752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GRAFICKÉ SHRNUTÍ FINANCÍ V 5. VÝZVĚ PRV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1507512"/>
          </a:xfrm>
          <a:prstGeom prst="rect">
            <a:avLst/>
          </a:prstGeom>
        </p:spPr>
      </p:pic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A23B805B-00D7-4352-80FB-29265F909E9C}"/>
              </a:ext>
            </a:extLst>
          </p:cNvPr>
          <p:cNvGraphicFramePr>
            <a:graphicFrameLocks/>
          </p:cNvGraphicFramePr>
          <p:nvPr/>
        </p:nvGraphicFramePr>
        <p:xfrm>
          <a:off x="827584" y="2492896"/>
          <a:ext cx="7920880" cy="4189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5283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24936" cy="108012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GRAFICKÉ SHRNUTÍ FINANCÍ V 5. VÝZVĚ PRV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588"/>
            <a:ext cx="9144000" cy="1507512"/>
          </a:xfrm>
          <a:prstGeom prst="rect">
            <a:avLst/>
          </a:prstGeom>
        </p:spPr>
      </p:pic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FD547994-41B2-4044-8DC4-813BD8CEDDB9}"/>
              </a:ext>
            </a:extLst>
          </p:cNvPr>
          <p:cNvGraphicFramePr>
            <a:graphicFrameLocks/>
          </p:cNvGraphicFramePr>
          <p:nvPr/>
        </p:nvGraphicFramePr>
        <p:xfrm>
          <a:off x="871402" y="2492896"/>
          <a:ext cx="736105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6367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2456"/>
            <a:ext cx="8280920" cy="722448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POČTU PROJEKTŮ 5. VÝZVY PRV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64563"/>
            <a:ext cx="1152128" cy="516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80CA872-34DC-4F3D-A00B-9392FCD27100}"/>
              </a:ext>
            </a:extLst>
          </p:cNvPr>
          <p:cNvGraphicFramePr>
            <a:graphicFrameLocks noGrp="1"/>
          </p:cNvGraphicFramePr>
          <p:nvPr/>
        </p:nvGraphicFramePr>
        <p:xfrm>
          <a:off x="107504" y="2708920"/>
          <a:ext cx="8928991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9145126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06938785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1917104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15288385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806184734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140082"/>
                    </a:ext>
                  </a:extLst>
                </a:gridCol>
              </a:tblGrid>
              <a:tr h="113065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Opatření / </a:t>
                      </a:r>
                      <a:r>
                        <a:rPr lang="cs-CZ" sz="15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</a:t>
                      </a:r>
                      <a:endParaRPr lang="cs-CZ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Počet předložených projektů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Počet schválených projektů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Počet neschválených projektů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Celkový počet konzultovaných projektů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Procento úspěšnosti projektů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4393536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Modernizace nezemědělského podnikání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86,36 %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46809613"/>
                  </a:ext>
                </a:extLst>
              </a:tr>
              <a:tr h="11306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 Zvyšování konkurenceschopnosti lesního hospodářství a navazujících oborů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72,72 %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31315935"/>
                  </a:ext>
                </a:extLst>
              </a:tr>
              <a:tr h="33097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79,55 %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9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32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2456"/>
            <a:ext cx="8280920" cy="1082488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ALOKACE VYČERPANÝCH PROSTŘEDKŮ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80CA872-34DC-4F3D-A00B-9392FCD27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061567"/>
              </p:ext>
            </p:extLst>
          </p:nvPr>
        </p:nvGraphicFramePr>
        <p:xfrm>
          <a:off x="487499" y="3349968"/>
          <a:ext cx="8169001" cy="2121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5">
                  <a:extLst>
                    <a:ext uri="{9D8B030D-6E8A-4147-A177-3AD203B41FA5}">
                      <a16:colId xmlns:a16="http://schemas.microsoft.com/office/drawing/2014/main" val="291451262"/>
                    </a:ext>
                  </a:extLst>
                </a:gridCol>
                <a:gridCol w="2192338">
                  <a:extLst>
                    <a:ext uri="{9D8B030D-6E8A-4147-A177-3AD203B41FA5}">
                      <a16:colId xmlns:a16="http://schemas.microsoft.com/office/drawing/2014/main" val="106938785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81917104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152883857"/>
                    </a:ext>
                  </a:extLst>
                </a:gridCol>
              </a:tblGrid>
              <a:tr h="87697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Opatření / </a:t>
                      </a:r>
                      <a:r>
                        <a:rPr lang="cs-CZ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Celkem alokováno na </a:t>
                      </a:r>
                      <a:r>
                        <a:rPr lang="cs-CZ" sz="1400" b="1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Fichi</a:t>
                      </a:r>
                      <a:endParaRPr lang="cs-CZ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Vyčerpáno v 5. výzvě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Procento čerpání prostředků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43935361"/>
                  </a:ext>
                </a:extLst>
              </a:tr>
              <a:tr h="3058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Modernizace nezemědělského podnikání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3 684 370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3 509 491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95,25 %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46809613"/>
                  </a:ext>
                </a:extLst>
              </a:tr>
              <a:tr h="463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 Zvyšování konkurenceschopnosti lesního hospodářství a navazujících oborů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933 345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981 615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105,17 %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31315935"/>
                  </a:ext>
                </a:extLst>
              </a:tr>
              <a:tr h="2804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4 617 715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4 491 106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97,25 %</a:t>
                      </a:r>
                    </a:p>
                  </a:txBody>
                  <a:tcPr marL="9525" marR="9525" marT="9525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9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20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400" y="1959314"/>
            <a:ext cx="8280920" cy="506424"/>
          </a:xfrm>
        </p:spPr>
        <p:txBody>
          <a:bodyPr>
            <a:norm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VÝSTUPŮ (INDIKÁTORŮ) 2. VÝZVY PRV 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80CA872-34DC-4F3D-A00B-9392FCD27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044738"/>
              </p:ext>
            </p:extLst>
          </p:nvPr>
        </p:nvGraphicFramePr>
        <p:xfrm>
          <a:off x="251519" y="2887581"/>
          <a:ext cx="8568953" cy="240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764">
                  <a:extLst>
                    <a:ext uri="{9D8B030D-6E8A-4147-A177-3AD203B41FA5}">
                      <a16:colId xmlns:a16="http://schemas.microsoft.com/office/drawing/2014/main" val="291451262"/>
                    </a:ext>
                  </a:extLst>
                </a:gridCol>
                <a:gridCol w="1247881">
                  <a:extLst>
                    <a:ext uri="{9D8B030D-6E8A-4147-A177-3AD203B41FA5}">
                      <a16:colId xmlns:a16="http://schemas.microsoft.com/office/drawing/2014/main" val="1069387855"/>
                    </a:ext>
                  </a:extLst>
                </a:gridCol>
                <a:gridCol w="960314">
                  <a:extLst>
                    <a:ext uri="{9D8B030D-6E8A-4147-A177-3AD203B41FA5}">
                      <a16:colId xmlns:a16="http://schemas.microsoft.com/office/drawing/2014/main" val="1186665201"/>
                    </a:ext>
                  </a:extLst>
                </a:gridCol>
                <a:gridCol w="960314">
                  <a:extLst>
                    <a:ext uri="{9D8B030D-6E8A-4147-A177-3AD203B41FA5}">
                      <a16:colId xmlns:a16="http://schemas.microsoft.com/office/drawing/2014/main" val="2819171041"/>
                    </a:ext>
                  </a:extLst>
                </a:gridCol>
                <a:gridCol w="1181924">
                  <a:extLst>
                    <a:ext uri="{9D8B030D-6E8A-4147-A177-3AD203B41FA5}">
                      <a16:colId xmlns:a16="http://schemas.microsoft.com/office/drawing/2014/main" val="4152883857"/>
                    </a:ext>
                  </a:extLst>
                </a:gridCol>
                <a:gridCol w="960314">
                  <a:extLst>
                    <a:ext uri="{9D8B030D-6E8A-4147-A177-3AD203B41FA5}">
                      <a16:colId xmlns:a16="http://schemas.microsoft.com/office/drawing/2014/main" val="2806184734"/>
                    </a:ext>
                  </a:extLst>
                </a:gridCol>
                <a:gridCol w="886442">
                  <a:extLst>
                    <a:ext uri="{9D8B030D-6E8A-4147-A177-3AD203B41FA5}">
                      <a16:colId xmlns:a16="http://schemas.microsoft.com/office/drawing/2014/main" val="140082"/>
                    </a:ext>
                  </a:extLst>
                </a:gridCol>
              </a:tblGrid>
              <a:tr h="6126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Opatření / </a:t>
                      </a:r>
                      <a:r>
                        <a:rPr lang="cs-CZ" sz="13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Slíbený počet podpořených podniků</a:t>
                      </a:r>
                    </a:p>
                  </a:txBody>
                  <a:tcPr marL="9525" marR="9525" marT="952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Naplnění indikátoru po 1 a 2. výzvě</a:t>
                      </a:r>
                    </a:p>
                  </a:txBody>
                  <a:tcPr marL="9525" marR="9525" marT="952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Procento naplnění indikátoru</a:t>
                      </a:r>
                    </a:p>
                  </a:txBody>
                  <a:tcPr marL="9525" marR="9525" marT="952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Slíbený počet podpořených pracovních míst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Naplnění indikátoru po 1. a 2. výzvě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Procento naplnění indikátoru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43935361"/>
                  </a:ext>
                </a:extLst>
              </a:tr>
              <a:tr h="19091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Modernizace nezemědělského podnikání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420,00%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285,00%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46809613"/>
                  </a:ext>
                </a:extLst>
              </a:tr>
              <a:tr h="5146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 Zvyšování konkurenceschopnosti lesního hospodářství a navazujících oborů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700,00%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20,00%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31315935"/>
                  </a:ext>
                </a:extLst>
              </a:tr>
              <a:tr h="1063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500,00%</a:t>
                      </a:r>
                    </a:p>
                  </a:txBody>
                  <a:tcPr marL="9525" marR="9525" marT="952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196,67%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9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8707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2425</TotalTime>
  <Words>2088</Words>
  <Application>Microsoft Office PowerPoint</Application>
  <PresentationFormat>Předvádění na obrazovce (4:3)</PresentationFormat>
  <Paragraphs>309</Paragraphs>
  <Slides>24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Wingdings</vt:lpstr>
      <vt:lpstr>Motiv sady Office</vt:lpstr>
      <vt:lpstr>Document</vt:lpstr>
      <vt:lpstr>Prezentace aplikace PowerPoint</vt:lpstr>
      <vt:lpstr>Program</vt:lpstr>
      <vt:lpstr>UZAVŘENÁ VÝZVA PRV (5. VÝZVA)</vt:lpstr>
      <vt:lpstr>SHRNUTÍ FINANČNÍCH ÚDAJŮ 5. VÝZVY PRV</vt:lpstr>
      <vt:lpstr>GRAFICKÉ SHRNUTÍ FINANCÍ V 5. VÝZVĚ PRV</vt:lpstr>
      <vt:lpstr>GRAFICKÉ SHRNUTÍ FINANCÍ V 5. VÝZVĚ PRV</vt:lpstr>
      <vt:lpstr>SHRNUTÍ POČTU PROJEKTŮ 5. VÝZVY PRV</vt:lpstr>
      <vt:lpstr>SHRNUTÍ ALOKACE VYČERPANÝCH PROSTŘEDKŮ</vt:lpstr>
      <vt:lpstr>SHRNUTÍ VÝSTUPŮ (INDIKÁTORŮ) 2. VÝZVY PRV </vt:lpstr>
      <vt:lpstr>MAPA PODPOŘENÝCH PROJEKTŮ  MAS Zubří země</vt:lpstr>
      <vt:lpstr>INFORMACE K AKTUÁLNĚ VYHLÁŠENÝM VÝZVÁM  MAS ZUBŘÍ ZEME</vt:lpstr>
      <vt:lpstr>Aktuálně vyhlášené výzvy MAS</vt:lpstr>
      <vt:lpstr>Představení služeb, podpořených z OPZ, nově poskytovaných na území MAS</vt:lpstr>
      <vt:lpstr>Prezentace aplikace PowerPoint</vt:lpstr>
      <vt:lpstr>AVÍZO 6. VÝZVY prv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Mikroregion Bystřicko</cp:lastModifiedBy>
  <cp:revision>276</cp:revision>
  <dcterms:created xsi:type="dcterms:W3CDTF">2015-05-26T11:30:55Z</dcterms:created>
  <dcterms:modified xsi:type="dcterms:W3CDTF">2019-06-18T14:03:27Z</dcterms:modified>
</cp:coreProperties>
</file>