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88" r:id="rId4"/>
    <p:sldId id="261" r:id="rId5"/>
    <p:sldId id="314" r:id="rId6"/>
    <p:sldId id="348" r:id="rId7"/>
    <p:sldId id="368" r:id="rId8"/>
    <p:sldId id="349" r:id="rId9"/>
    <p:sldId id="361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80" r:id="rId20"/>
    <p:sldId id="381" r:id="rId21"/>
    <p:sldId id="382" r:id="rId22"/>
    <p:sldId id="383" r:id="rId23"/>
    <p:sldId id="384" r:id="rId24"/>
    <p:sldId id="379" r:id="rId25"/>
    <p:sldId id="369" r:id="rId26"/>
    <p:sldId id="385" r:id="rId27"/>
    <p:sldId id="386" r:id="rId28"/>
    <p:sldId id="387" r:id="rId29"/>
    <p:sldId id="288" r:id="rId30"/>
    <p:sldId id="289" r:id="rId3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FEB35"/>
    <a:srgbClr val="FFCCFF"/>
    <a:srgbClr val="0000FF"/>
    <a:srgbClr val="FF00FF"/>
    <a:srgbClr val="FF99CC"/>
    <a:srgbClr val="FF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0599" autoAdjust="0"/>
  </p:normalViewPr>
  <p:slideViewPr>
    <p:cSldViewPr>
      <p:cViewPr varScale="1">
        <p:scale>
          <a:sx n="89" d="100"/>
          <a:sy n="89" d="100"/>
        </p:scale>
        <p:origin x="118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S%20ZZ\Downloads\podklad%20pro%20jedn&#225;n&#237;%20MR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28_21+\dotazn&#237;ky\obcane\Formul&#225;&#345;%20OBCANE-v0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28_21+\dotazn&#237;ky\obcane\Formul&#225;&#345;%20OBCANE-v0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28_21+\dotazn&#237;ky\obcane\Formul&#225;&#345;%20OBCANE-v0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28_21+\dotazn&#237;ky\obcane\Formul&#225;&#345;%20OBCANE-v0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28_21+\dotazn&#237;ky\obcane\Formul&#225;&#345;%20OBCANE-v0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28_21+\dotazn&#237;ky\obcane\Formul&#225;&#345;%20OBCANE-v0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28_21+\dotazn&#237;ky\obcane\Formul&#225;&#345;%20OBCANE-v0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10_prezentace\mikroregion\2020\kont.tab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10_prezentace\mikroregion\2020\kont.tab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10_prezentace\mikroregion\2020\kont.tab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S%20ZZ\Downloads\podklad%20pro%20jedn&#225;n&#237;%20MR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10_prezentace\mikroregion\2020\kont.tab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10_prezentace\mikroregion\2020\kont.tab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10_prezentace\mikroregion\2020\kont.tab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10_prezentace\mikroregion\2020\kont.tab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10_prezentace\mikroregion\2020\kont.tab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10_prezentace\mikroregion\2020\kont.tab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10_prezentace\mikroregion\2020\kont.tab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10_prezentace\mikroregion\2020\kont.tab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05_p&#345;ipom&#237;nky%20ke%20strategii\Zpr&#225;va%20o%20pln&#283;n&#237;%20SCLLD\08\podklady-indik&#225;tory\20-08-14_Podklad%20k%20P&#345;&#269;.%202&#8211;Informace%20o%20pokroku%20SCLL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05_p&#345;ipom&#237;nky%20ke%20strategii\Zpr&#225;va%20o%20pln&#283;n&#237;%20SCLLD\08\podklady-indik&#225;tory\20-08-14_Podklad%20k%20P&#345;&#269;.%202&#8211;Informace%20o%20pokroku%20SCLL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S%20ZZ\Downloads\podklad%20pro%20jedn&#225;n&#237;%20MR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28_21+\dotazn&#237;ky\obcane\Formul&#225;&#345;%20OBCANE-v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28_21+\dotazn&#237;ky\obcane\Formul&#225;&#345;%20OBCANE-v0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28_21+\dotazn&#237;ky\obcane\Formul&#225;&#345;%20OBCANE-v0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Lada-MAS\28_21+\dotazn&#237;ky\obcane\Formul&#225;&#345;%20OBCANE-v0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Procento poskytnutné dotace na mikroregion k celkové výši poskytnuté dotace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'data a grafy'!$B$28</c:f>
              <c:strCache>
                <c:ptCount val="1"/>
                <c:pt idx="0">
                  <c:v>Počet hlasů dle priorit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a grafy'!$A$29:$A$48</c:f>
              <c:strCache>
                <c:ptCount val="20"/>
                <c:pt idx="0">
                  <c:v>Další-technické zázemí pro pracovní trh</c:v>
                </c:pt>
                <c:pt idx="1">
                  <c:v>Další-podpora výstavby rodinných domů pro mladé rodiny</c:v>
                </c:pt>
                <c:pt idx="2">
                  <c:v>Podpora konkurenceschopnosti podnikatelů</c:v>
                </c:pt>
                <c:pt idx="3">
                  <c:v>Podpora vzniku SMART technologií</c:v>
                </c:pt>
                <c:pt idx="4">
                  <c:v>Řešení negativních společenských jevů</c:v>
                </c:pt>
                <c:pt idx="5">
                  <c:v>Péče o nemovité památky</c:v>
                </c:pt>
                <c:pt idx="6">
                  <c:v>Opravy a vylepšení veřejných budov</c:v>
                </c:pt>
                <c:pt idx="7">
                  <c:v>Dostupnost kvalitní zdravotní péče</c:v>
                </c:pt>
                <c:pt idx="8">
                  <c:v>Zlepšení dopravní obslužnosti veřejnou dopravou</c:v>
                </c:pt>
                <c:pt idx="9">
                  <c:v>Podpora sociálních služeb</c:v>
                </c:pt>
                <c:pt idx="10">
                  <c:v>Podpora aktivit občanů</c:v>
                </c:pt>
                <c:pt idx="11">
                  <c:v>Podpora kvalitních mateřských a základních škol</c:v>
                </c:pt>
                <c:pt idx="12">
                  <c:v>Rozvoj cestovního ruchu</c:v>
                </c:pt>
                <c:pt idx="13">
                  <c:v>Podpora péče o krajinu a místní produkce</c:v>
                </c:pt>
                <c:pt idx="14">
                  <c:v>Podpora zaměstnanosti a vzniku pracovních míst</c:v>
                </c:pt>
                <c:pt idx="15">
                  <c:v>Dostupnost kvalitního bydlení</c:v>
                </c:pt>
                <c:pt idx="16">
                  <c:v>Budování a zlepšení zázemí pro volný čas</c:v>
                </c:pt>
                <c:pt idx="17">
                  <c:v>Podpora zdravého životního prostředí</c:v>
                </c:pt>
                <c:pt idx="18">
                  <c:v>Investice do veřejných prostranství</c:v>
                </c:pt>
                <c:pt idx="19">
                  <c:v>Opravy místních komunikací</c:v>
                </c:pt>
              </c:strCache>
            </c:strRef>
          </c:cat>
          <c:val>
            <c:numRef>
              <c:f>'data a grafy'!$B$29:$B$48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  <c:pt idx="5">
                  <c:v>17</c:v>
                </c:pt>
                <c:pt idx="6">
                  <c:v>21</c:v>
                </c:pt>
                <c:pt idx="7">
                  <c:v>22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  <c:pt idx="11">
                  <c:v>25</c:v>
                </c:pt>
                <c:pt idx="12">
                  <c:v>25</c:v>
                </c:pt>
                <c:pt idx="13">
                  <c:v>26</c:v>
                </c:pt>
                <c:pt idx="14">
                  <c:v>29</c:v>
                </c:pt>
                <c:pt idx="15">
                  <c:v>30</c:v>
                </c:pt>
                <c:pt idx="16">
                  <c:v>33</c:v>
                </c:pt>
                <c:pt idx="17">
                  <c:v>34</c:v>
                </c:pt>
                <c:pt idx="18">
                  <c:v>38</c:v>
                </c:pt>
                <c:pt idx="19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C-4F0F-87E1-550AB10F4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1981744"/>
        <c:axId val="481980432"/>
      </c:barChart>
      <c:catAx>
        <c:axId val="48198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980432"/>
        <c:crosses val="autoZero"/>
        <c:auto val="1"/>
        <c:lblAlgn val="ctr"/>
        <c:lblOffset val="100"/>
        <c:noMultiLvlLbl val="0"/>
      </c:catAx>
      <c:valAx>
        <c:axId val="481980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98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'sumář ot.'!$A$100:$A$117</c:f>
              <c:strCache>
                <c:ptCount val="18"/>
                <c:pt idx="0">
                  <c:v>Dostupnost bydlení</c:v>
                </c:pt>
                <c:pt idx="1">
                  <c:v>Kvalita bydlení</c:v>
                </c:pt>
                <c:pt idx="2">
                  <c:v>Množství cyklostezek</c:v>
                </c:pt>
                <c:pt idx="3">
                  <c:v>Nedostupnost základních životních potřeb</c:v>
                </c:pt>
                <c:pt idx="4">
                  <c:v>Rekreační oblast pro chataře</c:v>
                </c:pt>
                <c:pt idx="5">
                  <c:v>Rozvoj v regionu</c:v>
                </c:pt>
                <c:pt idx="6">
                  <c:v>Venkovský způsob života</c:v>
                </c:pt>
                <c:pt idx="7">
                  <c:v>Dobrá dopravní dostupnost</c:v>
                </c:pt>
                <c:pt idx="8">
                  <c:v>Možnost vyjadřovat se k potřebám obce ze strany občanů</c:v>
                </c:pt>
                <c:pt idx="9">
                  <c:v>Vyžití pro děti</c:v>
                </c:pt>
                <c:pt idx="10">
                  <c:v>Udržování a zvelebování obce</c:v>
                </c:pt>
                <c:pt idx="11">
                  <c:v>Bohatý kulturní život</c:v>
                </c:pt>
                <c:pt idx="12">
                  <c:v>Možnosti trávení volného času</c:v>
                </c:pt>
                <c:pt idx="13">
                  <c:v>Bohatý komunitní a spolkový život</c:v>
                </c:pt>
                <c:pt idx="14">
                  <c:v>Dostupnost sportovních zařízení</c:v>
                </c:pt>
                <c:pt idx="15">
                  <c:v>Klid a soukromí</c:v>
                </c:pt>
                <c:pt idx="16">
                  <c:v>Dostupnost základních životních potřeb</c:v>
                </c:pt>
                <c:pt idx="17">
                  <c:v>Kvalitní životní prostředí a příroda</c:v>
                </c:pt>
              </c:strCache>
            </c:strRef>
          </c:cat>
          <c:val>
            <c:numRef>
              <c:f>'sumář ot.'!$B$100:$B$117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7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11</c:v>
                </c:pt>
                <c:pt idx="16">
                  <c:v>16</c:v>
                </c:pt>
                <c:pt idx="17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2-4AC2-B482-DEB59B748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9312032"/>
        <c:axId val="549308424"/>
      </c:barChart>
      <c:catAx>
        <c:axId val="54931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9308424"/>
        <c:crosses val="autoZero"/>
        <c:auto val="1"/>
        <c:lblAlgn val="ctr"/>
        <c:lblOffset val="100"/>
        <c:noMultiLvlLbl val="0"/>
      </c:catAx>
      <c:valAx>
        <c:axId val="549308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931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1514773184106"/>
          <c:y val="7.4974027199446083E-2"/>
          <c:w val="0.46177831177943546"/>
          <c:h val="0.879376966766098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'sumář ot.'!$B$235</c:f>
              <c:strCache>
                <c:ptCount val="1"/>
                <c:pt idx="0">
                  <c:v>2. Co se Vám v místě Vašeho bydliště nelíbí?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'sumář ot.'!$A$236:$A$269</c:f>
              <c:strCache>
                <c:ptCount val="34"/>
                <c:pt idx="0">
                  <c:v>Absence venkovního koupaliště</c:v>
                </c:pt>
                <c:pt idx="1">
                  <c:v>Činnost neziskových organizací</c:v>
                </c:pt>
                <c:pt idx="2">
                  <c:v>Nedostatečné možnosti trávení volného času</c:v>
                </c:pt>
                <c:pt idx="3">
                  <c:v>Nedostatečné zázemí pro obyvatele v obci</c:v>
                </c:pt>
                <c:pt idx="4">
                  <c:v>Nedostatek parkovacích míst</c:v>
                </c:pt>
                <c:pt idx="5">
                  <c:v>Nedostatek volnočasových aktivit pro handicapované děti</c:v>
                </c:pt>
                <c:pt idx="6">
                  <c:v>Nedostečné pokrytí sociálních služeb</c:v>
                </c:pt>
                <c:pt idx="7">
                  <c:v>Nevhodně vypadající nové stavby</c:v>
                </c:pt>
                <c:pt idx="8">
                  <c:v>Nezájem o potřebné - vyřazené ze společnosti</c:v>
                </c:pt>
                <c:pt idx="9">
                  <c:v>Omezení místních částí při rozhodování o rozvoji</c:v>
                </c:pt>
                <c:pt idx="10">
                  <c:v>Příliš velké množství turistů a chatařů</c:v>
                </c:pt>
                <c:pt idx="11">
                  <c:v>Negativní společenské jevy</c:v>
                </c:pt>
                <c:pt idx="12">
                  <c:v>Absence dalšího rozvoje obce a nedostatečná možnost občanů vyjádřit se k potřebám obce</c:v>
                </c:pt>
                <c:pt idx="13">
                  <c:v>Bezohledné a nezodpovědné chování k obecnímu majetku</c:v>
                </c:pt>
                <c:pt idx="14">
                  <c:v>Činnost úřadů</c:v>
                </c:pt>
                <c:pt idx="15">
                  <c:v>Chybějící ČOV</c:v>
                </c:pt>
                <c:pt idx="16">
                  <c:v>Pasivita obyvatel a nezájem mladší generace při rozhodování v obci</c:v>
                </c:pt>
                <c:pt idx="17">
                  <c:v>Narušení kvality životního prostředí okolními vlivy</c:v>
                </c:pt>
                <c:pt idx="18">
                  <c:v>Nedostatečné prostředky na obnovu lesů</c:v>
                </c:pt>
                <c:pt idx="19">
                  <c:v>Nedostatečné vzdělání a podoba distanční výuky</c:v>
                </c:pt>
                <c:pt idx="20">
                  <c:v>Nedostatek kvalitních restaurací</c:v>
                </c:pt>
                <c:pt idx="21">
                  <c:v>Špatné sousedské vztahy v obci </c:v>
                </c:pt>
                <c:pt idx="22">
                  <c:v>Odchod mladých lidí do velkých měst</c:v>
                </c:pt>
                <c:pt idx="23">
                  <c:v>Nedostatečné sportovní zázemí pro děti a dospělé </c:v>
                </c:pt>
                <c:pt idx="24">
                  <c:v>Nedostatečný komunitní a spolkový život</c:v>
                </c:pt>
                <c:pt idx="25">
                  <c:v>Nedostatečná konkurence obchodů</c:v>
                </c:pt>
                <c:pt idx="26">
                  <c:v>Nedostatečná motivace občanů pro třídění odpadů</c:v>
                </c:pt>
                <c:pt idx="27">
                  <c:v>Rušení a nedostupnost některých služeb</c:v>
                </c:pt>
                <c:pt idx="28">
                  <c:v>Hustá a hlasitá doprava, příliš velký počet aut</c:v>
                </c:pt>
                <c:pt idx="29">
                  <c:v>Nedostatek pracovních příležitostí</c:v>
                </c:pt>
                <c:pt idx="30">
                  <c:v>Nic mi nechybí</c:v>
                </c:pt>
                <c:pt idx="31">
                  <c:v>Nedostupné bydlení</c:v>
                </c:pt>
                <c:pt idx="32">
                  <c:v>Nedostatečná nebo nekvalitní infrastruktura</c:v>
                </c:pt>
                <c:pt idx="33">
                  <c:v>Nedostatečná dopravní obslužnost</c:v>
                </c:pt>
              </c:strCache>
            </c:strRef>
          </c:cat>
          <c:val>
            <c:numRef>
              <c:f>'sumář ot.'!$B$236:$B$269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3</c:v>
                </c:pt>
                <c:pt idx="24">
                  <c:v>3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7</c:v>
                </c:pt>
                <c:pt idx="32">
                  <c:v>8</c:v>
                </c:pt>
                <c:pt idx="3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1-4F79-B553-38E19AD3D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1392440"/>
        <c:axId val="481394408"/>
      </c:barChart>
      <c:catAx>
        <c:axId val="481392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394408"/>
        <c:crosses val="autoZero"/>
        <c:auto val="1"/>
        <c:lblAlgn val="ctr"/>
        <c:lblOffset val="100"/>
        <c:noMultiLvlLbl val="0"/>
      </c:catAx>
      <c:valAx>
        <c:axId val="481394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39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'sumář ot.'!$A$388:$A$426</c:f>
              <c:strCache>
                <c:ptCount val="39"/>
                <c:pt idx="0">
                  <c:v>Kontrola dodržování nařízení o volném pohybu domácích mazlíčků</c:v>
                </c:pt>
                <c:pt idx="1">
                  <c:v>Oprava lesních cest po těžbě</c:v>
                </c:pt>
                <c:pt idx="2">
                  <c:v>Oprava polních cest</c:v>
                </c:pt>
                <c:pt idx="3">
                  <c:v>Podpora občanů ke zdravému pohybu</c:v>
                </c:pt>
                <c:pt idx="4">
                  <c:v>Podpora podnikání</c:v>
                </c:pt>
                <c:pt idx="5">
                  <c:v>Podpora projektů v sociální oblasti</c:v>
                </c:pt>
                <c:pt idx="6">
                  <c:v>Podpora výchovy dětí a mládeže</c:v>
                </c:pt>
                <c:pt idx="7">
                  <c:v>Přímé autobusové linky do spádových oblastí</c:v>
                </c:pt>
                <c:pt idx="8">
                  <c:v>Reforma úřadů</c:v>
                </c:pt>
                <c:pt idx="9">
                  <c:v>Rožšíření nabídky služeb pro handicapované</c:v>
                </c:pt>
                <c:pt idx="10">
                  <c:v>Stejné povinnosti pro občany i turisty, chataře</c:v>
                </c:pt>
                <c:pt idx="11">
                  <c:v>Větší konkurence obchodů</c:v>
                </c:pt>
                <c:pt idx="12">
                  <c:v>Větší nabídka kultury a možností trávení volného času</c:v>
                </c:pt>
                <c:pt idx="13">
                  <c:v>Vybudování nových restauračních zařízení ve vetších městech </c:v>
                </c:pt>
                <c:pt idx="14">
                  <c:v>Vybudování veřejného koupaliště</c:v>
                </c:pt>
                <c:pt idx="15">
                  <c:v>Výchova lidí k občanské sounáležitosti</c:v>
                </c:pt>
                <c:pt idx="16">
                  <c:v>Zajistit péči o staré a osamělé lidi</c:v>
                </c:pt>
                <c:pt idx="17">
                  <c:v>Zlepšení pokrytí signálu mobilních operátorů a tím připojení k rychlému internetu</c:v>
                </c:pt>
                <c:pt idx="18">
                  <c:v>Zlepšení přístupu na vlakové spojení</c:v>
                </c:pt>
                <c:pt idx="19">
                  <c:v>Negativní společenské jevy</c:v>
                </c:pt>
                <c:pt idx="20">
                  <c:v>Podpora místních podnikatelů</c:v>
                </c:pt>
                <c:pt idx="21">
                  <c:v>Rekonstrukce zázemí pro kulturní, sportovní činnost a cestovní ruch</c:v>
                </c:pt>
                <c:pt idx="22">
                  <c:v>Větší nabídka ve vzdělávání</c:v>
                </c:pt>
                <c:pt idx="23">
                  <c:v>Vybudování nových parkovacích míst</c:v>
                </c:pt>
                <c:pt idx="24">
                  <c:v>Zabránit rušení některých služeb</c:v>
                </c:pt>
                <c:pt idx="25">
                  <c:v>Zachování i zlepšení základních služeb a vybavenosti obce</c:v>
                </c:pt>
                <c:pt idx="26">
                  <c:v>Zlepšení dostupnosti zdravotní péče v malých obcích </c:v>
                </c:pt>
                <c:pt idx="27">
                  <c:v>Více propojených cyklostezek</c:v>
                </c:pt>
                <c:pt idx="28">
                  <c:v>Zlepšení dopravní obslužnosti</c:v>
                </c:pt>
                <c:pt idx="29">
                  <c:v>Zlepšení infrastruktury pro třídění a ukládání odpadů</c:v>
                </c:pt>
                <c:pt idx="30">
                  <c:v>Budování občanské vybavenosti v souladu s potřebami obyvatel a zapojení obyvatel do rozhodování </c:v>
                </c:pt>
                <c:pt idx="31">
                  <c:v>Podpora rozvoje bydlení (RD, byty)</c:v>
                </c:pt>
                <c:pt idx="32">
                  <c:v>Zvýšení počtu pracovních příležitostí</c:v>
                </c:pt>
                <c:pt idx="33">
                  <c:v>Snížení dopravy v obci, vybudování obchvatu</c:v>
                </c:pt>
                <c:pt idx="34">
                  <c:v>Vybudování ČOV, kanalizace a vodovodů</c:v>
                </c:pt>
                <c:pt idx="35">
                  <c:v>Vybudování multifunkčních hřišť pro rodiče i děti</c:v>
                </c:pt>
                <c:pt idx="36">
                  <c:v>Nic mi nechybí</c:v>
                </c:pt>
                <c:pt idx="37">
                  <c:v>Větší ochrana přírody, výsadba a obnova lesů</c:v>
                </c:pt>
                <c:pt idx="38">
                  <c:v>Udržování a vybudování nové dopravní infrastruktury v obci </c:v>
                </c:pt>
              </c:strCache>
            </c:strRef>
          </c:cat>
          <c:val>
            <c:numRef>
              <c:f>'sumář ot.'!$B$388:$B$426</c:f>
              <c:numCache>
                <c:formatCode>General</c:formatCode>
                <c:ptCount val="3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5</c:v>
                </c:pt>
                <c:pt idx="34">
                  <c:v>5</c:v>
                </c:pt>
                <c:pt idx="35">
                  <c:v>6</c:v>
                </c:pt>
                <c:pt idx="36">
                  <c:v>7</c:v>
                </c:pt>
                <c:pt idx="37">
                  <c:v>10</c:v>
                </c:pt>
                <c:pt idx="3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1-4896-BF5E-61F0DC510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9616280"/>
        <c:axId val="499618576"/>
      </c:barChart>
      <c:catAx>
        <c:axId val="499616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9618576"/>
        <c:crosses val="autoZero"/>
        <c:auto val="1"/>
        <c:lblAlgn val="ctr"/>
        <c:lblOffset val="100"/>
        <c:noMultiLvlLbl val="0"/>
      </c:catAx>
      <c:valAx>
        <c:axId val="499618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9616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52646552924373735"/>
          <c:y val="7.1103663602594874E-2"/>
          <c:w val="0.381762092725417"/>
          <c:h val="0.88442392270424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'sumář ot 1-6+graf'!$B$541</c:f>
              <c:strCache>
                <c:ptCount val="1"/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'sumář ot 1-6+graf'!$A$542:$A$575</c:f>
              <c:strCache>
                <c:ptCount val="34"/>
                <c:pt idx="0">
                  <c:v>Činnost neziskových organizací</c:v>
                </c:pt>
                <c:pt idx="1">
                  <c:v>Chybějí pozemky pro bytovou výstavbu</c:v>
                </c:pt>
                <c:pt idx="2">
                  <c:v>Migrace</c:v>
                </c:pt>
                <c:pt idx="3">
                  <c:v>Nedostatečná kvalita vzdělávání</c:v>
                </c:pt>
                <c:pt idx="4">
                  <c:v>Nedostatek služeb pro handicapované</c:v>
                </c:pt>
                <c:pt idx="5">
                  <c:v>Nekompetentnost politků</c:v>
                </c:pt>
                <c:pt idx="6">
                  <c:v>Přeplněná parkoviště</c:v>
                </c:pt>
                <c:pt idx="7">
                  <c:v>Rozvoj infrastruktury</c:v>
                </c:pt>
                <c:pt idx="8">
                  <c:v>Zvýšení byrokracie</c:v>
                </c:pt>
                <c:pt idx="9">
                  <c:v>Absence dalšího rozvoje obce</c:v>
                </c:pt>
                <c:pt idx="10">
                  <c:v>Minimalizace dotační podpory</c:v>
                </c:pt>
                <c:pt idx="11">
                  <c:v>Nedostatek finančních prostředků</c:v>
                </c:pt>
                <c:pt idx="12">
                  <c:v>Nevybudování ČOV, kanalizace a vodovodů</c:v>
                </c:pt>
                <c:pt idx="13">
                  <c:v>Nová výstavba RD</c:v>
                </c:pt>
                <c:pt idx="14">
                  <c:v>Přemíra turistického ruchu</c:v>
                </c:pt>
                <c:pt idx="15">
                  <c:v>Rozvoj průmyslu</c:v>
                </c:pt>
                <c:pt idx="16">
                  <c:v>Úložiště jaderného odpadu</c:v>
                </c:pt>
                <c:pt idx="17">
                  <c:v>Vysoká cena bydlení</c:v>
                </c:pt>
                <c:pt idx="18">
                  <c:v>Zrušení společenských akcí a izolace lidí</c:v>
                </c:pt>
                <c:pt idx="19">
                  <c:v>Nedostatečná dopravní infrastruktura</c:v>
                </c:pt>
                <c:pt idx="20">
                  <c:v>Nedostatečná dopravní obslužnost</c:v>
                </c:pt>
                <c:pt idx="21">
                  <c:v>Nic mě nenapadá</c:v>
                </c:pt>
                <c:pt idx="22">
                  <c:v>Přístup společnosti k životnímu prostředí a necitlivé zásahy do přírody</c:v>
                </c:pt>
                <c:pt idx="23">
                  <c:v>Špatné hospodaření v lesích</c:v>
                </c:pt>
                <c:pt idx="24">
                  <c:v>Hustá a hlasitá doprava, příliš velký počet aut</c:v>
                </c:pt>
                <c:pt idx="25">
                  <c:v>Nezodpovědnost a lenost lidí, nezájem o dění v obci</c:v>
                </c:pt>
                <c:pt idx="26">
                  <c:v>Kácení stromů a kůrovcová kalamita</c:v>
                </c:pt>
                <c:pt idx="27">
                  <c:v>Nedostatek podzemní vody</c:v>
                </c:pt>
                <c:pt idx="28">
                  <c:v>Nešetrné a neekologické zemědělství a výroba</c:v>
                </c:pt>
                <c:pt idx="29">
                  <c:v>Rozmáhající se negativní společenské jevy</c:v>
                </c:pt>
                <c:pt idx="30">
                  <c:v>Situace okolo Covid-19, rušení podnikat.aktivit v jeho důsledku, ještě smrtelnější vir</c:v>
                </c:pt>
                <c:pt idx="31">
                  <c:v>Nedostatek pracovních míst</c:v>
                </c:pt>
                <c:pt idx="32">
                  <c:v>Odchod mladých lidí do velkých měst</c:v>
                </c:pt>
                <c:pt idx="33">
                  <c:v>Rušení a nedostupnost některých služeb</c:v>
                </c:pt>
              </c:strCache>
            </c:strRef>
          </c:cat>
          <c:val>
            <c:numRef>
              <c:f>'sumář ot 1-6+graf'!$B$542:$B$575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4</c:v>
                </c:pt>
                <c:pt idx="25">
                  <c:v>4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7-4539-9F06-651BC902A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2120488"/>
        <c:axId val="392120816"/>
      </c:barChart>
      <c:catAx>
        <c:axId val="392120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2120816"/>
        <c:crosses val="autoZero"/>
        <c:auto val="1"/>
        <c:lblAlgn val="ctr"/>
        <c:lblOffset val="100"/>
        <c:noMultiLvlLbl val="0"/>
      </c:catAx>
      <c:valAx>
        <c:axId val="39212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212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'sumář ot.'!$B$687</c:f>
              <c:strCache>
                <c:ptCount val="1"/>
                <c:pt idx="0">
                  <c:v>5. Do čeho byste ve Vaší obci přednostně investoval/a, co byste ve Vaší obci udělal/a, pokud byste měl/a méně než 1 mil. Kč?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'sumář ot.'!$A$688:$A$717</c:f>
              <c:strCache>
                <c:ptCount val="30"/>
                <c:pt idx="0">
                  <c:v>Dešťová kanalizace</c:v>
                </c:pt>
                <c:pt idx="1">
                  <c:v>Fastfood stánek na náměstí</c:v>
                </c:pt>
                <c:pt idx="2">
                  <c:v>Lezecká stěna</c:v>
                </c:pt>
                <c:pt idx="3">
                  <c:v>Oprava kapličky</c:v>
                </c:pt>
                <c:pt idx="4">
                  <c:v>Oprava polních cest</c:v>
                </c:pt>
                <c:pt idx="5">
                  <c:v>Podpora bydlení</c:v>
                </c:pt>
                <c:pt idx="6">
                  <c:v>Podpora venkovní kultury</c:v>
                </c:pt>
                <c:pt idx="7">
                  <c:v>Podpora zájmové činnosti</c:v>
                </c:pt>
                <c:pt idx="8">
                  <c:v>Přímé autobusové spojení do Brna</c:v>
                </c:pt>
                <c:pt idx="9">
                  <c:v>Vybudování nových parkovacích míst</c:v>
                </c:pt>
                <c:pt idx="10">
                  <c:v>Work out</c:v>
                </c:pt>
                <c:pt idx="11">
                  <c:v>Zkvalitnění přenosu místního rozhlasu</c:v>
                </c:pt>
                <c:pt idx="12">
                  <c:v>Oprava sokolovny</c:v>
                </c:pt>
                <c:pt idx="13">
                  <c:v>Oprava zastávky hromadné dopravy</c:v>
                </c:pt>
                <c:pt idx="14">
                  <c:v>Podpora alternativního vzdělávání</c:v>
                </c:pt>
                <c:pt idx="15">
                  <c:v>Podpora neziskových organizací</c:v>
                </c:pt>
                <c:pt idx="16">
                  <c:v>Rekonstrukce kabin a zázemí pro TJ</c:v>
                </c:pt>
                <c:pt idx="17">
                  <c:v>Sportovní a kulturní zázemí</c:v>
                </c:pt>
                <c:pt idx="18">
                  <c:v>Více odpadkových košů, včetně pytlíků na exkrementy</c:v>
                </c:pt>
                <c:pt idx="19">
                  <c:v>Výstavba nových cyklostezek</c:v>
                </c:pt>
                <c:pt idx="20">
                  <c:v>Zlepšení infrastruktury na třídění odpadu a osvěty obyvatel</c:v>
                </c:pt>
                <c:pt idx="21">
                  <c:v>Herní prvky na hřiště, dětská hřiště</c:v>
                </c:pt>
                <c:pt idx="22">
                  <c:v>Multifunkční hřiště</c:v>
                </c:pt>
                <c:pt idx="23">
                  <c:v>Obnova lesů, výsadba stromů</c:v>
                </c:pt>
                <c:pt idx="24">
                  <c:v>Oprava a vybavení školy, včetně okolí</c:v>
                </c:pt>
                <c:pt idx="25">
                  <c:v>Chodníky pro chodce</c:v>
                </c:pt>
                <c:pt idx="26">
                  <c:v>Opravy a údržba obecních nemovitostí a veřejných prostor</c:v>
                </c:pt>
                <c:pt idx="27">
                  <c:v>Podpora spolků zaměřených na volnočasové aktivity pro mladistvé i dospělé</c:v>
                </c:pt>
                <c:pt idx="28">
                  <c:v>Park se zelení, výsadba zeleně</c:v>
                </c:pt>
                <c:pt idx="29">
                  <c:v>Oprava místních komunikací</c:v>
                </c:pt>
              </c:strCache>
            </c:strRef>
          </c:cat>
          <c:val>
            <c:numRef>
              <c:f>'sumář ot.'!$B$688:$B$717</c:f>
              <c:numCache>
                <c:formatCode>General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8</c:v>
                </c:pt>
                <c:pt idx="2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E-4AD2-84A9-6CB0B7AD4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0043464"/>
        <c:axId val="500034280"/>
      </c:barChart>
      <c:catAx>
        <c:axId val="500043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0034280"/>
        <c:crosses val="autoZero"/>
        <c:auto val="1"/>
        <c:lblAlgn val="ctr"/>
        <c:lblOffset val="100"/>
        <c:noMultiLvlLbl val="0"/>
      </c:catAx>
      <c:valAx>
        <c:axId val="500034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004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'sumář ot.'!$B$824</c:f>
              <c:strCache>
                <c:ptCount val="1"/>
                <c:pt idx="0">
                  <c:v>6. Do čeho byste ve Vaší obci přednostně investoval/a, co byste ve Vaší obci udělal/a, pokud byste měl/a více než 1 mil. Kč?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'sumář ot.'!$A$825:$A$849</c:f>
              <c:strCache>
                <c:ptCount val="25"/>
                <c:pt idx="0">
                  <c:v>Kino</c:v>
                </c:pt>
                <c:pt idx="1">
                  <c:v>Omezení dopravního provozu v centru obcí a měst</c:v>
                </c:pt>
                <c:pt idx="2">
                  <c:v>Rekonstrukce místních památek</c:v>
                </c:pt>
                <c:pt idx="3">
                  <c:v>Rozhledna</c:v>
                </c:pt>
                <c:pt idx="4">
                  <c:v>Výsadba lesů</c:v>
                </c:pt>
                <c:pt idx="5">
                  <c:v>Výstavba hasičské zbrojnice</c:v>
                </c:pt>
                <c:pt idx="6">
                  <c:v>Výstavba nových cyklostezek</c:v>
                </c:pt>
                <c:pt idx="7">
                  <c:v>Výstavba sběrného dvora</c:v>
                </c:pt>
                <c:pt idx="8">
                  <c:v>Oprava autobusové zastávky nebo výstavba dopravního terminálu</c:v>
                </c:pt>
                <c:pt idx="9">
                  <c:v>Nákupní centrum</c:v>
                </c:pt>
                <c:pt idx="10">
                  <c:v>Sportovní areál pro trávení volného času s bazénem a fitness</c:v>
                </c:pt>
                <c:pt idx="11">
                  <c:v>Vybudování chráněné dílny</c:v>
                </c:pt>
                <c:pt idx="12">
                  <c:v>Výstavba obchvatů měst a obcí</c:v>
                </c:pt>
                <c:pt idx="13">
                  <c:v>Zřízení sociální služby pro staré a nemocné osoby, včetně bydlení</c:v>
                </c:pt>
                <c:pt idx="14">
                  <c:v>Tvorba nových vodních ploch, včetně venkovních koupališť</c:v>
                </c:pt>
                <c:pt idx="15">
                  <c:v>Výsadba zeleně v obcích a městech</c:v>
                </c:pt>
                <c:pt idx="16">
                  <c:v>Rozšíření parkovacích míst</c:v>
                </c:pt>
                <c:pt idx="17">
                  <c:v>Zajištění nebo údržba pouličního osvětlení</c:v>
                </c:pt>
                <c:pt idx="18">
                  <c:v>Dětské nebo multifunkční hřiště</c:v>
                </c:pt>
                <c:pt idx="19">
                  <c:v>Zázemí základní školy / sportoviště, zahrada apod.</c:v>
                </c:pt>
                <c:pt idx="20">
                  <c:v>Vytvoření / údržba společenských prostor v obci</c:v>
                </c:pt>
                <c:pt idx="21">
                  <c:v>Výstavba nebo oprava chodníků</c:v>
                </c:pt>
                <c:pt idx="22">
                  <c:v>Výstavba / údržba obecních bytů, zejména pro mladé</c:v>
                </c:pt>
                <c:pt idx="23">
                  <c:v>Kanalizace, ČOV, vodovod</c:v>
                </c:pt>
                <c:pt idx="24">
                  <c:v>Zajištění lepší kvality silnic a místních komunikací</c:v>
                </c:pt>
              </c:strCache>
            </c:strRef>
          </c:cat>
          <c:val>
            <c:numRef>
              <c:f>'sumář ot.'!$B$825:$B$849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4</c:v>
                </c:pt>
                <c:pt idx="19">
                  <c:v>4</c:v>
                </c:pt>
                <c:pt idx="20">
                  <c:v>6</c:v>
                </c:pt>
                <c:pt idx="21">
                  <c:v>7</c:v>
                </c:pt>
                <c:pt idx="22">
                  <c:v>9</c:v>
                </c:pt>
                <c:pt idx="23">
                  <c:v>10</c:v>
                </c:pt>
                <c:pt idx="2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7A-4343-9665-3619FAC6E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0035592"/>
        <c:axId val="500035920"/>
      </c:barChart>
      <c:catAx>
        <c:axId val="500035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0035920"/>
        <c:crosses val="autoZero"/>
        <c:auto val="1"/>
        <c:lblAlgn val="ctr"/>
        <c:lblOffset val="100"/>
        <c:noMultiLvlLbl val="0"/>
      </c:catAx>
      <c:valAx>
        <c:axId val="500035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003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C5-4470-9C24-77A119D453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C5-4470-9C24-77A119D453B2}"/>
              </c:ext>
            </c:extLst>
          </c:dPt>
          <c:dLbls>
            <c:dLbl>
              <c:idx val="0"/>
              <c:layout>
                <c:manualLayout>
                  <c:x val="-0.36533798433170728"/>
                  <c:y val="-3.584619923833599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C5-4470-9C24-77A119D45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grafy!$A$3:$A$4</c:f>
              <c:strCache>
                <c:ptCount val="2"/>
                <c:pt idx="0">
                  <c:v>IROP-obce</c:v>
                </c:pt>
                <c:pt idx="1">
                  <c:v>IROP-neziskovky</c:v>
                </c:pt>
              </c:strCache>
            </c:strRef>
          </c:cat>
          <c:val>
            <c:numRef>
              <c:f>grafy!$B$3:$B$4</c:f>
              <c:numCache>
                <c:formatCode>#,##0.00</c:formatCode>
                <c:ptCount val="2"/>
                <c:pt idx="0">
                  <c:v>1154.6400000000001</c:v>
                </c:pt>
                <c:pt idx="1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C5-4470-9C24-77A119D45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grafy!$A$5:$A$12</c:f>
              <c:strCache>
                <c:ptCount val="8"/>
                <c:pt idx="0">
                  <c:v>8. Veřejná infrastruktura cestovního ruchu</c:v>
                </c:pt>
                <c:pt idx="1">
                  <c:v>7. Kulturní památky, obecní muzea, profesionální knihovny</c:v>
                </c:pt>
                <c:pt idx="2">
                  <c:v>6. Infrastruktura pro sociální služby</c:v>
                </c:pt>
                <c:pt idx="3">
                  <c:v>5. Kapacity mateřských škol a dětských skupin, základní školy</c:v>
                </c:pt>
                <c:pt idx="4">
                  <c:v>4. Integrovaný záchranný systém</c:v>
                </c:pt>
                <c:pt idx="5">
                  <c:v>3. Revitalizace veřejných prostranství</c:v>
                </c:pt>
                <c:pt idx="6">
                  <c:v>2. Infrastruktura pro cyklistickou dopravu</c:v>
                </c:pt>
                <c:pt idx="7">
                  <c:v>1. Bezpečnost v dopravě</c:v>
                </c:pt>
              </c:strCache>
            </c:strRef>
          </c:cat>
          <c:val>
            <c:numRef>
              <c:f>grafy!$B$5:$B$12</c:f>
              <c:numCache>
                <c:formatCode>#,##0.00</c:formatCode>
                <c:ptCount val="8"/>
                <c:pt idx="0">
                  <c:v>57.7</c:v>
                </c:pt>
                <c:pt idx="1">
                  <c:v>110.5</c:v>
                </c:pt>
                <c:pt idx="2">
                  <c:v>187.3</c:v>
                </c:pt>
                <c:pt idx="3">
                  <c:v>271.8</c:v>
                </c:pt>
                <c:pt idx="4">
                  <c:v>104.5</c:v>
                </c:pt>
                <c:pt idx="5">
                  <c:v>63.2</c:v>
                </c:pt>
                <c:pt idx="6">
                  <c:v>57.8</c:v>
                </c:pt>
                <c:pt idx="7">
                  <c:v>332.44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8-48B4-842D-BBBADC6AE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4134768"/>
        <c:axId val="476014288"/>
      </c:barChart>
      <c:catAx>
        <c:axId val="47413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6014288"/>
        <c:crosses val="autoZero"/>
        <c:auto val="1"/>
        <c:lblAlgn val="ctr"/>
        <c:lblOffset val="100"/>
        <c:noMultiLvlLbl val="0"/>
      </c:catAx>
      <c:valAx>
        <c:axId val="476014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413476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7E-4201-9DFA-F033F7C205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7E-4201-9DFA-F033F7C2054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7E-4201-9DFA-F033F7C2054C}"/>
              </c:ext>
            </c:extLst>
          </c:dPt>
          <c:dLbls>
            <c:dLbl>
              <c:idx val="0"/>
              <c:layout>
                <c:manualLayout>
                  <c:x val="0.16457403762029746"/>
                  <c:y val="-0.2225772820064158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7E-4201-9DFA-F033F7C2054C}"/>
                </c:ext>
              </c:extLst>
            </c:dLbl>
            <c:dLbl>
              <c:idx val="2"/>
              <c:layout>
                <c:manualLayout>
                  <c:x val="3.0781824146981628E-2"/>
                  <c:y val="5.748760571595217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7E-4201-9DFA-F033F7C20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grafy!$A$15:$A$17</c:f>
              <c:strCache>
                <c:ptCount val="3"/>
                <c:pt idx="0">
                  <c:v>SZP-obce</c:v>
                </c:pt>
                <c:pt idx="1">
                  <c:v>SZP-neziskovky</c:v>
                </c:pt>
                <c:pt idx="2">
                  <c:v>SZP-podnikatelé</c:v>
                </c:pt>
              </c:strCache>
            </c:strRef>
          </c:cat>
          <c:val>
            <c:numRef>
              <c:f>grafy!$B$15:$B$17</c:f>
              <c:numCache>
                <c:formatCode>#,##0.00</c:formatCode>
                <c:ptCount val="3"/>
                <c:pt idx="0">
                  <c:v>525.91</c:v>
                </c:pt>
                <c:pt idx="1">
                  <c:v>3.15</c:v>
                </c:pt>
                <c:pt idx="2">
                  <c:v>91.894999999999996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7E-4201-9DFA-F033F7C20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/>
              <a:t>Podíl poskytnutné dotace na mikroregion k celkové výši rozdělěných finančních prostředků v MAS Zubří země</a:t>
            </a:r>
          </a:p>
        </c:rich>
      </c:tx>
      <c:layout>
        <c:manualLayout>
          <c:xMode val="edge"/>
          <c:yMode val="edge"/>
          <c:x val="8.840107231952582E-2"/>
          <c:y val="1.6300023102394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grafy!$A$18:$A$28</c:f>
              <c:strCache>
                <c:ptCount val="11"/>
                <c:pt idx="0">
                  <c:v>11. Podpora zpracování a uvádění zemědělských produktů na trh</c:v>
                </c:pt>
                <c:pt idx="1">
                  <c:v>10. Podpora rozvoje zemědělských podniků</c:v>
                </c:pt>
                <c:pt idx="2">
                  <c:v>9. Kulturní a spolková zařízení vč. knihoven</c:v>
                </c:pt>
                <c:pt idx="3">
                  <c:v>8. Památky místního významu</c:v>
                </c:pt>
                <c:pt idx="4">
                  <c:v>7. Obchody</c:v>
                </c:pt>
                <c:pt idx="5">
                  <c:v>6. Hasičské zbrojnice JPO V</c:v>
                </c:pt>
                <c:pt idx="6">
                  <c:v>5. Lesnické technologie a produkty</c:v>
                </c:pt>
                <c:pt idx="7">
                  <c:v>4. Rozvoj nezemědělské činnosti a agroturistiky</c:v>
                </c:pt>
                <c:pt idx="8">
                  <c:v>3. Zemědělská infrastruktura</c:v>
                </c:pt>
                <c:pt idx="9">
                  <c:v>2. Neproduktivní investice v lesích</c:v>
                </c:pt>
                <c:pt idx="10">
                  <c:v>1. Lesnická infrastruktura</c:v>
                </c:pt>
              </c:strCache>
            </c:strRef>
          </c:cat>
          <c:val>
            <c:numRef>
              <c:f>grafy!$B$18:$B$28</c:f>
              <c:numCache>
                <c:formatCode>#,##0.00</c:formatCode>
                <c:ptCount val="11"/>
                <c:pt idx="0">
                  <c:v>2.15</c:v>
                </c:pt>
                <c:pt idx="1">
                  <c:v>15.35</c:v>
                </c:pt>
                <c:pt idx="2">
                  <c:v>261.82</c:v>
                </c:pt>
                <c:pt idx="3">
                  <c:v>18.11</c:v>
                </c:pt>
                <c:pt idx="4">
                  <c:v>12.8</c:v>
                </c:pt>
                <c:pt idx="5">
                  <c:v>38.380000000000003</c:v>
                </c:pt>
                <c:pt idx="6">
                  <c:v>18.5</c:v>
                </c:pt>
                <c:pt idx="7">
                  <c:v>107.15</c:v>
                </c:pt>
                <c:pt idx="8">
                  <c:v>70.650000000000006</c:v>
                </c:pt>
                <c:pt idx="9">
                  <c:v>23</c:v>
                </c:pt>
                <c:pt idx="10">
                  <c:v>53.05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60-4571-88CE-BB8D65DD2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6001168"/>
        <c:axId val="476001496"/>
      </c:barChart>
      <c:catAx>
        <c:axId val="47600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6001496"/>
        <c:crosses val="autoZero"/>
        <c:auto val="1"/>
        <c:lblAlgn val="ctr"/>
        <c:lblOffset val="100"/>
        <c:noMultiLvlLbl val="0"/>
      </c:catAx>
      <c:valAx>
        <c:axId val="476001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600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9F-472A-8CA4-0209A60F52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9F-472A-8CA4-0209A60F521B}"/>
              </c:ext>
            </c:extLst>
          </c:dPt>
          <c:dLbls>
            <c:dLbl>
              <c:idx val="0"/>
              <c:layout>
                <c:manualLayout>
                  <c:x val="-1.9782370953630797E-3"/>
                  <c:y val="1.701188393117527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9F-472A-8CA4-0209A60F521B}"/>
                </c:ext>
              </c:extLst>
            </c:dLbl>
            <c:dLbl>
              <c:idx val="1"/>
              <c:layout>
                <c:manualLayout>
                  <c:x val="-1.1218175853018373E-2"/>
                  <c:y val="-6.39548702245552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9F-472A-8CA4-0209A60F5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grafy!$A$36:$A$37</c:f>
              <c:strCache>
                <c:ptCount val="2"/>
                <c:pt idx="0">
                  <c:v>OP Z+-obce</c:v>
                </c:pt>
                <c:pt idx="1">
                  <c:v>OP Z+-neziskovky</c:v>
                </c:pt>
              </c:strCache>
            </c:strRef>
          </c:cat>
          <c:val>
            <c:numRef>
              <c:f>grafy!$B$36:$B$37</c:f>
              <c:numCache>
                <c:formatCode>#,##0.00</c:formatCode>
                <c:ptCount val="2"/>
                <c:pt idx="0">
                  <c:v>30.87</c:v>
                </c:pt>
                <c:pt idx="1">
                  <c:v>80.41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9F-472A-8CA4-0209A60F5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grafy!$A$38:$A$44</c:f>
              <c:strCache>
                <c:ptCount val="7"/>
                <c:pt idx="0">
                  <c:v>7. Vzdělávací a osvětové aktivity</c:v>
                </c:pt>
                <c:pt idx="1">
                  <c:v>6. Posilování rodinných vazeb</c:v>
                </c:pt>
                <c:pt idx="2">
                  <c:v>5. Zaměstnanostní programy</c:v>
                </c:pt>
                <c:pt idx="3">
                  <c:v>4. Sdílená a neformální péče</c:v>
                </c:pt>
                <c:pt idx="4">
                  <c:v>3. Posílení prvků svépomoci, vzájemné pomoci, sousedské výpomoci...</c:v>
                </c:pt>
                <c:pt idx="5">
                  <c:v>2. Sociální práce (s důrazem na posílení kompetencí obcí).</c:v>
                </c:pt>
                <c:pt idx="6">
                  <c:v>1. Aktivizace a participace CS, komunitní (sociální) práce (včetně vzniku, fungování a rozvoje komunitních center).</c:v>
                </c:pt>
              </c:strCache>
            </c:strRef>
          </c:cat>
          <c:val>
            <c:numRef>
              <c:f>grafy!$B$38:$B$44</c:f>
              <c:numCache>
                <c:formatCode>#,##0.00</c:formatCode>
                <c:ptCount val="7"/>
                <c:pt idx="0">
                  <c:v>14.05</c:v>
                </c:pt>
                <c:pt idx="1">
                  <c:v>8.35</c:v>
                </c:pt>
                <c:pt idx="2">
                  <c:v>27.72</c:v>
                </c:pt>
                <c:pt idx="3">
                  <c:v>29.14</c:v>
                </c:pt>
                <c:pt idx="4">
                  <c:v>4.67</c:v>
                </c:pt>
                <c:pt idx="5">
                  <c:v>3.6</c:v>
                </c:pt>
                <c:pt idx="6">
                  <c:v>23.75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6-4C03-B6DE-985428238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2982216"/>
        <c:axId val="552981560"/>
      </c:barChart>
      <c:catAx>
        <c:axId val="552982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2981560"/>
        <c:crosses val="autoZero"/>
        <c:auto val="1"/>
        <c:lblAlgn val="ctr"/>
        <c:lblOffset val="100"/>
        <c:noMultiLvlLbl val="0"/>
      </c:catAx>
      <c:valAx>
        <c:axId val="552981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298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02-40D8-85AF-3D06DCDB635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02-40D8-85AF-3D06DCDB635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02-40D8-85AF-3D06DCDB635A}"/>
              </c:ext>
            </c:extLst>
          </c:dPt>
          <c:dLbls>
            <c:dLbl>
              <c:idx val="1"/>
              <c:layout>
                <c:manualLayout>
                  <c:x val="-4.8272154599644694E-3"/>
                  <c:y val="2.212790196800745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02-40D8-85AF-3D06DCDB635A}"/>
                </c:ext>
              </c:extLst>
            </c:dLbl>
            <c:dLbl>
              <c:idx val="2"/>
              <c:layout>
                <c:manualLayout>
                  <c:x val="-8.1600292075543007E-2"/>
                  <c:y val="-8.25532055892425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02-40D8-85AF-3D06DCDB63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grafy!$A$53:$A$55</c:f>
              <c:strCache>
                <c:ptCount val="3"/>
                <c:pt idx="0">
                  <c:v>Nezařazené projekty - neziskovky</c:v>
                </c:pt>
                <c:pt idx="1">
                  <c:v>Nezařazené projekty - podnikatelé</c:v>
                </c:pt>
                <c:pt idx="2">
                  <c:v>Nezařazené projekty - obce</c:v>
                </c:pt>
              </c:strCache>
            </c:strRef>
          </c:cat>
          <c:val>
            <c:numRef>
              <c:f>grafy!$B$53:$B$55</c:f>
              <c:numCache>
                <c:formatCode>#,##0.00</c:formatCode>
                <c:ptCount val="3"/>
                <c:pt idx="0">
                  <c:v>3.66</c:v>
                </c:pt>
                <c:pt idx="1">
                  <c:v>45.1</c:v>
                </c:pt>
                <c:pt idx="2">
                  <c:v>534.6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02-40D8-85AF-3D06DCDB6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F6-49AA-9E28-E66FDBE9AC3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F6-49AA-9E28-E66FDBE9AC35}"/>
              </c:ext>
            </c:extLst>
          </c:dPt>
          <c:dLbls>
            <c:dLbl>
              <c:idx val="0"/>
              <c:layout>
                <c:manualLayout>
                  <c:x val="-2.7215332458442695E-2"/>
                  <c:y val="-3.099664625255176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F6-49AA-9E28-E66FDBE9AC35}"/>
                </c:ext>
              </c:extLst>
            </c:dLbl>
            <c:dLbl>
              <c:idx val="1"/>
              <c:layout>
                <c:manualLayout>
                  <c:x val="-1.1883858267716535E-2"/>
                  <c:y val="-3.979221347331583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F6-49AA-9E28-E66FDBE9AC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grafy!$A$57:$A$58</c:f>
              <c:strCache>
                <c:ptCount val="2"/>
                <c:pt idx="0">
                  <c:v>AKTIVITY S MOŽNOSTÍ ZAŘAZENÍ JAKO PŘEDMĚT PODPORY - obce</c:v>
                </c:pt>
                <c:pt idx="1">
                  <c:v>OP Technologie a aplikace pro konkurenceschopnost (OPTAK) - podnikatelé</c:v>
                </c:pt>
              </c:strCache>
            </c:strRef>
          </c:cat>
          <c:val>
            <c:numRef>
              <c:f>grafy!$B$57:$B$58</c:f>
              <c:numCache>
                <c:formatCode>#,##0.00</c:formatCode>
                <c:ptCount val="2"/>
                <c:pt idx="0">
                  <c:v>12.72</c:v>
                </c:pt>
                <c:pt idx="1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F6-49AA-9E28-E66FDBE9A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grafy!$A$59:$A$62</c:f>
              <c:strCache>
                <c:ptCount val="4"/>
                <c:pt idx="0">
                  <c:v>4. Užitková vozidla na alternativní pohon</c:v>
                </c:pt>
                <c:pt idx="1">
                  <c:v>3. Infrastrukturní energeticky úsporná opatření MSP</c:v>
                </c:pt>
                <c:pt idx="2">
                  <c:v>2. Zavádění digitalizace a automatizace MSP</c:v>
                </c:pt>
                <c:pt idx="3">
                  <c:v>1. Pořízení nebo modernizace technologie pro MSP</c:v>
                </c:pt>
              </c:strCache>
            </c:strRef>
          </c:cat>
          <c:val>
            <c:numRef>
              <c:f>grafy!$B$59:$B$62</c:f>
              <c:numCache>
                <c:formatCode>#,##0.00</c:formatCode>
                <c:ptCount val="4"/>
                <c:pt idx="0">
                  <c:v>8</c:v>
                </c:pt>
                <c:pt idx="1">
                  <c:v>5.8</c:v>
                </c:pt>
                <c:pt idx="2">
                  <c:v>0.15</c:v>
                </c:pt>
                <c:pt idx="3">
                  <c:v>9.85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D-440F-80AD-1252E0CB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5708720"/>
        <c:axId val="395709376"/>
      </c:barChart>
      <c:catAx>
        <c:axId val="395708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5709376"/>
        <c:crosses val="autoZero"/>
        <c:auto val="1"/>
        <c:lblAlgn val="ctr"/>
        <c:lblOffset val="100"/>
        <c:noMultiLvlLbl val="0"/>
      </c:catAx>
      <c:valAx>
        <c:axId val="395709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570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cap="all" baseline="0" dirty="0">
                <a:solidFill>
                  <a:schemeClr val="tx1"/>
                </a:solidFill>
              </a:rPr>
              <a:t>Stav realizace</a:t>
            </a:r>
            <a:r>
              <a:rPr lang="en-US" sz="1800" b="1" cap="all" baseline="0" dirty="0">
                <a:solidFill>
                  <a:schemeClr val="tx1"/>
                </a:solidFill>
              </a:rPr>
              <a:t> </a:t>
            </a:r>
            <a:r>
              <a:rPr lang="en-US" sz="1800" b="1" cap="all" baseline="0" dirty="0" err="1">
                <a:solidFill>
                  <a:schemeClr val="tx1"/>
                </a:solidFill>
              </a:rPr>
              <a:t>projektů</a:t>
            </a:r>
            <a:r>
              <a:rPr lang="cs-CZ" sz="1800" b="1" cap="all" baseline="0" dirty="0">
                <a:solidFill>
                  <a:schemeClr val="tx1"/>
                </a:solidFill>
              </a:rPr>
              <a:t> MAS Zubří země</a:t>
            </a:r>
          </a:p>
          <a:p>
            <a:pPr>
              <a:defRPr sz="1800"/>
            </a:pPr>
            <a:r>
              <a:rPr lang="cs-CZ" sz="1800" b="1" cap="none" baseline="0" dirty="0">
                <a:solidFill>
                  <a:schemeClr val="tx1"/>
                </a:solidFill>
              </a:rPr>
              <a:t>(počet)</a:t>
            </a:r>
            <a:endParaRPr lang="en-US" sz="1800" b="1" cap="none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'KT (3)'!$J$11</c:f>
              <c:strCache>
                <c:ptCount val="1"/>
                <c:pt idx="0">
                  <c:v>Počet realizovaných projektů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6B-4646-B9BD-404E9581CE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6B-4646-B9BD-404E9581CEF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6B-4646-B9BD-404E9581CEF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6B-4646-B9BD-404E9581CEFA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36B-4646-B9BD-404E9581CEF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36B-4646-B9BD-404E9581C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'KT (3)'!$I$12:$I$15</c:f>
              <c:strCache>
                <c:ptCount val="4"/>
                <c:pt idx="0">
                  <c:v>finálně proplacený</c:v>
                </c:pt>
                <c:pt idx="1">
                  <c:v>V hodnocení ZoZ</c:v>
                </c:pt>
                <c:pt idx="2">
                  <c:v>V realizaci</c:v>
                </c:pt>
                <c:pt idx="3">
                  <c:v>ŽoP podána</c:v>
                </c:pt>
              </c:strCache>
            </c:strRef>
          </c:cat>
          <c:val>
            <c:numRef>
              <c:f>'KT (3)'!$J$12:$J$15</c:f>
              <c:numCache>
                <c:formatCode>General</c:formatCode>
                <c:ptCount val="4"/>
                <c:pt idx="0">
                  <c:v>112</c:v>
                </c:pt>
                <c:pt idx="1">
                  <c:v>41</c:v>
                </c:pt>
                <c:pt idx="2">
                  <c:v>15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6B-4646-B9BD-404E9581CEFA}"/>
            </c:ext>
          </c:extLst>
        </c:ser>
        <c:ser>
          <c:idx val="1"/>
          <c:order val="1"/>
          <c:tx>
            <c:strRef>
              <c:f>'KT (3)'!$K$11</c:f>
              <c:strCache>
                <c:ptCount val="1"/>
                <c:pt idx="0">
                  <c:v>Celková podpora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36B-4646-B9BD-404E9581CE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36B-4646-B9BD-404E9581CE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36B-4646-B9BD-404E9581CE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36B-4646-B9BD-404E9581CEFA}"/>
              </c:ext>
            </c:extLst>
          </c:dPt>
          <c:cat>
            <c:strRef>
              <c:f>'KT (3)'!$I$12:$I$15</c:f>
              <c:strCache>
                <c:ptCount val="4"/>
                <c:pt idx="0">
                  <c:v>finálně proplacený</c:v>
                </c:pt>
                <c:pt idx="1">
                  <c:v>V hodnocení ZoZ</c:v>
                </c:pt>
                <c:pt idx="2">
                  <c:v>V realizaci</c:v>
                </c:pt>
                <c:pt idx="3">
                  <c:v>ŽoP podána</c:v>
                </c:pt>
              </c:strCache>
            </c:strRef>
          </c:cat>
          <c:val>
            <c:numRef>
              <c:f>'KT (3)'!$K$12:$K$15</c:f>
              <c:numCache>
                <c:formatCode>#,##0.00</c:formatCode>
                <c:ptCount val="4"/>
                <c:pt idx="0">
                  <c:v>44991183.604499996</c:v>
                </c:pt>
                <c:pt idx="1">
                  <c:v>30065371</c:v>
                </c:pt>
                <c:pt idx="2">
                  <c:v>26986934.842499997</c:v>
                </c:pt>
                <c:pt idx="3">
                  <c:v>5564835.5314999996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36B-4646-B9BD-404E9581C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8.5733786780892648E-2"/>
          <c:y val="0.85132495434067113"/>
          <c:w val="0.73925890950388229"/>
          <c:h val="0.12834347021570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cap="all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700" b="1" cap="all" baseline="0" dirty="0" err="1">
                <a:solidFill>
                  <a:schemeClr val="tx1"/>
                </a:solidFill>
              </a:rPr>
              <a:t>Alokace</a:t>
            </a:r>
            <a:r>
              <a:rPr lang="en-US" sz="1700" b="1" cap="all" baseline="0" dirty="0">
                <a:solidFill>
                  <a:schemeClr val="tx1"/>
                </a:solidFill>
              </a:rPr>
              <a:t> </a:t>
            </a:r>
            <a:r>
              <a:rPr lang="en-US" sz="1700" b="1" cap="all" baseline="0" dirty="0" err="1">
                <a:solidFill>
                  <a:schemeClr val="tx1"/>
                </a:solidFill>
              </a:rPr>
              <a:t>podpory</a:t>
            </a:r>
            <a:r>
              <a:rPr lang="en-US" sz="1700" b="1" cap="all" baseline="0" dirty="0">
                <a:solidFill>
                  <a:schemeClr val="tx1"/>
                </a:solidFill>
              </a:rPr>
              <a:t> </a:t>
            </a:r>
            <a:r>
              <a:rPr lang="en-US" sz="1700" b="1" cap="all" baseline="0" dirty="0" err="1">
                <a:solidFill>
                  <a:schemeClr val="tx1"/>
                </a:solidFill>
              </a:rPr>
              <a:t>projektů</a:t>
            </a:r>
            <a:r>
              <a:rPr lang="en-US" sz="1700" b="1" cap="all" baseline="0" dirty="0">
                <a:solidFill>
                  <a:schemeClr val="tx1"/>
                </a:solidFill>
              </a:rPr>
              <a:t> v mil. </a:t>
            </a:r>
            <a:r>
              <a:rPr lang="en-US" sz="1700" b="1" cap="all" baseline="0" dirty="0" err="1">
                <a:solidFill>
                  <a:schemeClr val="tx1"/>
                </a:solidFill>
              </a:rPr>
              <a:t>Kč</a:t>
            </a:r>
            <a:r>
              <a:rPr lang="en-US" sz="1700" b="1" cap="all" baseline="0" dirty="0">
                <a:solidFill>
                  <a:schemeClr val="tx1"/>
                </a:solidFill>
              </a:rPr>
              <a:t> </a:t>
            </a:r>
            <a:endParaRPr lang="cs-CZ" sz="1700" b="1" cap="all" baseline="0" dirty="0">
              <a:solidFill>
                <a:schemeClr val="tx1"/>
              </a:solidFill>
            </a:endParaRPr>
          </a:p>
          <a:p>
            <a:pPr>
              <a:defRPr sz="1700" cap="all">
                <a:solidFill>
                  <a:schemeClr val="tx1"/>
                </a:solidFill>
              </a:defRPr>
            </a:pPr>
            <a:r>
              <a:rPr lang="en-US" sz="1700" b="1" cap="all" baseline="0" dirty="0" err="1">
                <a:solidFill>
                  <a:schemeClr val="tx1"/>
                </a:solidFill>
              </a:rPr>
              <a:t>podle</a:t>
            </a:r>
            <a:r>
              <a:rPr lang="cs-CZ" sz="1700" b="1" cap="all" baseline="0" dirty="0">
                <a:solidFill>
                  <a:schemeClr val="tx1"/>
                </a:solidFill>
              </a:rPr>
              <a:t> </a:t>
            </a:r>
            <a:r>
              <a:rPr lang="en-US" sz="1700" b="1" cap="all" baseline="0" dirty="0" err="1">
                <a:solidFill>
                  <a:schemeClr val="tx1"/>
                </a:solidFill>
              </a:rPr>
              <a:t>mikroregionu</a:t>
            </a:r>
            <a:endParaRPr lang="en-US" sz="1700" b="1" cap="all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037061339554779"/>
          <c:y val="7.0380062440727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cap="all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'KT (2)'!$K$10</c:f>
              <c:strCache>
                <c:ptCount val="1"/>
                <c:pt idx="0">
                  <c:v>Alokace podpory projektů MAS Zubří země v mil. Kč podle mikroregionu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D4-4A76-9625-E522807EE1B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D4-4A76-9625-E522807EE1B0}"/>
              </c:ext>
            </c:extLst>
          </c:dPt>
          <c:dPt>
            <c:idx val="2"/>
            <c:bubble3D val="0"/>
            <c:spPr>
              <a:solidFill>
                <a:srgbClr val="7FEB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D4-4A76-9625-E522807EE1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'KT (2)'!$J$11:$J$13</c:f>
              <c:strCache>
                <c:ptCount val="3"/>
                <c:pt idx="0">
                  <c:v>Bystřicko</c:v>
                </c:pt>
                <c:pt idx="1">
                  <c:v>Novoměstsko</c:v>
                </c:pt>
                <c:pt idx="2">
                  <c:v>Pernštejn</c:v>
                </c:pt>
              </c:strCache>
            </c:strRef>
          </c:cat>
          <c:val>
            <c:numRef>
              <c:f>'KT (2)'!$K$11:$K$13</c:f>
              <c:numCache>
                <c:formatCode>#,##0.00</c:formatCode>
                <c:ptCount val="3"/>
                <c:pt idx="0">
                  <c:v>52.058</c:v>
                </c:pt>
                <c:pt idx="1">
                  <c:v>38.125999999999998</c:v>
                </c:pt>
                <c:pt idx="2">
                  <c:v>17.422999999999998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D4-4A76-9625-E522807EE1B0}"/>
            </c:ext>
          </c:extLst>
        </c:ser>
        <c:ser>
          <c:idx val="1"/>
          <c:order val="1"/>
          <c:tx>
            <c:strRef>
              <c:f>'KT (2)'!$L$10</c:f>
              <c:strCache>
                <c:ptCount val="1"/>
                <c:pt idx="0">
                  <c:v>Počet realizovaných projektů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DD4-4A76-9625-E522807EE1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DD4-4A76-9625-E522807EE1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DD4-4A76-9625-E522807EE1B0}"/>
              </c:ext>
            </c:extLst>
          </c:dPt>
          <c:cat>
            <c:strRef>
              <c:f>'KT (2)'!$J$11:$J$13</c:f>
              <c:strCache>
                <c:ptCount val="3"/>
                <c:pt idx="0">
                  <c:v>Bystřicko</c:v>
                </c:pt>
                <c:pt idx="1">
                  <c:v>Novoměstsko</c:v>
                </c:pt>
                <c:pt idx="2">
                  <c:v>Pernštejn</c:v>
                </c:pt>
              </c:strCache>
            </c:strRef>
          </c:cat>
          <c:val>
            <c:numRef>
              <c:f>'KT (2)'!$L$11:$L$13</c:f>
              <c:numCache>
                <c:formatCode>General</c:formatCode>
                <c:ptCount val="3"/>
                <c:pt idx="0">
                  <c:v>94</c:v>
                </c:pt>
                <c:pt idx="1">
                  <c:v>63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DD4-4A76-9625-E522807EE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Procento poskytnutné dotace na mikroregion k celkové výši poskytnuté dotace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Procento</a:t>
            </a:r>
            <a:r>
              <a:rPr lang="en-US" b="1" dirty="0"/>
              <a:t> </a:t>
            </a:r>
            <a:r>
              <a:rPr lang="cs-CZ" b="1" dirty="0"/>
              <a:t>osob </a:t>
            </a:r>
            <a:r>
              <a:rPr lang="en-US" b="1" dirty="0" err="1"/>
              <a:t>dle</a:t>
            </a:r>
            <a:r>
              <a:rPr lang="en-US" b="1" dirty="0"/>
              <a:t> </a:t>
            </a:r>
            <a:r>
              <a:rPr lang="en-US" b="1" dirty="0" err="1"/>
              <a:t>pohlaví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'data a grafy'!$B$1</c:f>
              <c:strCache>
                <c:ptCount val="1"/>
                <c:pt idx="0">
                  <c:v>Procento osob dle pohlaví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15-462F-8684-6401BDCBEB1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15-462F-8684-6401BDCBEB1D}"/>
              </c:ext>
            </c:extLst>
          </c:dPt>
          <c:dLbls>
            <c:dLbl>
              <c:idx val="0"/>
              <c:layout>
                <c:manualLayout>
                  <c:x val="-1.2093175853019392E-3"/>
                  <c:y val="-6.02529892096821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15-462F-8684-6401BDCBEB1D}"/>
                </c:ext>
              </c:extLst>
            </c:dLbl>
            <c:dLbl>
              <c:idx val="1"/>
              <c:layout>
                <c:manualLayout>
                  <c:x val="-1.4764763779527559E-2"/>
                  <c:y val="-1.29195829687955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15-462F-8684-6401BDCBE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'data a grafy'!$A$2:$A$3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'data a grafy'!$B$2:$B$3</c:f>
              <c:numCache>
                <c:formatCode>General</c:formatCode>
                <c:ptCount val="2"/>
                <c:pt idx="0">
                  <c:v>28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15-462F-8684-6401BDCBE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'data a grafy'!$B$6</c:f>
              <c:strCache>
                <c:ptCount val="1"/>
                <c:pt idx="0">
                  <c:v>Procento osob dle věkové kategorie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10-4ECF-97CF-F5F81367DF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10-4ECF-97CF-F5F81367DFBF}"/>
              </c:ext>
            </c:extLst>
          </c:dPt>
          <c:dPt>
            <c:idx val="2"/>
            <c:bubble3D val="0"/>
            <c:spPr>
              <a:solidFill>
                <a:srgbClr val="7FEB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10-4ECF-97CF-F5F81367DFBF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10-4ECF-97CF-F5F81367DF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10-4ECF-97CF-F5F81367DFBF}"/>
              </c:ext>
            </c:extLst>
          </c:dPt>
          <c:dLbls>
            <c:dLbl>
              <c:idx val="1"/>
              <c:layout>
                <c:manualLayout>
                  <c:x val="9.5307305336832897E-3"/>
                  <c:y val="4.90405365995917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10-4ECF-97CF-F5F81367DFBF}"/>
                </c:ext>
              </c:extLst>
            </c:dLbl>
            <c:dLbl>
              <c:idx val="2"/>
              <c:layout>
                <c:manualLayout>
                  <c:x val="-9.6771872265966757E-2"/>
                  <c:y val="-5.48939195100613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10-4ECF-97CF-F5F81367DFBF}"/>
                </c:ext>
              </c:extLst>
            </c:dLbl>
            <c:dLbl>
              <c:idx val="3"/>
              <c:layout>
                <c:manualLayout>
                  <c:x val="-1.4320975503062118E-2"/>
                  <c:y val="3.4369714202391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10-4ECF-97CF-F5F81367DFBF}"/>
                </c:ext>
              </c:extLst>
            </c:dLbl>
            <c:dLbl>
              <c:idx val="4"/>
              <c:layout>
                <c:manualLayout>
                  <c:x val="-1.2599956255468066E-2"/>
                  <c:y val="7.112860892388451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10-4ECF-97CF-F5F81367DF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'data a grafy'!$A$7:$A$11</c:f>
              <c:strCache>
                <c:ptCount val="5"/>
                <c:pt idx="0">
                  <c:v>do 20 let</c:v>
                </c:pt>
                <c:pt idx="1">
                  <c:v>21 - 30 let</c:v>
                </c:pt>
                <c:pt idx="2">
                  <c:v>31 - 50 let</c:v>
                </c:pt>
                <c:pt idx="3">
                  <c:v>51 - 65 let</c:v>
                </c:pt>
                <c:pt idx="4">
                  <c:v>nad 65 let</c:v>
                </c:pt>
              </c:strCache>
            </c:strRef>
          </c:cat>
          <c:val>
            <c:numRef>
              <c:f>'data a grafy'!$B$7:$B$11</c:f>
              <c:numCache>
                <c:formatCode>General</c:formatCode>
                <c:ptCount val="5"/>
                <c:pt idx="0">
                  <c:v>2</c:v>
                </c:pt>
                <c:pt idx="1">
                  <c:v>13</c:v>
                </c:pt>
                <c:pt idx="2">
                  <c:v>37</c:v>
                </c:pt>
                <c:pt idx="3">
                  <c:v>11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10-4ECF-97CF-F5F81367D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/>
              <a:t>Procento osob dle kategorie obce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'data a grafy'!$B$19</c:f>
              <c:strCache>
                <c:ptCount val="1"/>
                <c:pt idx="0">
                  <c:v>Počet osob dle kategorie obce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63-4CC3-9342-BA44CEBF47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63-4CC3-9342-BA44CEBF47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63-4CC3-9342-BA44CEBF47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63-4CC3-9342-BA44CEBF470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C63-4CC3-9342-BA44CEBF470A}"/>
              </c:ext>
            </c:extLst>
          </c:dPt>
          <c:dLbls>
            <c:dLbl>
              <c:idx val="0"/>
              <c:layout>
                <c:manualLayout>
                  <c:x val="4.19219915127708E-3"/>
                  <c:y val="3.57317228581397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63-4CC3-9342-BA44CEBF470A}"/>
                </c:ext>
              </c:extLst>
            </c:dLbl>
            <c:dLbl>
              <c:idx val="1"/>
              <c:layout>
                <c:manualLayout>
                  <c:x val="1.3357502449856794E-3"/>
                  <c:y val="8.208916656046937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63-4CC3-9342-BA44CEBF470A}"/>
                </c:ext>
              </c:extLst>
            </c:dLbl>
            <c:dLbl>
              <c:idx val="2"/>
              <c:layout>
                <c:manualLayout>
                  <c:x val="-4.5690354924317299E-3"/>
                  <c:y val="-5.5147690200948811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63-4CC3-9342-BA44CEBF470A}"/>
                </c:ext>
              </c:extLst>
            </c:dLbl>
            <c:dLbl>
              <c:idx val="3"/>
              <c:layout>
                <c:manualLayout>
                  <c:x val="-2.9871429833157391E-4"/>
                  <c:y val="2.05243781359631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63-4CC3-9342-BA44CEBF470A}"/>
                </c:ext>
              </c:extLst>
            </c:dLbl>
            <c:dLbl>
              <c:idx val="4"/>
              <c:layout>
                <c:manualLayout>
                  <c:x val="2.0269778650707199E-2"/>
                  <c:y val="-1.51572688218778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63-4CC3-9342-BA44CEBF47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a grafy'!$A$20:$A$24</c:f>
              <c:strCache>
                <c:ptCount val="5"/>
                <c:pt idx="0">
                  <c:v>do 250 obyvatel</c:v>
                </c:pt>
                <c:pt idx="1">
                  <c:v>mezi 251 a 500 obyvateli</c:v>
                </c:pt>
                <c:pt idx="2">
                  <c:v>mezi 501 a 1000 obyvateli</c:v>
                </c:pt>
                <c:pt idx="3">
                  <c:v>mezi 1001 a 5000 obyvateli</c:v>
                </c:pt>
                <c:pt idx="4">
                  <c:v>nad 5000</c:v>
                </c:pt>
              </c:strCache>
            </c:strRef>
          </c:cat>
          <c:val>
            <c:numRef>
              <c:f>'data a grafy'!$B$20:$B$24</c:f>
              <c:numCache>
                <c:formatCode>General</c:formatCode>
                <c:ptCount val="5"/>
                <c:pt idx="0">
                  <c:v>17</c:v>
                </c:pt>
                <c:pt idx="1">
                  <c:v>4</c:v>
                </c:pt>
                <c:pt idx="2">
                  <c:v>16</c:v>
                </c:pt>
                <c:pt idx="3">
                  <c:v>3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63-4CC3-9342-BA44CEBF4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</a:t>
            </a:r>
            <a:r>
              <a:rPr lang="cs-CZ" b="1"/>
              <a:t>rocento</a:t>
            </a:r>
            <a:r>
              <a:rPr lang="en-US" b="1"/>
              <a:t> osob dle mikroregionu</a:t>
            </a:r>
          </a:p>
        </c:rich>
      </c:tx>
      <c:layout>
        <c:manualLayout>
          <c:xMode val="edge"/>
          <c:yMode val="edge"/>
          <c:x val="0.19980337424334738"/>
          <c:y val="2.876168991948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'data a grafy'!$B$14</c:f>
              <c:strCache>
                <c:ptCount val="1"/>
                <c:pt idx="0">
                  <c:v>Počet osob dle mikroregionu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6E-42F9-9FF3-3B4C7D14EC4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6E-42F9-9FF3-3B4C7D14EC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6E-42F9-9FF3-3B4C7D14EC4D}"/>
              </c:ext>
            </c:extLst>
          </c:dPt>
          <c:dLbls>
            <c:dLbl>
              <c:idx val="0"/>
              <c:layout>
                <c:manualLayout>
                  <c:x val="-3.2906277340332461E-2"/>
                  <c:y val="-2.98795983835353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6E-42F9-9FF3-3B4C7D14EC4D}"/>
                </c:ext>
              </c:extLst>
            </c:dLbl>
            <c:dLbl>
              <c:idx val="1"/>
              <c:layout>
                <c:manualLayout>
                  <c:x val="6.2243000874890641E-3"/>
                  <c:y val="-1.33599966670832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6E-42F9-9FF3-3B4C7D14EC4D}"/>
                </c:ext>
              </c:extLst>
            </c:dLbl>
            <c:dLbl>
              <c:idx val="2"/>
              <c:layout>
                <c:manualLayout>
                  <c:x val="1.1039807524059492E-2"/>
                  <c:y val="6.53823034025508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6E-42F9-9FF3-3B4C7D14EC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a grafy'!$A$15:$A$17</c:f>
              <c:strCache>
                <c:ptCount val="3"/>
                <c:pt idx="0">
                  <c:v>Bystřicko</c:v>
                </c:pt>
                <c:pt idx="1">
                  <c:v>Novoměstsko</c:v>
                </c:pt>
                <c:pt idx="2">
                  <c:v>Pernštejn</c:v>
                </c:pt>
              </c:strCache>
            </c:strRef>
          </c:cat>
          <c:val>
            <c:numRef>
              <c:f>'data a grafy'!$B$15:$B$17</c:f>
              <c:numCache>
                <c:formatCode>General</c:formatCode>
                <c:ptCount val="3"/>
                <c:pt idx="0">
                  <c:v>25</c:v>
                </c:pt>
                <c:pt idx="1">
                  <c:v>37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6E-42F9-9FF3-3B4C7D14E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606F1-D807-4434-AA79-8CD5500332CF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6D0D6-693A-4360-B6A8-D7617F7732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049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41463-E59A-461A-945E-B623445F7E11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AE453-B05D-4442-947F-FE6D3C5889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2772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11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13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138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51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7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701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85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zemanova@zubrizeme.cz" TargetMode="External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jindrova@zubrizeme.cz" TargetMode="External"/><Relationship Id="rId4" Type="http://schemas.openxmlformats.org/officeDocument/2006/relationships/hyperlink" Target="mailto:scherrerova@zubrizeme.cz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44"/>
            <a:ext cx="9144000" cy="150751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480245" y="2421968"/>
            <a:ext cx="8268219" cy="150810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13500000">
              <a:schemeClr val="bg1">
                <a:lumMod val="65000"/>
                <a:alpha val="50000"/>
              </a:scheme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Veřejné projednání návrhu SCLLD MAS Zubří země </a:t>
            </a:r>
            <a:r>
              <a:rPr lang="cs-CZ" sz="4600" b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2021-2027 atd.</a:t>
            </a:r>
            <a:endParaRPr lang="cs-CZ" sz="28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tx2">
                    <a:lumMod val="60000"/>
                    <a:lumOff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431DE4F-A823-4AE3-981E-1A9536E214DD}"/>
              </a:ext>
            </a:extLst>
          </p:cNvPr>
          <p:cNvSpPr txBox="1">
            <a:spLocks/>
          </p:cNvSpPr>
          <p:nvPr/>
        </p:nvSpPr>
        <p:spPr>
          <a:xfrm>
            <a:off x="683568" y="5538220"/>
            <a:ext cx="5688632" cy="3997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Členská schůze Mikroregionu Bystřicko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BC32F43-DED9-4C27-8CDF-27F103B396C2}"/>
              </a:ext>
            </a:extLst>
          </p:cNvPr>
          <p:cNvSpPr txBox="1">
            <a:spLocks/>
          </p:cNvSpPr>
          <p:nvPr/>
        </p:nvSpPr>
        <p:spPr>
          <a:xfrm>
            <a:off x="683568" y="5926769"/>
            <a:ext cx="6696744" cy="38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14. prosinec 2020, Bystřice nad Pernštejnem</a:t>
            </a:r>
          </a:p>
        </p:txBody>
      </p:sp>
    </p:spTree>
    <p:extLst>
      <p:ext uri="{BB962C8B-B14F-4D97-AF65-F5344CB8AC3E}">
        <p14:creationId xmlns:p14="http://schemas.microsoft.com/office/powerpoint/2010/main" val="229376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C8AD8-7C0B-4015-B7C8-B5EA3F36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058"/>
            <a:ext cx="8712968" cy="550630"/>
          </a:xfrm>
        </p:spPr>
        <p:txBody>
          <a:bodyPr>
            <a:normAutofit/>
          </a:bodyPr>
          <a:lstStyle/>
          <a:p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Přehled o struktuře dotazovaných občanů (celkem 66)</a:t>
            </a:r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636088D-41C4-4606-AF63-FAF06B9EC3C2}"/>
              </a:ext>
            </a:extLst>
          </p:cNvPr>
          <p:cNvGraphicFramePr>
            <a:graphicFrameLocks/>
          </p:cNvGraphicFramePr>
          <p:nvPr/>
        </p:nvGraphicFramePr>
        <p:xfrm>
          <a:off x="17677" y="1916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CFC6DC6C-8C53-4767-BF96-0795939C7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377983"/>
              </p:ext>
            </p:extLst>
          </p:nvPr>
        </p:nvGraphicFramePr>
        <p:xfrm>
          <a:off x="294936" y="761255"/>
          <a:ext cx="35283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8F4CD0E0-6208-46C8-A70F-46CEEB646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062166"/>
              </p:ext>
            </p:extLst>
          </p:nvPr>
        </p:nvGraphicFramePr>
        <p:xfrm>
          <a:off x="4283968" y="7023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24F7753D-DE80-41B9-AFCF-4D5F0019C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876494"/>
              </p:ext>
            </p:extLst>
          </p:nvPr>
        </p:nvGraphicFramePr>
        <p:xfrm>
          <a:off x="4100588" y="3645023"/>
          <a:ext cx="4755380" cy="311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566C745A-9ABF-45AA-9AD0-264EE4782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052668"/>
              </p:ext>
            </p:extLst>
          </p:nvPr>
        </p:nvGraphicFramePr>
        <p:xfrm>
          <a:off x="363655" y="3645022"/>
          <a:ext cx="3632281" cy="295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4046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E0E0A-B0B6-4A6D-8607-8A66EC6A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sz="27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Na jaké témata se zaměřit v novém programovém období 2021+?</a:t>
            </a:r>
            <a:br>
              <a:rPr lang="cs-CZ" sz="27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22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(Výběr až 8 prioritních oblastí)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58D0175-F278-4260-9085-18EDAFB432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436"/>
              </p:ext>
            </p:extLst>
          </p:nvPr>
        </p:nvGraphicFramePr>
        <p:xfrm>
          <a:off x="457200" y="980728"/>
          <a:ext cx="7931224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878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E0E0A-B0B6-4A6D-8607-8A66EC6A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cs-CZ" sz="27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Počet hlasů </a:t>
            </a:r>
            <a:r>
              <a:rPr lang="cs-CZ" sz="22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(Čeho si nejvíce ceníte na místě, kde žijete?)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81C73AC-EA2E-4A50-8432-EB66584D0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47328"/>
              </p:ext>
            </p:extLst>
          </p:nvPr>
        </p:nvGraphicFramePr>
        <p:xfrm>
          <a:off x="611560" y="692696"/>
          <a:ext cx="799288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19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E0E0A-B0B6-4A6D-8607-8A66EC6A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64840"/>
          </a:xfrm>
        </p:spPr>
        <p:txBody>
          <a:bodyPr>
            <a:normAutofit/>
          </a:bodyPr>
          <a:lstStyle/>
          <a:p>
            <a:r>
              <a:rPr lang="cs-CZ" sz="27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Počet hlasů </a:t>
            </a:r>
            <a:r>
              <a:rPr lang="cs-CZ" sz="22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(Co se Vám v místě Vašeho bydliště nelíbí?)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CD09ACD-F562-4FB9-989E-F9F7ECE50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576872"/>
              </p:ext>
            </p:extLst>
          </p:nvPr>
        </p:nvGraphicFramePr>
        <p:xfrm>
          <a:off x="166687" y="44624"/>
          <a:ext cx="8810626" cy="669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59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E0E0A-B0B6-4A6D-8607-8A66EC6A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66" y="116632"/>
            <a:ext cx="8579296" cy="418058"/>
          </a:xfrm>
        </p:spPr>
        <p:txBody>
          <a:bodyPr>
            <a:normAutofit/>
          </a:bodyPr>
          <a:lstStyle/>
          <a:p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Počet hlasů </a:t>
            </a: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(Co je v okolí Vašeho bydliště potřeba udělat, aby se Vám v něm lépe žilo?)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D5A5C0D0-D5F2-4F57-AA06-F9A2DE1B54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90574"/>
              </p:ext>
            </p:extLst>
          </p:nvPr>
        </p:nvGraphicFramePr>
        <p:xfrm>
          <a:off x="338137" y="332656"/>
          <a:ext cx="8467725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417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E0E0A-B0B6-4A6D-8607-8A66EC6A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66" y="116632"/>
            <a:ext cx="8579296" cy="418058"/>
          </a:xfrm>
        </p:spPr>
        <p:txBody>
          <a:bodyPr>
            <a:normAutofit/>
          </a:bodyPr>
          <a:lstStyle/>
          <a:p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Počet hlasů </a:t>
            </a: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(Co podle Vás může v budoucnu zhoršit kvalitu života v místě, kde žijete?)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D82D1BF-A7F8-4317-933B-6E93F50E7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125026"/>
              </p:ext>
            </p:extLst>
          </p:nvPr>
        </p:nvGraphicFramePr>
        <p:xfrm>
          <a:off x="226566" y="116632"/>
          <a:ext cx="844989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2368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E0E0A-B0B6-4A6D-8607-8A66EC6A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66" y="116632"/>
            <a:ext cx="8579296" cy="418058"/>
          </a:xfrm>
        </p:spPr>
        <p:txBody>
          <a:bodyPr>
            <a:normAutofit fontScale="90000"/>
          </a:bodyPr>
          <a:lstStyle/>
          <a:p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Počet hlasů </a:t>
            </a: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(Do čeho byste ve Vaší obci přednostně investoval/a, co byste ve Vaší obci udělal/a, pokud byste měl/a méně než 1 mil. Kč?)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593F3AB0-623D-4A37-83A7-3B77871B6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818041"/>
              </p:ext>
            </p:extLst>
          </p:nvPr>
        </p:nvGraphicFramePr>
        <p:xfrm>
          <a:off x="257174" y="604836"/>
          <a:ext cx="8629651" cy="59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12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E0E0A-B0B6-4A6D-8607-8A66EC6A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66" y="116632"/>
            <a:ext cx="8579296" cy="418058"/>
          </a:xfrm>
        </p:spPr>
        <p:txBody>
          <a:bodyPr>
            <a:normAutofit fontScale="90000"/>
          </a:bodyPr>
          <a:lstStyle/>
          <a:p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Počet hlasů </a:t>
            </a: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(Do čeho byste ve Vaší obci přednostně investoval/a, co byste ve Vaší obci udělal/a, pokud byste měl/a více než 1 mil. Kč?)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4707C05C-0B9C-4A45-913B-4A77F91C4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267464"/>
              </p:ext>
            </p:extLst>
          </p:nvPr>
        </p:nvGraphicFramePr>
        <p:xfrm>
          <a:off x="611560" y="620688"/>
          <a:ext cx="792088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6366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704264"/>
            <a:ext cx="8712968" cy="2160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3200" b="1" cap="all" dirty="0">
                <a:solidFill>
                  <a:schemeClr val="tx2"/>
                </a:solidFill>
                <a:cs typeface="Arial" panose="020B0604020202020204" pitchFamily="34" charset="0"/>
              </a:rPr>
              <a:t>Výstupy z dotazníkového šetření obcí, neziskových organizací a podnikatelských subjektů – celkem projekty za 2 546,03 </a:t>
            </a:r>
            <a:r>
              <a:rPr lang="cs-CZ" sz="3200" b="1" dirty="0">
                <a:solidFill>
                  <a:schemeClr val="tx2"/>
                </a:solidFill>
                <a:cs typeface="Arial" panose="020B0604020202020204" pitchFamily="34" charset="0"/>
              </a:rPr>
              <a:t>mil</a:t>
            </a:r>
            <a:r>
              <a:rPr lang="cs-CZ" sz="3200" b="1" cap="all" dirty="0">
                <a:solidFill>
                  <a:schemeClr val="tx2"/>
                </a:solidFill>
                <a:cs typeface="Arial" panose="020B0604020202020204" pitchFamily="34" charset="0"/>
              </a:rPr>
              <a:t>. </a:t>
            </a:r>
            <a:r>
              <a:rPr lang="cs-CZ" sz="3200" b="1" dirty="0">
                <a:solidFill>
                  <a:schemeClr val="tx2"/>
                </a:solidFill>
                <a:cs typeface="Arial" panose="020B0604020202020204" pitchFamily="34" charset="0"/>
              </a:rPr>
              <a:t>Kč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44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44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E0E0A-B0B6-4A6D-8607-8A66EC6A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82" y="836712"/>
            <a:ext cx="4201418" cy="1080120"/>
          </a:xfrm>
        </p:spPr>
        <p:txBody>
          <a:bodyPr>
            <a:normAutofit/>
          </a:bodyPr>
          <a:lstStyle/>
          <a:p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Projekty</a:t>
            </a:r>
            <a:b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porovnání požadavků </a:t>
            </a:r>
            <a:b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OBCÍ A NEZISKOVÝCH ORGANIZACÍ</a:t>
            </a:r>
            <a:endParaRPr lang="cs-CZ" sz="1800" b="1" dirty="0">
              <a:solidFill>
                <a:srgbClr val="1F497D"/>
              </a:solidFill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EC18579-48CA-423B-BC71-BF3FCE076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404363"/>
              </p:ext>
            </p:extLst>
          </p:nvPr>
        </p:nvGraphicFramePr>
        <p:xfrm>
          <a:off x="179512" y="2204864"/>
          <a:ext cx="475252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74726FD2-5127-42BC-A22C-8AA2CDD058CF}"/>
              </a:ext>
            </a:extLst>
          </p:cNvPr>
          <p:cNvSpPr txBox="1">
            <a:spLocks/>
          </p:cNvSpPr>
          <p:nvPr/>
        </p:nvSpPr>
        <p:spPr>
          <a:xfrm>
            <a:off x="107504" y="44624"/>
            <a:ext cx="88569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Projektový zásobník </a:t>
            </a:r>
          </a:p>
          <a:p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IROP 2021 – 2027 – CELKEM 1 185,24 </a:t>
            </a:r>
            <a:r>
              <a:rPr lang="cs-CZ" sz="24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mil</a:t>
            </a:r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. k</a:t>
            </a:r>
            <a:r>
              <a:rPr lang="cs-CZ" sz="24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č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2AF0B126-7BF0-40DA-B605-BB6D515A4B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760675"/>
              </p:ext>
            </p:extLst>
          </p:nvPr>
        </p:nvGraphicFramePr>
        <p:xfrm>
          <a:off x="4392488" y="2006569"/>
          <a:ext cx="457200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12C0599E-1310-4F42-BE7B-E2B74736438F}"/>
              </a:ext>
            </a:extLst>
          </p:cNvPr>
          <p:cNvSpPr txBox="1">
            <a:spLocks/>
          </p:cNvSpPr>
          <p:nvPr/>
        </p:nvSpPr>
        <p:spPr>
          <a:xfrm>
            <a:off x="4932040" y="836712"/>
            <a:ext cx="380537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Projekty </a:t>
            </a: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dle opatření</a:t>
            </a:r>
            <a:b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součet </a:t>
            </a:r>
            <a:r>
              <a:rPr lang="cs-CZ" sz="1800" b="1" cap="all" dirty="0" err="1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OBCe</a:t>
            </a:r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 + </a:t>
            </a:r>
            <a:r>
              <a:rPr lang="cs-CZ" sz="1800" b="1" cap="all" dirty="0" err="1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NEZISKOVé</a:t>
            </a:r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cs-CZ" sz="1800" b="1" cap="all" dirty="0" err="1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ORGANIZACe</a:t>
            </a:r>
            <a:endParaRPr lang="cs-CZ" sz="1800" b="1" dirty="0">
              <a:solidFill>
                <a:srgbClr val="1F497D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2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4632" cy="1008113"/>
          </a:xfrm>
        </p:spPr>
        <p:txBody>
          <a:bodyPr>
            <a:normAutofit/>
          </a:bodyPr>
          <a:lstStyle/>
          <a:p>
            <a:r>
              <a:rPr lang="cs-CZ" sz="36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496944" cy="3672408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Přehled čerpání dotací ve výzvách MAS za uplynulé období, stav projektů a mapa podpořených projektů na území MAS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Výstupy z dotazníkového šetření občanů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Výstupy z dotazníkového šetření obcí, neziskových organizací a podnikatelských subjektů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Veřejné projednání návrhu SCLLD MAS Zubří země 2021 - 2027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Dotazy, diskuze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864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4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E0E0A-B0B6-4A6D-8607-8A66EC6A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0" y="958699"/>
            <a:ext cx="4032449" cy="1462188"/>
          </a:xfrm>
        </p:spPr>
        <p:txBody>
          <a:bodyPr>
            <a:normAutofit/>
          </a:bodyPr>
          <a:lstStyle/>
          <a:p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Projekty</a:t>
            </a:r>
            <a:b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porovnání požadavků </a:t>
            </a:r>
            <a:b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OBCÍ, podnikatelů A NEZISKOVÝCH ORGANIZACÍ</a:t>
            </a:r>
            <a:endParaRPr lang="cs-CZ" sz="1800" b="1" dirty="0">
              <a:solidFill>
                <a:srgbClr val="1F497D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726FD2-5127-42BC-A22C-8AA2CDD058CF}"/>
              </a:ext>
            </a:extLst>
          </p:cNvPr>
          <p:cNvSpPr txBox="1">
            <a:spLocks/>
          </p:cNvSpPr>
          <p:nvPr/>
        </p:nvSpPr>
        <p:spPr>
          <a:xfrm>
            <a:off x="107504" y="44624"/>
            <a:ext cx="88569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Projektový zásobník </a:t>
            </a:r>
          </a:p>
          <a:p>
            <a:r>
              <a:rPr lang="cs-CZ" sz="2400" b="1" cap="all" dirty="0" err="1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szP</a:t>
            </a:r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 2021 – 2027 – CELKEM 620,96 </a:t>
            </a:r>
            <a:r>
              <a:rPr lang="cs-CZ" sz="24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mil</a:t>
            </a:r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. k</a:t>
            </a:r>
            <a:r>
              <a:rPr lang="cs-CZ" sz="24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č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2C0599E-1310-4F42-BE7B-E2B74736438F}"/>
              </a:ext>
            </a:extLst>
          </p:cNvPr>
          <p:cNvSpPr txBox="1">
            <a:spLocks/>
          </p:cNvSpPr>
          <p:nvPr/>
        </p:nvSpPr>
        <p:spPr>
          <a:xfrm>
            <a:off x="4943013" y="958699"/>
            <a:ext cx="380537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Projekty </a:t>
            </a: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dle opatření</a:t>
            </a:r>
            <a:b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součet </a:t>
            </a:r>
            <a:r>
              <a:rPr lang="cs-CZ" sz="1800" b="1" cap="all" dirty="0" err="1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OBCe</a:t>
            </a:r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 + podnikatelé + </a:t>
            </a:r>
            <a:r>
              <a:rPr lang="cs-CZ" sz="1800" b="1" cap="all" dirty="0" err="1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NEZISKOVé</a:t>
            </a:r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cs-CZ" sz="1800" b="1" cap="all" dirty="0" err="1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ORGANIZACe</a:t>
            </a:r>
            <a:endParaRPr lang="cs-CZ" sz="1800" b="1" dirty="0">
              <a:solidFill>
                <a:srgbClr val="1F497D"/>
              </a:solidFill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19741C7E-08FF-4118-A11B-3B5D3851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264349"/>
              </p:ext>
            </p:extLst>
          </p:nvPr>
        </p:nvGraphicFramePr>
        <p:xfrm>
          <a:off x="-179512" y="2564903"/>
          <a:ext cx="4572000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F4441904-B233-4538-906E-DAD843E26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124956"/>
              </p:ext>
            </p:extLst>
          </p:nvPr>
        </p:nvGraphicFramePr>
        <p:xfrm>
          <a:off x="4392488" y="2057400"/>
          <a:ext cx="4572000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2483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E0E0A-B0B6-4A6D-8607-8A66EC6A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7" y="908720"/>
            <a:ext cx="4032449" cy="1246164"/>
          </a:xfrm>
        </p:spPr>
        <p:txBody>
          <a:bodyPr>
            <a:normAutofit/>
          </a:bodyPr>
          <a:lstStyle/>
          <a:p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Projekty</a:t>
            </a:r>
            <a:b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porovnání požadavků </a:t>
            </a:r>
            <a:b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OBCÍ A NEZISKOVÝCH ORGANIZACÍ</a:t>
            </a:r>
            <a:endParaRPr lang="cs-CZ" sz="1800" b="1" dirty="0">
              <a:solidFill>
                <a:srgbClr val="1F497D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726FD2-5127-42BC-A22C-8AA2CDD058CF}"/>
              </a:ext>
            </a:extLst>
          </p:cNvPr>
          <p:cNvSpPr txBox="1">
            <a:spLocks/>
          </p:cNvSpPr>
          <p:nvPr/>
        </p:nvSpPr>
        <p:spPr>
          <a:xfrm>
            <a:off x="107504" y="44624"/>
            <a:ext cx="88569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Projektový zásobník </a:t>
            </a:r>
          </a:p>
          <a:p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OPZ+ 2021 – 2027 – CELKEM 119,95 </a:t>
            </a:r>
            <a:r>
              <a:rPr lang="cs-CZ" sz="24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mil</a:t>
            </a:r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. k</a:t>
            </a:r>
            <a:r>
              <a:rPr lang="cs-CZ" sz="24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č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2C0599E-1310-4F42-BE7B-E2B74736438F}"/>
              </a:ext>
            </a:extLst>
          </p:cNvPr>
          <p:cNvSpPr txBox="1">
            <a:spLocks/>
          </p:cNvSpPr>
          <p:nvPr/>
        </p:nvSpPr>
        <p:spPr>
          <a:xfrm>
            <a:off x="4932040" y="935204"/>
            <a:ext cx="380537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Projekty </a:t>
            </a: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dle opatření</a:t>
            </a:r>
            <a:b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součet </a:t>
            </a:r>
            <a:r>
              <a:rPr lang="cs-CZ" sz="1800" b="1" cap="all" dirty="0" err="1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OBCe</a:t>
            </a:r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 + </a:t>
            </a:r>
            <a:r>
              <a:rPr lang="cs-CZ" sz="1800" b="1" cap="all" dirty="0" err="1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NEZISKOVé</a:t>
            </a:r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cs-CZ" sz="1800" b="1" cap="all" dirty="0" err="1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ORGANIZACe</a:t>
            </a:r>
            <a:endParaRPr lang="cs-CZ" sz="1800" b="1" dirty="0">
              <a:solidFill>
                <a:srgbClr val="1F497D"/>
              </a:solidFill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268280C-59AE-4EC2-8A50-1A5A77709D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378580"/>
              </p:ext>
            </p:extLst>
          </p:nvPr>
        </p:nvGraphicFramePr>
        <p:xfrm>
          <a:off x="-90265" y="2276872"/>
          <a:ext cx="4572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6268280C-59AE-4EC2-8A50-1A5A77709D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978902"/>
              </p:ext>
            </p:extLst>
          </p:nvPr>
        </p:nvGraphicFramePr>
        <p:xfrm>
          <a:off x="11832" y="2276872"/>
          <a:ext cx="45720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441F86CA-0714-4781-A95A-D21CB6BF1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072556"/>
              </p:ext>
            </p:extLst>
          </p:nvPr>
        </p:nvGraphicFramePr>
        <p:xfrm>
          <a:off x="4409053" y="2041809"/>
          <a:ext cx="4572000" cy="448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366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E0E0A-B0B6-4A6D-8607-8A66EC6A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980729"/>
            <a:ext cx="6408712" cy="792087"/>
          </a:xfrm>
        </p:spPr>
        <p:txBody>
          <a:bodyPr>
            <a:normAutofit/>
          </a:bodyPr>
          <a:lstStyle/>
          <a:p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Nezařazené Projekty </a:t>
            </a: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porovnání požadavků </a:t>
            </a:r>
            <a:b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OBCÍ, podnikatelů A NEZISKOVÝCH ORGANIZACÍ</a:t>
            </a:r>
            <a:endParaRPr lang="cs-CZ" sz="1800" b="1" dirty="0">
              <a:solidFill>
                <a:srgbClr val="1F497D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726FD2-5127-42BC-A22C-8AA2CDD058CF}"/>
              </a:ext>
            </a:extLst>
          </p:cNvPr>
          <p:cNvSpPr txBox="1">
            <a:spLocks/>
          </p:cNvSpPr>
          <p:nvPr/>
        </p:nvSpPr>
        <p:spPr>
          <a:xfrm>
            <a:off x="107504" y="44624"/>
            <a:ext cx="885698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Projektový zásobník </a:t>
            </a:r>
          </a:p>
          <a:p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nezařazené projekty 2021 – 2027 – CELKEM 583,36 </a:t>
            </a:r>
            <a:r>
              <a:rPr lang="cs-CZ" sz="24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mil</a:t>
            </a:r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. k</a:t>
            </a:r>
            <a:r>
              <a:rPr lang="cs-CZ" sz="24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č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B4E9F8CA-CE32-44EE-8354-47CFF3642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937603"/>
              </p:ext>
            </p:extLst>
          </p:nvPr>
        </p:nvGraphicFramePr>
        <p:xfrm>
          <a:off x="683568" y="1700808"/>
          <a:ext cx="77048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613BC527-91CF-430D-95F6-6B75D48F2B95}"/>
              </a:ext>
            </a:extLst>
          </p:cNvPr>
          <p:cNvSpPr txBox="1">
            <a:spLocks/>
          </p:cNvSpPr>
          <p:nvPr/>
        </p:nvSpPr>
        <p:spPr>
          <a:xfrm>
            <a:off x="143508" y="5907924"/>
            <a:ext cx="885698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u="sng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Typové projekty obcí</a:t>
            </a: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: ČOV, vodovody a kanalizace, zasíťování pozemků a inženýrské sítě, bytové domy a výstavba bytů pro mladé a seniory, sběrné dvory a úprava prostor pro odpadové hospodářství, rekonstrukce obecních úřadů</a:t>
            </a:r>
          </a:p>
        </p:txBody>
      </p:sp>
    </p:spTree>
    <p:extLst>
      <p:ext uri="{BB962C8B-B14F-4D97-AF65-F5344CB8AC3E}">
        <p14:creationId xmlns:p14="http://schemas.microsoft.com/office/powerpoint/2010/main" val="1219852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E0E0A-B0B6-4A6D-8607-8A66EC6A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1" y="711323"/>
            <a:ext cx="4032449" cy="1659585"/>
          </a:xfrm>
        </p:spPr>
        <p:txBody>
          <a:bodyPr>
            <a:normAutofit/>
          </a:bodyPr>
          <a:lstStyle/>
          <a:p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Projekty SMART</a:t>
            </a:r>
            <a:b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porovnání požadavků </a:t>
            </a:r>
            <a:b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OBCÍ a podnikatelů (OPTAK)</a:t>
            </a:r>
            <a:endParaRPr lang="cs-CZ" sz="1800" b="1" dirty="0">
              <a:solidFill>
                <a:srgbClr val="1F497D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726FD2-5127-42BC-A22C-8AA2CDD058CF}"/>
              </a:ext>
            </a:extLst>
          </p:cNvPr>
          <p:cNvSpPr txBox="1">
            <a:spLocks/>
          </p:cNvSpPr>
          <p:nvPr/>
        </p:nvSpPr>
        <p:spPr>
          <a:xfrm>
            <a:off x="107504" y="44624"/>
            <a:ext cx="88569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AKTIVITY S MOŽNOSTÍ ZAŘAZENÍ JAKO PŘEDMĚT PODPORY – zejména </a:t>
            </a:r>
            <a:r>
              <a:rPr lang="cs-CZ" sz="2400" b="1" cap="all" dirty="0" err="1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smart+optak</a:t>
            </a:r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 2021 – 2027 – CELKEM 36,52 </a:t>
            </a:r>
            <a:r>
              <a:rPr lang="cs-CZ" sz="24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mil</a:t>
            </a:r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. k</a:t>
            </a:r>
            <a:r>
              <a:rPr lang="cs-CZ" sz="24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č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2C0599E-1310-4F42-BE7B-E2B74736438F}"/>
              </a:ext>
            </a:extLst>
          </p:cNvPr>
          <p:cNvSpPr txBox="1">
            <a:spLocks/>
          </p:cNvSpPr>
          <p:nvPr/>
        </p:nvSpPr>
        <p:spPr>
          <a:xfrm>
            <a:off x="4932040" y="836712"/>
            <a:ext cx="380537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Projekty </a:t>
            </a:r>
            <a: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dle opatření OPTAK</a:t>
            </a:r>
            <a:br>
              <a:rPr lang="cs-CZ" sz="18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18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podnikatelé</a:t>
            </a:r>
            <a:endParaRPr lang="cs-CZ" sz="1800" b="1" dirty="0">
              <a:solidFill>
                <a:srgbClr val="1F497D"/>
              </a:solidFill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19741C7E-08FF-4118-A11B-3B5D38511C7A}"/>
              </a:ext>
            </a:extLst>
          </p:cNvPr>
          <p:cNvGraphicFramePr>
            <a:graphicFrameLocks/>
          </p:cNvGraphicFramePr>
          <p:nvPr/>
        </p:nvGraphicFramePr>
        <p:xfrm>
          <a:off x="-179512" y="2564903"/>
          <a:ext cx="4572000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4DD5D48E-6374-4FA4-9DC0-79541FAF7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20182"/>
              </p:ext>
            </p:extLst>
          </p:nvPr>
        </p:nvGraphicFramePr>
        <p:xfrm>
          <a:off x="10485" y="2060848"/>
          <a:ext cx="4572000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3CCE582F-C569-4A9A-A96A-86F48ECA0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807814"/>
              </p:ext>
            </p:extLst>
          </p:nvPr>
        </p:nvGraphicFramePr>
        <p:xfrm>
          <a:off x="4561515" y="1941914"/>
          <a:ext cx="4572000" cy="384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Nadpis 1">
            <a:extLst>
              <a:ext uri="{FF2B5EF4-FFF2-40B4-BE49-F238E27FC236}">
                <a16:creationId xmlns:a16="http://schemas.microsoft.com/office/drawing/2014/main" id="{885F6E2B-6074-43BA-9223-E34F2EA3F719}"/>
              </a:ext>
            </a:extLst>
          </p:cNvPr>
          <p:cNvSpPr txBox="1">
            <a:spLocks/>
          </p:cNvSpPr>
          <p:nvPr/>
        </p:nvSpPr>
        <p:spPr>
          <a:xfrm>
            <a:off x="143508" y="6212231"/>
            <a:ext cx="8856984" cy="601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Typové projekty obcí: </a:t>
            </a:r>
            <a:r>
              <a:rPr lang="cs-CZ" sz="1600" b="1" dirty="0" err="1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elektronabíječky</a:t>
            </a:r>
            <a:r>
              <a:rPr lang="cs-CZ" sz="16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, elektromobily, </a:t>
            </a:r>
            <a:r>
              <a:rPr lang="cs-CZ" sz="1600" b="1" dirty="0" err="1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smart</a:t>
            </a:r>
            <a:r>
              <a:rPr lang="cs-CZ" sz="16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 pointy a mobiliář pro turisty i občany, výměna veřejného </a:t>
            </a:r>
            <a:r>
              <a:rPr lang="cs-CZ" sz="1600" b="1" dirty="0" err="1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osvětlení-chytrá</a:t>
            </a:r>
            <a:r>
              <a:rPr lang="cs-CZ" sz="1600" b="1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 světla, síťování optickými kabely, rozvoj alternativního odpadového hospodaření</a:t>
            </a:r>
          </a:p>
        </p:txBody>
      </p:sp>
    </p:spTree>
    <p:extLst>
      <p:ext uri="{BB962C8B-B14F-4D97-AF65-F5344CB8AC3E}">
        <p14:creationId xmlns:p14="http://schemas.microsoft.com/office/powerpoint/2010/main" val="201191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7524" y="2996952"/>
            <a:ext cx="8568952" cy="2160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3200" b="1" cap="all" dirty="0">
                <a:solidFill>
                  <a:schemeClr val="tx2"/>
                </a:solidFill>
                <a:cs typeface="Arial" panose="020B0604020202020204" pitchFamily="34" charset="0"/>
              </a:rPr>
              <a:t>Veřejné projednání návrhu SCLLD MAS Zubří země 2021 - 2027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44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5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F3520D-AAC5-4083-8A65-1352A8C8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968" y="2492896"/>
            <a:ext cx="8234064" cy="4365104"/>
          </a:xfrm>
        </p:spPr>
        <p:txBody>
          <a:bodyPr>
            <a:normAutofit/>
          </a:bodyPr>
          <a:lstStyle/>
          <a:p>
            <a:pPr fontAlgn="base"/>
            <a:r>
              <a:rPr lang="cs-CZ" sz="1800" dirty="0"/>
              <a:t>Vzhledem k minulým zkušenostem, nejasným podmínkám způsobilosti nákladů a dostatečnému počtu projektů ve všech opatřeních navrhuje MAS začlenit všechny dostupné oblasti podpory do SCLLD, tj. všechna opatření</a:t>
            </a:r>
            <a:endParaRPr lang="cs-CZ" sz="1800" b="1" i="1" dirty="0"/>
          </a:p>
          <a:p>
            <a:pPr fontAlgn="base"/>
            <a:endParaRPr lang="cs-CZ" sz="1800" dirty="0"/>
          </a:p>
          <a:p>
            <a:pPr marL="0" indent="0" fontAlgn="base">
              <a:buNone/>
            </a:pPr>
            <a:endParaRPr lang="cs-CZ" sz="1800" dirty="0"/>
          </a:p>
          <a:p>
            <a:pPr marL="0" indent="0" fontAlgn="base">
              <a:buNone/>
            </a:pPr>
            <a:r>
              <a:rPr lang="cs-CZ" sz="1800" b="1" dirty="0"/>
              <a:t>Předpokládané míry dotace pro jednotlivé aktéry v území v novém programovém období:</a:t>
            </a:r>
          </a:p>
          <a:p>
            <a:pPr fontAlgn="base"/>
            <a:r>
              <a:rPr lang="cs-CZ" sz="1800" dirty="0"/>
              <a:t>Obce: cca 85% dotace </a:t>
            </a:r>
          </a:p>
          <a:p>
            <a:pPr fontAlgn="base"/>
            <a:r>
              <a:rPr lang="cs-CZ" sz="1800" dirty="0"/>
              <a:t>Podnikatelé: cca 40-45% dotace</a:t>
            </a:r>
          </a:p>
          <a:p>
            <a:pPr fontAlgn="base"/>
            <a:r>
              <a:rPr lang="cs-CZ" sz="1800" dirty="0"/>
              <a:t>Nestátní neziskové organizace: cca 90% dotace</a:t>
            </a:r>
          </a:p>
          <a:p>
            <a:pPr fontAlgn="base"/>
            <a:endParaRPr lang="cs-CZ" sz="1800" dirty="0"/>
          </a:p>
          <a:p>
            <a:pPr fontAlgn="base"/>
            <a:r>
              <a:rPr lang="cs-CZ" sz="1800" i="1" dirty="0">
                <a:solidFill>
                  <a:schemeClr val="accent2">
                    <a:lumMod val="75000"/>
                  </a:schemeClr>
                </a:solidFill>
              </a:rPr>
              <a:t>MAS budou financovány v rámci OPTP - spoluúčast bude 5%, ale zatím je vyčleněno na provozní náklady MAS méně financí než v současném období</a:t>
            </a:r>
          </a:p>
          <a:p>
            <a:pPr fontAlgn="base"/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B2A8DD-21E8-4727-9B97-6C28CDA46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" y="5322"/>
            <a:ext cx="9144000" cy="150751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883C5D2-7CF4-4E54-9196-5BF2C8A4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394447"/>
            <a:ext cx="8229600" cy="861860"/>
          </a:xfrm>
        </p:spPr>
        <p:txBody>
          <a:bodyPr>
            <a:noAutofit/>
          </a:bodyPr>
          <a:lstStyle/>
          <a:p>
            <a:r>
              <a:rPr lang="cs-CZ" sz="25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Navrhované podporované oblasti </a:t>
            </a:r>
            <a:r>
              <a:rPr lang="cs-CZ" sz="2500" b="1" cap="all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sclld</a:t>
            </a:r>
            <a:r>
              <a:rPr lang="cs-CZ" sz="25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 zubří země na období 2021 – 2027</a:t>
            </a:r>
          </a:p>
        </p:txBody>
      </p:sp>
    </p:spTree>
    <p:extLst>
      <p:ext uri="{BB962C8B-B14F-4D97-AF65-F5344CB8AC3E}">
        <p14:creationId xmlns:p14="http://schemas.microsoft.com/office/powerpoint/2010/main" val="947102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3">
            <a:extLst>
              <a:ext uri="{FF2B5EF4-FFF2-40B4-BE49-F238E27FC236}">
                <a16:creationId xmlns:a16="http://schemas.microsoft.com/office/drawing/2014/main" id="{60DFFD11-FECB-4DFE-A0C7-768B21A297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4320"/>
            <a:ext cx="9144000" cy="66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9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5396EA55-86AD-4AA0-9BB6-005F2C986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3" y="1700808"/>
            <a:ext cx="5940152" cy="484098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6CDD7D5-79B3-4FAC-8833-10F3DEAAF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192" y="1700808"/>
            <a:ext cx="2957748" cy="36004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E135C5-485F-4127-986C-BA258F439B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27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26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C4E135C5-485F-4127-986C-BA258F439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27"/>
            <a:ext cx="9144000" cy="150751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1893B60-5F5D-46B3-AB9B-1A00799449B2}"/>
              </a:ext>
            </a:extLst>
          </p:cNvPr>
          <p:cNvSpPr txBox="1"/>
          <p:nvPr/>
        </p:nvSpPr>
        <p:spPr>
          <a:xfrm>
            <a:off x="503548" y="4869160"/>
            <a:ext cx="81369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cs-CZ" sz="1800" i="1" dirty="0"/>
              <a:t>Operační program Životní prostředí </a:t>
            </a:r>
            <a:r>
              <a:rPr lang="cs-CZ" sz="1800" b="1" i="1" dirty="0"/>
              <a:t>nebude přímo implementován ve Strategii komunitně vedeného rozvoje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b="1" i="1" dirty="0"/>
              <a:t> MAS nebude vyhlašovat své výzvy v území</a:t>
            </a:r>
            <a:r>
              <a:rPr lang="cs-CZ" sz="1800" i="1" dirty="0"/>
              <a:t>.                MAS bude zajišťovat pouze poradenství k předkládaní projektů do centrálních výzev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(animace území)</a:t>
            </a:r>
            <a:r>
              <a:rPr lang="cs-CZ" sz="1800" i="1" dirty="0"/>
              <a:t>, popř. výběr projektů ve formě záměrů. Přesné zapojení MAS ještě není stanoveno.</a:t>
            </a:r>
          </a:p>
          <a:p>
            <a:pPr algn="just" fontAlgn="base"/>
            <a:r>
              <a:rPr lang="cs-CZ" b="1" i="1" dirty="0"/>
              <a:t>Kontrolu </a:t>
            </a:r>
            <a:r>
              <a:rPr lang="cs-CZ" b="1" i="1" dirty="0" err="1"/>
              <a:t>FNaP</a:t>
            </a:r>
            <a:r>
              <a:rPr lang="cs-CZ" b="1" i="1" dirty="0"/>
              <a:t> bude zajišťovat pouze AOPK/MŽP.</a:t>
            </a:r>
            <a:endParaRPr lang="cs-CZ" sz="1800" b="1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D63AA5-FE15-4F4A-8106-7B19F007F9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05" b="10071"/>
          <a:stretch/>
        </p:blipFill>
        <p:spPr>
          <a:xfrm>
            <a:off x="2124591" y="1660148"/>
            <a:ext cx="489481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93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" y="-255501"/>
            <a:ext cx="9144000" cy="133301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51520" y="-387424"/>
            <a:ext cx="8712968" cy="2952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KONTAKT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04126"/>
              </p:ext>
            </p:extLst>
          </p:nvPr>
        </p:nvGraphicFramePr>
        <p:xfrm>
          <a:off x="323528" y="1332109"/>
          <a:ext cx="8510585" cy="263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80784973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22870775"/>
                    </a:ext>
                  </a:extLst>
                </a:gridCol>
                <a:gridCol w="1311463">
                  <a:extLst>
                    <a:ext uri="{9D8B030D-6E8A-4147-A177-3AD203B41FA5}">
                      <a16:colId xmlns:a16="http://schemas.microsoft.com/office/drawing/2014/main" val="4213401640"/>
                    </a:ext>
                  </a:extLst>
                </a:gridCol>
                <a:gridCol w="2351391">
                  <a:extLst>
                    <a:ext uri="{9D8B030D-6E8A-4147-A177-3AD203B41FA5}">
                      <a16:colId xmlns:a16="http://schemas.microsoft.com/office/drawing/2014/main" val="117539827"/>
                    </a:ext>
                  </a:extLst>
                </a:gridCol>
                <a:gridCol w="2183435">
                  <a:extLst>
                    <a:ext uri="{9D8B030D-6E8A-4147-A177-3AD203B41FA5}">
                      <a16:colId xmlns:a16="http://schemas.microsoft.com/office/drawing/2014/main" val="2777660107"/>
                    </a:ext>
                  </a:extLst>
                </a:gridCol>
              </a:tblGrid>
              <a:tr h="467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Jméno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Funkce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Konzultace na poradenském místě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8034971"/>
                  </a:ext>
                </a:extLst>
              </a:tr>
              <a:tr h="582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Ing. Jarmila Zemanová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Vedoucí manažer SCLLD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731 575 342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" action="ppaction://noaction"/>
                        </a:rPr>
                        <a:t>mas@zubrizeme.cz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" action="ppaction://noaction"/>
                        </a:rPr>
                        <a:t>zemanova@zubrizeme.cz</a:t>
                      </a:r>
                      <a:endParaRPr lang="cs-CZ" sz="1200" u="sng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Bystřice nad Pernštejnem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6902749"/>
                  </a:ext>
                </a:extLst>
              </a:tr>
              <a:tr h="617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Ing. Lada Scherrerová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Manažer SCLLD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739 393 121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566 590 393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3"/>
                        </a:rPr>
                        <a:t>mas@zubrizeme.cz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4"/>
                        </a:rPr>
                        <a:t>scherrerova@zubrizeme.cz</a:t>
                      </a:r>
                      <a:endParaRPr lang="cs-CZ" sz="1200" b="0" u="sng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Nové Město na Moravě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Bystřice nad Pernštejnem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700251"/>
                  </a:ext>
                </a:extLst>
              </a:tr>
              <a:tr h="485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Ing. Lada Jindrová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Manažer SCLLD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739 393 111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566 590 393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mas@zubrizeme.cz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jindrova@zubrizeme.cz</a:t>
                      </a:r>
                      <a:endParaRPr lang="cs-CZ" sz="1200" b="0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Bystřice nad Pernštejnem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6648051"/>
                  </a:ext>
                </a:extLst>
              </a:tr>
              <a:tr h="485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Mgr. Aneta Šlechtová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Manažer SCLLD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731 499 188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566 590 394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3"/>
                        </a:rPr>
                        <a:t>mas@zubrizeme.cz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Bystřice nad Pernštejnem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1094602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290208" y="4270583"/>
          <a:ext cx="8561352" cy="201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0676">
                  <a:extLst>
                    <a:ext uri="{9D8B030D-6E8A-4147-A177-3AD203B41FA5}">
                      <a16:colId xmlns:a16="http://schemas.microsoft.com/office/drawing/2014/main" val="602091575"/>
                    </a:ext>
                  </a:extLst>
                </a:gridCol>
                <a:gridCol w="4280676">
                  <a:extLst>
                    <a:ext uri="{9D8B030D-6E8A-4147-A177-3AD203B41FA5}">
                      <a16:colId xmlns:a16="http://schemas.microsoft.com/office/drawing/2014/main" val="4036835143"/>
                    </a:ext>
                  </a:extLst>
                </a:gridCol>
              </a:tblGrid>
              <a:tr h="25012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 Zubří země, o.p.s.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205652"/>
                  </a:ext>
                </a:extLst>
              </a:tr>
              <a:tr h="233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Poradenské místo - Bystřice nad Pernštejnem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Poradenské místo - Nové Město na Moravě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349799"/>
                  </a:ext>
                </a:extLst>
              </a:tr>
              <a:tr h="140928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63570"/>
                  </a:ext>
                </a:extLst>
              </a:tr>
            </a:tbl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F3C97FA1-B7A8-4BC3-8D33-013112197ABD}"/>
              </a:ext>
            </a:extLst>
          </p:cNvPr>
          <p:cNvSpPr/>
          <p:nvPr/>
        </p:nvSpPr>
        <p:spPr>
          <a:xfrm>
            <a:off x="3059832" y="6416769"/>
            <a:ext cx="2952328" cy="252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/>
              <a:t>www.zubrizeme.cz</a:t>
            </a:r>
          </a:p>
        </p:txBody>
      </p:sp>
      <p:pic>
        <p:nvPicPr>
          <p:cNvPr id="11" name="Picture 6" descr="schvalene_logo_zubri_zeme">
            <a:extLst>
              <a:ext uri="{FF2B5EF4-FFF2-40B4-BE49-F238E27FC236}">
                <a16:creationId xmlns:a16="http://schemas.microsoft.com/office/drawing/2014/main" id="{CB50E8A8-1045-4CB4-B139-900D98EC2BA6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8" y="6237312"/>
            <a:ext cx="1152128" cy="51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2EAA773-320C-4C10-BD6C-D26AD5712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5060560"/>
            <a:ext cx="3219450" cy="9525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4E315AD-137B-4456-8262-F267CB3A5D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438" y="5054569"/>
            <a:ext cx="31337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9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4632" cy="1008113"/>
          </a:xfrm>
        </p:spPr>
        <p:txBody>
          <a:bodyPr>
            <a:normAutofit/>
          </a:bodyPr>
          <a:lstStyle/>
          <a:p>
            <a:r>
              <a:rPr lang="cs-CZ" sz="36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Úvod do problematiky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496944" cy="472514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Co bude dnes představeno?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MAS analyzovala potřeby obyvatel, obcí, podnikatelských subjektů a neziskových organizací v území pro léta 2021 – 2027. Potřeby byly zjišťovány pomocí dotazníkového šetření a nyní budou představeny výsledky tohoto šetření.</a:t>
            </a:r>
          </a:p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Proč se tím MAS zabývá?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Cílem činnosti MAS v území je primárně zprostředkování dotačních podpor v oblastech, které je jsou ČR nabízeny z EU a o které je v území zájem a to vše na základě strategického dokumentu, které MAS vytváří vždy pro dané programové období (v minulosti pro léta 2014 – 2020), nyní pro roky 2021 – 2027. Zmíněná dotazníková šetření jsou důležitým podkladem pro tvorbu strategického dokumentu na nové programové období.</a:t>
            </a:r>
          </a:p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Co z toho plyne pro aktéry v území?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Strategický dokument provádí analýzu potřeb v území a prolíná je s nabídkou dotačních titulů od EU, které jsou předkládány MAS. Tímto se MAS snaží maximálně zefektivnit své úsilí a nabízet (v rámci svých možností) takové dotační tituly, o které je v území zájem. Pro nové programové období má MAS ucelený projektový zásobník od aktérů v území, na základě kterého získala představu o tom, jaké investice se na území MAS plánují. Klíčovou snahou MAS v novém období bude v co největší míře nabízet finanční spoluúčast evropských dotacích za účelem realizace investičních potřeb jednotlivých aktérů v území a tím rozvoje celého regionu.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38" y="6259279"/>
            <a:ext cx="1432560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864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91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" y="34747"/>
            <a:ext cx="9144000" cy="1507512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539552" y="2780928"/>
            <a:ext cx="8229600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90500">
              <a:prstClr val="black"/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DĚKUJI ZA POZORNOST</a:t>
            </a:r>
          </a:p>
        </p:txBody>
      </p:sp>
      <p:pic>
        <p:nvPicPr>
          <p:cNvPr id="6" name="Picture 6" descr="schvalene_logo_zubri_zeme">
            <a:extLst>
              <a:ext uri="{FF2B5EF4-FFF2-40B4-BE49-F238E27FC236}">
                <a16:creationId xmlns:a16="http://schemas.microsoft.com/office/drawing/2014/main" id="{2A7A240F-4825-4A67-8A65-2A0A16DC1252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8" y="6237312"/>
            <a:ext cx="1152128" cy="516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17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56992"/>
            <a:ext cx="8568952" cy="742591"/>
          </a:xfrm>
        </p:spPr>
        <p:txBody>
          <a:bodyPr>
            <a:normAutofit fontScale="90000"/>
          </a:bodyPr>
          <a:lstStyle/>
          <a:p>
            <a:r>
              <a:rPr lang="cs-CZ" sz="3600" b="1" cap="all" dirty="0">
                <a:solidFill>
                  <a:schemeClr val="tx2"/>
                </a:solidFill>
                <a:cs typeface="Arial" panose="020B0604020202020204" pitchFamily="34" charset="0"/>
              </a:rPr>
              <a:t>PŘEHLED ČERPÁNÍ DOTACÍ VE VÝZVÁCH MAS </a:t>
            </a:r>
            <a:br>
              <a:rPr lang="cs-CZ" sz="3600" b="1" cap="all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cs-CZ" sz="3600" b="1" cap="all" dirty="0">
                <a:solidFill>
                  <a:schemeClr val="tx2"/>
                </a:solidFill>
                <a:cs typeface="Arial" panose="020B0604020202020204" pitchFamily="34" charset="0"/>
              </a:rPr>
              <a:t>ZA UPLYNULÉ OBDOBÍ, stav projektů a mapa podpořených projektů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44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3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5D2F5EF4-0177-49E0-B25A-63B5F7AC6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39202"/>
              </p:ext>
            </p:extLst>
          </p:nvPr>
        </p:nvGraphicFramePr>
        <p:xfrm>
          <a:off x="201672" y="478868"/>
          <a:ext cx="8573957" cy="586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928">
                  <a:extLst>
                    <a:ext uri="{9D8B030D-6E8A-4147-A177-3AD203B41FA5}">
                      <a16:colId xmlns:a16="http://schemas.microsoft.com/office/drawing/2014/main" val="1314477867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56118737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2747624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484214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949033081"/>
                    </a:ext>
                  </a:extLst>
                </a:gridCol>
                <a:gridCol w="891261">
                  <a:extLst>
                    <a:ext uri="{9D8B030D-6E8A-4147-A177-3AD203B41FA5}">
                      <a16:colId xmlns:a16="http://schemas.microsoft.com/office/drawing/2014/main" val="1533300780"/>
                    </a:ext>
                  </a:extLst>
                </a:gridCol>
              </a:tblGrid>
              <a:tr h="5625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Opatření SCLLD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Aktuální** alokace 2014-2020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 projektů v opatření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Aktuálně známé čerpané prostředky dotace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Procento čerpání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2067166"/>
                  </a:ext>
                </a:extLst>
              </a:tr>
              <a:tr h="181646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IROP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Podpora bezpečnosti a komfortu </a:t>
                      </a:r>
                      <a:r>
                        <a:rPr lang="cs-CZ" sz="1150" kern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nemot</a:t>
                      </a:r>
                      <a:r>
                        <a:rPr lang="cs-CZ" sz="1150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a hrom</a:t>
                      </a:r>
                      <a:r>
                        <a:rPr lang="cs-CZ" sz="11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dopravy</a:t>
                      </a:r>
                      <a:endParaRPr lang="cs-CZ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30 115,88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25 738,41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85,46 %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311050"/>
                  </a:ext>
                </a:extLst>
              </a:tr>
              <a:tr h="1816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Zlepšování schopnosti reakce na mimořádné události</a:t>
                      </a:r>
                      <a:endParaRPr lang="cs-CZ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3 648,54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3 419,21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93,71 %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23364"/>
                  </a:ext>
                </a:extLst>
              </a:tr>
              <a:tr h="1816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Podpora infrastruktury pro sociální služby</a:t>
                      </a:r>
                      <a:endParaRPr lang="cs-CZ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6 080,99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5 940,80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97,69 %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16514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Investice do zázemí sociálních podniků</a:t>
                      </a:r>
                      <a:endParaRPr lang="cs-CZ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142487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Investice do kapacit a </a:t>
                      </a:r>
                      <a:r>
                        <a:rPr lang="cs-CZ" sz="115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moderniz</a:t>
                      </a:r>
                      <a:r>
                        <a:rPr lang="cs-CZ" sz="11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vybav. škol všech stupňů</a:t>
                      </a:r>
                      <a:endParaRPr lang="cs-CZ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10 141,72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10 141,72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100,00 %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84157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Investice do kvality územního a rozvojového plánování</a:t>
                      </a:r>
                      <a:endParaRPr lang="cs-CZ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156054"/>
                  </a:ext>
                </a:extLst>
              </a:tr>
              <a:tr h="1875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 IROP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49 987,13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45 240,14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90,50 %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23171"/>
                  </a:ext>
                </a:extLst>
              </a:tr>
              <a:tr h="179693"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PRV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Modernizace zemědělského podnikání</a:t>
                      </a:r>
                      <a:endParaRPr lang="cs-CZ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4 918,86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4 918,86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100,00 %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13356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Modernizace zpracování zemědělských produktů</a:t>
                      </a:r>
                      <a:endParaRPr lang="cs-CZ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801,74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801,74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100,00 %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106014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Investice do sítě lesních cest</a:t>
                      </a:r>
                      <a:endParaRPr lang="cs-CZ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4 500,00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4 500,00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100,00 %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735901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Opravy a budování sítě polních cest</a:t>
                      </a:r>
                      <a:endParaRPr lang="cs-CZ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100,00 %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18926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Podpora ekologické stability</a:t>
                      </a:r>
                      <a:endParaRPr lang="cs-CZ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600"/>
                        </a:spcAft>
                      </a:pP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61473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Modernizace nezemědělského podnikání</a:t>
                      </a:r>
                      <a:endParaRPr lang="cs-CZ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8 755,71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8 090,45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92,40 %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109940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 Posilování ekologické stability lesů</a:t>
                      </a:r>
                      <a:endParaRPr lang="cs-CZ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1 931,96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1 911,96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98,96 %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38361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 Podpora neprodukčních funkcí lesů</a:t>
                      </a:r>
                      <a:endParaRPr lang="cs-CZ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3 500,00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3 500,00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100,00 %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256445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 Zvyšování </a:t>
                      </a:r>
                      <a:r>
                        <a:rPr lang="cs-CZ" sz="115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konkurencesch</a:t>
                      </a:r>
                      <a:r>
                        <a:rPr lang="cs-CZ" sz="11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lesního hospod. a nav. oborů</a:t>
                      </a:r>
                      <a:endParaRPr lang="cs-CZ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3 619,89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3 660,75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98,09 %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80860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Podpora aktivit komunitně vedeného místního rozvoje</a:t>
                      </a:r>
                      <a:endParaRPr lang="cs-CZ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519,42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519,42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577220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 Investice do veřejných prostranství – čl. 20</a:t>
                      </a:r>
                      <a:endParaRPr lang="cs-CZ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17 066,31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17 065,37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99,99 %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874639"/>
                  </a:ext>
                </a:extLst>
              </a:tr>
              <a:tr h="1875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 PRV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50 613,89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49 339,12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97,48 %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08473"/>
                  </a:ext>
                </a:extLst>
              </a:tr>
              <a:tr h="179693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OPZ*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Podpora zaměstnanosti a zaměstnatelnosti</a:t>
                      </a:r>
                      <a:endParaRPr lang="cs-CZ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441,70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3 441,70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100,00 %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26867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 Podpora aktivit v rámci soc. služeb a soc. začleňování</a:t>
                      </a:r>
                      <a:endParaRPr lang="cs-CZ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8 132,78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8 107,14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99,68 %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772955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 Podpora prorodinných opatření</a:t>
                      </a:r>
                      <a:endParaRPr lang="cs-CZ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1 659,52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1 659,52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100,00 %</a:t>
                      </a:r>
                    </a:p>
                  </a:txBody>
                  <a:tcPr marL="68580" marR="68580" marT="0" marB="0" anchor="b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22437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 Zakládání a rozšiřování činností sociálních podniků</a:t>
                      </a:r>
                      <a:endParaRPr lang="cs-CZ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856935"/>
                  </a:ext>
                </a:extLst>
              </a:tr>
              <a:tr h="1875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 OPZ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13 234,00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13 208,36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99,81 %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61712"/>
                  </a:ext>
                </a:extLst>
              </a:tr>
              <a:tr h="17969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OPŽP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 Posilování přirozených funkcí krajiny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cs-CZ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7 546,00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674440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 Protierozní opatření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cs-CZ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357567"/>
                  </a:ext>
                </a:extLst>
              </a:tr>
              <a:tr h="179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 Sídelní zeleň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cs-CZ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7 000,00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565986"/>
                  </a:ext>
                </a:extLst>
              </a:tr>
              <a:tr h="1875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 OPŽP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cs-CZ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17 546,00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637339"/>
                  </a:ext>
                </a:extLst>
              </a:tr>
              <a:tr h="2301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131 381,02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107 787,62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82,04 %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19193"/>
                  </a:ext>
                </a:extLst>
              </a:tr>
            </a:tbl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08C61CF5-1CC6-47F5-99C4-5EF1C9AF6DE6}"/>
              </a:ext>
            </a:extLst>
          </p:cNvPr>
          <p:cNvSpPr/>
          <p:nvPr/>
        </p:nvSpPr>
        <p:spPr>
          <a:xfrm>
            <a:off x="91249" y="6340089"/>
            <a:ext cx="8573956" cy="249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u OPZ je uvedena celková výše projektů včetně spoluúčasti žadatelů, u ostatních OP jde o čistou výši dotace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C7BB80B-7E33-49C8-A245-1C854E39F0C8}"/>
              </a:ext>
            </a:extLst>
          </p:cNvPr>
          <p:cNvSpPr/>
          <p:nvPr/>
        </p:nvSpPr>
        <p:spPr>
          <a:xfrm>
            <a:off x="91249" y="134800"/>
            <a:ext cx="9001523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Alokace v opatřeních, počet projektů a čerpání MAS Zubří země v </a:t>
            </a:r>
            <a:r>
              <a:rPr lang="cs-CZ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jednotl.programech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uvedeno v tis. Kč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68DF7B8-246E-43CB-93A2-DC0EA0036E94}"/>
              </a:ext>
            </a:extLst>
          </p:cNvPr>
          <p:cNvSpPr/>
          <p:nvPr/>
        </p:nvSpPr>
        <p:spPr>
          <a:xfrm>
            <a:off x="91249" y="6522769"/>
            <a:ext cx="8573956" cy="249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 Jednotlivé alokace byly modifikovány dle identifikovaných potřeb na území MAS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1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C8AD8-7C0B-4015-B7C8-B5EA3F36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77" y="620688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Přehled stavu realizace projektů mas zubří země</a:t>
            </a:r>
            <a:b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</a:br>
            <a:r>
              <a:rPr lang="cs-CZ" sz="24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K 5.12.2020</a:t>
            </a:r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636088D-41C4-4606-AF63-FAF06B9EC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434950"/>
              </p:ext>
            </p:extLst>
          </p:nvPr>
        </p:nvGraphicFramePr>
        <p:xfrm>
          <a:off x="17677" y="1916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636088D-41C4-4606-AF63-FAF06B9EC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335393"/>
              </p:ext>
            </p:extLst>
          </p:nvPr>
        </p:nvGraphicFramePr>
        <p:xfrm>
          <a:off x="4067944" y="1611635"/>
          <a:ext cx="5760640" cy="48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C73388BA-413A-47CE-A75B-D6A719BF1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480759"/>
              </p:ext>
            </p:extLst>
          </p:nvPr>
        </p:nvGraphicFramePr>
        <p:xfrm>
          <a:off x="474877" y="2060849"/>
          <a:ext cx="7913547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4280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E0E0A-B0B6-4A6D-8607-8A66EC6A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b="1" cap="all" dirty="0">
                <a:solidFill>
                  <a:srgbClr val="1F497D"/>
                </a:solidFill>
                <a:ea typeface="+mn-ea"/>
                <a:cs typeface="Arial" panose="020B0604020202020204" pitchFamily="34" charset="0"/>
              </a:rPr>
              <a:t>realizace projektů mas zubří země podle mikroregionů K 30.11.2020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55626A1-5F2B-4AA8-AE83-B95F7EB0D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193838"/>
              </p:ext>
            </p:extLst>
          </p:nvPr>
        </p:nvGraphicFramePr>
        <p:xfrm>
          <a:off x="424791" y="1417638"/>
          <a:ext cx="82296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245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56798" y="476672"/>
            <a:ext cx="2413235" cy="2016224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PODPOŘENÝCH PROJEKTŮ NA ÚZEMÍ MAS ZUBŘÍ ZEMĚ</a:t>
            </a:r>
            <a:b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30.11.2020</a:t>
            </a:r>
          </a:p>
        </p:txBody>
      </p:sp>
      <p:pic>
        <p:nvPicPr>
          <p:cNvPr id="6" name="Picture 6" descr="schvalene_logo_zubri_zeme">
            <a:extLst>
              <a:ext uri="{FF2B5EF4-FFF2-40B4-BE49-F238E27FC236}">
                <a16:creationId xmlns:a16="http://schemas.microsoft.com/office/drawing/2014/main" id="{86CD08A3-0880-4B68-B66B-687994E9D2EC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8" y="6237312"/>
            <a:ext cx="1152128" cy="51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42E1856-F09D-4A8B-8589-059242E0B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0" y="0"/>
            <a:ext cx="6180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5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704264"/>
            <a:ext cx="8568952" cy="2160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3200" b="1" cap="all" dirty="0">
                <a:solidFill>
                  <a:schemeClr val="tx2"/>
                </a:solidFill>
                <a:cs typeface="Arial" panose="020B0604020202020204" pitchFamily="34" charset="0"/>
              </a:rPr>
              <a:t>Výstupy z dotazníkového šetření občanů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44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04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7745</TotalTime>
  <Words>1602</Words>
  <Application>Microsoft Office PowerPoint</Application>
  <PresentationFormat>Předvádění na obrazovce (4:3)</PresentationFormat>
  <Paragraphs>275</Paragraphs>
  <Slides>30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Motiv sady Office</vt:lpstr>
      <vt:lpstr>Prezentace aplikace PowerPoint</vt:lpstr>
      <vt:lpstr>Program</vt:lpstr>
      <vt:lpstr>Úvod do problematiky</vt:lpstr>
      <vt:lpstr>PŘEHLED ČERPÁNÍ DOTACÍ VE VÝZVÁCH MAS  ZA UPLYNULÉ OBDOBÍ, stav projektů a mapa podpořených projektů</vt:lpstr>
      <vt:lpstr>Prezentace aplikace PowerPoint</vt:lpstr>
      <vt:lpstr>Přehled stavu realizace projektů mas zubří země K 5.12.2020</vt:lpstr>
      <vt:lpstr>realizace projektů mas zubří země podle mikroregionů K 30.11.2020</vt:lpstr>
      <vt:lpstr>MAPA PODPOŘENÝCH PROJEKTŮ NA ÚZEMÍ MAS ZUBŘÍ ZEMĚ k 30.11.2020</vt:lpstr>
      <vt:lpstr>Výstupy z dotazníkového šetření občanů</vt:lpstr>
      <vt:lpstr>Přehled o struktuře dotazovaných občanů (celkem 66)</vt:lpstr>
      <vt:lpstr>Na jaké témata se zaměřit v novém programovém období 2021+? (Výběr až 8 prioritních oblastí)</vt:lpstr>
      <vt:lpstr>Počet hlasů (Čeho si nejvíce ceníte na místě, kde žijete?)</vt:lpstr>
      <vt:lpstr>Počet hlasů (Co se Vám v místě Vašeho bydliště nelíbí?)</vt:lpstr>
      <vt:lpstr>Počet hlasů (Co je v okolí Vašeho bydliště potřeba udělat, aby se Vám v něm lépe žilo?)</vt:lpstr>
      <vt:lpstr>Počet hlasů (Co podle Vás může v budoucnu zhoršit kvalitu života v místě, kde žijete?)</vt:lpstr>
      <vt:lpstr>Počet hlasů (Do čeho byste ve Vaší obci přednostně investoval/a, co byste ve Vaší obci udělal/a, pokud byste měl/a méně než 1 mil. Kč?)</vt:lpstr>
      <vt:lpstr>Počet hlasů (Do čeho byste ve Vaší obci přednostně investoval/a, co byste ve Vaší obci udělal/a, pokud byste měl/a více než 1 mil. Kč?)</vt:lpstr>
      <vt:lpstr>Výstupy z dotazníkového šetření obcí, neziskových organizací a podnikatelských subjektů – celkem projekty za 2 546,03 mil. Kč</vt:lpstr>
      <vt:lpstr>Projekty porovnání požadavků  OBCÍ A NEZISKOVÝCH ORGANIZACÍ</vt:lpstr>
      <vt:lpstr>Projekty porovnání požadavků  OBCÍ, podnikatelů A NEZISKOVÝCH ORGANIZACÍ</vt:lpstr>
      <vt:lpstr>Projekty porovnání požadavků  OBCÍ A NEZISKOVÝCH ORGANIZACÍ</vt:lpstr>
      <vt:lpstr>Nezařazené Projekty porovnání požadavků  OBCÍ, podnikatelů A NEZISKOVÝCH ORGANIZACÍ</vt:lpstr>
      <vt:lpstr>Projekty SMART porovnání požadavků  OBCÍ a podnikatelů (OPTAK)</vt:lpstr>
      <vt:lpstr>Veřejné projednání návrhu SCLLD MAS Zubří země 2021 - 2027</vt:lpstr>
      <vt:lpstr>Navrhované podporované oblasti sclld mas zubří země na období 2021 – 2027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Trličíková Michala (MPSV)</dc:creator>
  <cp:lastModifiedBy>Mikroregion Bystřicko</cp:lastModifiedBy>
  <cp:revision>556</cp:revision>
  <cp:lastPrinted>2018-11-15T10:41:39Z</cp:lastPrinted>
  <dcterms:created xsi:type="dcterms:W3CDTF">2015-05-26T11:30:55Z</dcterms:created>
  <dcterms:modified xsi:type="dcterms:W3CDTF">2020-12-14T14:56:23Z</dcterms:modified>
</cp:coreProperties>
</file>